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6.jpg" ContentType="image/pn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
  </p:notesMasterIdLst>
  <p:handoutMasterIdLst>
    <p:handoutMasterId r:id="rId15"/>
  </p:handoutMasterIdLst>
  <p:sldIdLst>
    <p:sldId id="256" r:id="rId3"/>
    <p:sldId id="257" r:id="rId4"/>
    <p:sldId id="280" r:id="rId5"/>
    <p:sldId id="283" r:id="rId6"/>
    <p:sldId id="285" r:id="rId7"/>
    <p:sldId id="284" r:id="rId8"/>
    <p:sldId id="286" r:id="rId9"/>
    <p:sldId id="288" r:id="rId10"/>
    <p:sldId id="287" r:id="rId11"/>
    <p:sldId id="291" r:id="rId12"/>
    <p:sldId id="278" r:id="rId13"/>
  </p:sldIdLst>
  <p:sldSz cx="12188825"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ki Kouri" initials="A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65C"/>
    <a:srgbClr val="FEDC00"/>
    <a:srgbClr val="FFE12F"/>
    <a:srgbClr val="385D8A"/>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5226" autoAdjust="0"/>
  </p:normalViewPr>
  <p:slideViewPr>
    <p:cSldViewPr>
      <p:cViewPr varScale="1">
        <p:scale>
          <a:sx n="114" d="100"/>
          <a:sy n="114" d="100"/>
        </p:scale>
        <p:origin x="348" y="102"/>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8679A-4DC3-4E76-BF9D-8FB7CAF3E3F3}" type="doc">
      <dgm:prSet loTypeId="urn:microsoft.com/office/officeart/2005/8/layout/pList2" loCatId="picture" qsTypeId="urn:microsoft.com/office/officeart/2005/8/quickstyle/simple4" qsCatId="simple" csTypeId="urn:microsoft.com/office/officeart/2005/8/colors/accent1_2" csCatId="accent1" phldr="1"/>
      <dgm:spPr/>
      <dgm:t>
        <a:bodyPr/>
        <a:lstStyle/>
        <a:p>
          <a:endParaRPr lang="el-GR"/>
        </a:p>
      </dgm:t>
    </dgm:pt>
    <dgm:pt modelId="{38B3FF91-9248-4365-99DA-4A22F0F7CC8F}">
      <dgm:prSet phldrT="[Text]" custT="1"/>
      <dgm:spPr>
        <a:solidFill>
          <a:srgbClr val="385D8A"/>
        </a:solidFill>
      </dgm:spPr>
      <dgm:t>
        <a:bodyPr/>
        <a:lstStyle/>
        <a:p>
          <a:r>
            <a:rPr lang="el-GR" sz="1600" b="1" u="sng" dirty="0"/>
            <a:t>Συσσωρευτές</a:t>
          </a:r>
        </a:p>
        <a:p>
          <a:r>
            <a:rPr lang="en-US" sz="1600" b="0" dirty="0"/>
            <a:t>Sodium Nickel Chloride (NaNiCl</a:t>
          </a:r>
          <a:r>
            <a:rPr lang="en-US" sz="1600" b="0" baseline="-25000" dirty="0"/>
            <a:t>2</a:t>
          </a:r>
          <a:r>
            <a:rPr lang="en-US" sz="1600" b="0" dirty="0"/>
            <a:t>)</a:t>
          </a:r>
          <a:endParaRPr lang="el-GR" sz="1600" dirty="0"/>
        </a:p>
        <a:p>
          <a:r>
            <a:rPr lang="el-GR" sz="1600" dirty="0"/>
            <a:t>Ονομαστικής ισχύος </a:t>
          </a:r>
          <a:r>
            <a:rPr lang="el-GR" sz="1600" b="1" dirty="0"/>
            <a:t>800</a:t>
          </a:r>
          <a:r>
            <a:rPr lang="en-GB" sz="1600" b="1" dirty="0"/>
            <a:t>kW</a:t>
          </a:r>
          <a:r>
            <a:rPr lang="el-GR" sz="1600" b="1" dirty="0"/>
            <a:t> </a:t>
          </a:r>
        </a:p>
        <a:p>
          <a:r>
            <a:rPr lang="el-GR" sz="1600" dirty="0"/>
            <a:t>Ονομαστικής χωρητικότητας </a:t>
          </a:r>
          <a:r>
            <a:rPr lang="en-US" sz="1600" b="1" dirty="0"/>
            <a:t>2.8</a:t>
          </a:r>
          <a:r>
            <a:rPr lang="el-GR" sz="1600" b="1" dirty="0"/>
            <a:t>0</a:t>
          </a:r>
          <a:r>
            <a:rPr lang="en-US" sz="1600" b="1" dirty="0"/>
            <a:t>0kWh</a:t>
          </a:r>
          <a:r>
            <a:rPr lang="el-GR" sz="1600" dirty="0"/>
            <a:t> </a:t>
          </a:r>
          <a:endParaRPr lang="en-GB" sz="1600" dirty="0"/>
        </a:p>
      </dgm:t>
    </dgm:pt>
    <dgm:pt modelId="{38695F68-2927-4F79-B60D-5C92559CE088}" type="parTrans" cxnId="{73FD7A35-6123-4780-BE52-49F6F456215F}">
      <dgm:prSet/>
      <dgm:spPr/>
      <dgm:t>
        <a:bodyPr/>
        <a:lstStyle/>
        <a:p>
          <a:endParaRPr lang="el-GR"/>
        </a:p>
      </dgm:t>
    </dgm:pt>
    <dgm:pt modelId="{39B1B99B-C591-401C-B4C7-CE78EBE8925D}" type="sibTrans" cxnId="{73FD7A35-6123-4780-BE52-49F6F456215F}">
      <dgm:prSet/>
      <dgm:spPr/>
      <dgm:t>
        <a:bodyPr/>
        <a:lstStyle/>
        <a:p>
          <a:endParaRPr lang="el-GR"/>
        </a:p>
      </dgm:t>
    </dgm:pt>
    <dgm:pt modelId="{9C6FBB3C-4693-42A1-A26F-36296FAC1E6B}">
      <dgm:prSet phldrT="[Text]" custT="1"/>
      <dgm:spPr>
        <a:solidFill>
          <a:srgbClr val="385D8A"/>
        </a:solidFill>
      </dgm:spPr>
      <dgm:t>
        <a:bodyPr/>
        <a:lstStyle/>
        <a:p>
          <a:r>
            <a:rPr lang="el-GR" sz="1600" b="1" u="sng" dirty="0">
              <a:solidFill>
                <a:schemeClr val="bg1"/>
              </a:solidFill>
            </a:rPr>
            <a:t>Φ/Β Σταθμός</a:t>
          </a:r>
        </a:p>
        <a:p>
          <a:r>
            <a:rPr lang="el-GR" sz="1600" b="0" dirty="0">
              <a:solidFill>
                <a:schemeClr val="bg1"/>
              </a:solidFill>
            </a:rPr>
            <a:t>Ονομαστικής ισχύος </a:t>
          </a:r>
          <a:r>
            <a:rPr lang="el-GR" sz="1600" b="1" dirty="0">
              <a:solidFill>
                <a:schemeClr val="bg1"/>
              </a:solidFill>
            </a:rPr>
            <a:t>160</a:t>
          </a:r>
          <a:r>
            <a:rPr lang="en-GB" sz="1600" b="1" dirty="0" err="1">
              <a:solidFill>
                <a:schemeClr val="bg1"/>
              </a:solidFill>
            </a:rPr>
            <a:t>kWp</a:t>
          </a:r>
          <a:endParaRPr lang="en-GB" sz="1600" b="1" dirty="0">
            <a:solidFill>
              <a:schemeClr val="bg1"/>
            </a:solidFill>
          </a:endParaRPr>
        </a:p>
        <a:p>
          <a:r>
            <a:rPr lang="el-GR" sz="1600" b="0" dirty="0">
              <a:solidFill>
                <a:schemeClr val="bg1"/>
              </a:solidFill>
            </a:rPr>
            <a:t>592</a:t>
          </a:r>
          <a:r>
            <a:rPr lang="en-GB" sz="1600" b="0" dirty="0">
              <a:solidFill>
                <a:schemeClr val="bg1"/>
              </a:solidFill>
            </a:rPr>
            <a:t> panels </a:t>
          </a:r>
        </a:p>
        <a:p>
          <a:r>
            <a:rPr lang="en-US" sz="1600" b="0" dirty="0">
              <a:solidFill>
                <a:schemeClr val="bg1"/>
              </a:solidFill>
            </a:rPr>
            <a:t>8 inverters </a:t>
          </a:r>
          <a:r>
            <a:rPr lang="el-GR" sz="1600" b="0" dirty="0">
              <a:solidFill>
                <a:schemeClr val="bg1"/>
              </a:solidFill>
            </a:rPr>
            <a:t> ονομαστικής ισχύος 20</a:t>
          </a:r>
          <a:r>
            <a:rPr lang="en-GB" sz="1600" b="0" dirty="0">
              <a:solidFill>
                <a:schemeClr val="bg1"/>
              </a:solidFill>
            </a:rPr>
            <a:t> kW</a:t>
          </a:r>
          <a:endParaRPr lang="el-GR" sz="1600" b="0" dirty="0">
            <a:solidFill>
              <a:schemeClr val="bg1"/>
            </a:solidFill>
          </a:endParaRPr>
        </a:p>
      </dgm:t>
    </dgm:pt>
    <dgm:pt modelId="{315CDCA1-F150-4B4A-BD00-3ACCE272EDA1}" type="parTrans" cxnId="{0E75E883-997B-44F1-9346-A4203D5CB2AC}">
      <dgm:prSet/>
      <dgm:spPr/>
      <dgm:t>
        <a:bodyPr/>
        <a:lstStyle/>
        <a:p>
          <a:endParaRPr lang="el-GR"/>
        </a:p>
      </dgm:t>
    </dgm:pt>
    <dgm:pt modelId="{4BB1D55E-9707-4195-82FA-D744A63402CA}" type="sibTrans" cxnId="{0E75E883-997B-44F1-9346-A4203D5CB2AC}">
      <dgm:prSet/>
      <dgm:spPr/>
      <dgm:t>
        <a:bodyPr/>
        <a:lstStyle/>
        <a:p>
          <a:endParaRPr lang="el-GR"/>
        </a:p>
      </dgm:t>
    </dgm:pt>
    <dgm:pt modelId="{2BD6BB08-FF19-4F07-8E0D-B8D08FEC7DDA}">
      <dgm:prSet custT="1"/>
      <dgm:spPr>
        <a:solidFill>
          <a:srgbClr val="385D8A"/>
        </a:solidFill>
      </dgm:spPr>
      <dgm:t>
        <a:bodyPr/>
        <a:lstStyle/>
        <a:p>
          <a:r>
            <a:rPr lang="el-GR" sz="1600" b="1" u="sng" dirty="0"/>
            <a:t>Αιολικό Πάρκο</a:t>
          </a:r>
        </a:p>
        <a:p>
          <a:r>
            <a:rPr lang="el-GR" sz="1600" dirty="0"/>
            <a:t>Ονομαστικής ισχύος </a:t>
          </a:r>
          <a:r>
            <a:rPr lang="el-GR" sz="1600" b="1" dirty="0"/>
            <a:t>800</a:t>
          </a:r>
          <a:r>
            <a:rPr lang="en-GB" sz="1600" b="1" dirty="0"/>
            <a:t>kW</a:t>
          </a:r>
          <a:endParaRPr lang="el-GR" sz="1600" b="1" dirty="0"/>
        </a:p>
        <a:p>
          <a:r>
            <a:rPr lang="el-GR" sz="1600" dirty="0"/>
            <a:t>Μεταβλητών στροφών</a:t>
          </a:r>
          <a:endParaRPr lang="en-GB" sz="1600" dirty="0"/>
        </a:p>
        <a:p>
          <a:r>
            <a:rPr lang="en-GB" sz="1600" dirty="0"/>
            <a:t>Pitch controlled</a:t>
          </a:r>
        </a:p>
        <a:p>
          <a:r>
            <a:rPr lang="en-GB" sz="1600" dirty="0"/>
            <a:t>Fault Ride-Through</a:t>
          </a:r>
          <a:r>
            <a:rPr lang="el-GR" sz="1600" dirty="0"/>
            <a:t> </a:t>
          </a:r>
          <a:endParaRPr lang="en-US" sz="1600" b="1" dirty="0"/>
        </a:p>
      </dgm:t>
    </dgm:pt>
    <dgm:pt modelId="{B4ED69F8-F3E8-4F1E-911F-C79CDA5C38FA}" type="sibTrans" cxnId="{7176C6F7-9CBD-41D2-BE8D-CA1DAFAD8339}">
      <dgm:prSet/>
      <dgm:spPr/>
      <dgm:t>
        <a:bodyPr/>
        <a:lstStyle/>
        <a:p>
          <a:endParaRPr lang="el-GR"/>
        </a:p>
      </dgm:t>
    </dgm:pt>
    <dgm:pt modelId="{F31F1D5A-C2D9-421F-96DD-007D21D2BA6A}" type="parTrans" cxnId="{7176C6F7-9CBD-41D2-BE8D-CA1DAFAD8339}">
      <dgm:prSet/>
      <dgm:spPr/>
      <dgm:t>
        <a:bodyPr/>
        <a:lstStyle/>
        <a:p>
          <a:endParaRPr lang="el-GR"/>
        </a:p>
      </dgm:t>
    </dgm:pt>
    <dgm:pt modelId="{8B60E813-CA70-4A10-AA1E-E05981134553}">
      <dgm:prSet phldrT="[Text]" custT="1"/>
      <dgm:spPr>
        <a:solidFill>
          <a:srgbClr val="385D8A"/>
        </a:solidFill>
      </dgm:spPr>
      <dgm:t>
        <a:bodyPr/>
        <a:lstStyle/>
        <a:p>
          <a:r>
            <a:rPr lang="en-GB" sz="1600" b="1" u="sng" dirty="0"/>
            <a:t>Battery Inverters</a:t>
          </a:r>
        </a:p>
        <a:p>
          <a:r>
            <a:rPr lang="el-GR" sz="1600" b="1" dirty="0"/>
            <a:t>2 </a:t>
          </a:r>
          <a:r>
            <a:rPr lang="en-GB" sz="1600" b="1" dirty="0"/>
            <a:t>x</a:t>
          </a:r>
          <a:r>
            <a:rPr lang="en-US" sz="1600" b="1" dirty="0"/>
            <a:t> 500kVA </a:t>
          </a:r>
        </a:p>
        <a:p>
          <a:r>
            <a:rPr lang="en-US" sz="1600" b="0" dirty="0"/>
            <a:t>Control modes:</a:t>
          </a:r>
        </a:p>
        <a:p>
          <a:r>
            <a:rPr lang="en-US" sz="1600" b="0" dirty="0"/>
            <a:t>-</a:t>
          </a:r>
          <a:r>
            <a:rPr lang="el-GR" sz="1600" b="0" dirty="0"/>
            <a:t> </a:t>
          </a:r>
          <a:r>
            <a:rPr lang="en-US" sz="1600" b="0" dirty="0"/>
            <a:t>P-Q/operation</a:t>
          </a:r>
        </a:p>
        <a:p>
          <a:r>
            <a:rPr lang="en-US" sz="1600" b="0" dirty="0"/>
            <a:t>-U-f/island mode</a:t>
          </a:r>
          <a:endParaRPr lang="el-GR" sz="1600" b="0" dirty="0"/>
        </a:p>
        <a:p>
          <a:r>
            <a:rPr lang="el-GR" sz="1600" b="0" dirty="0"/>
            <a:t>- </a:t>
          </a:r>
          <a:r>
            <a:rPr lang="en-US" sz="1600" b="0" dirty="0"/>
            <a:t>Q-U droop functionality</a:t>
          </a:r>
        </a:p>
        <a:p>
          <a:r>
            <a:rPr lang="en-US" sz="1600" b="0" dirty="0"/>
            <a:t>-</a:t>
          </a:r>
          <a:r>
            <a:rPr lang="el-GR" sz="1600" b="0" dirty="0"/>
            <a:t> </a:t>
          </a:r>
          <a:r>
            <a:rPr lang="en-US" sz="1600" b="0" dirty="0"/>
            <a:t>Grid-forming capability</a:t>
          </a:r>
          <a:endParaRPr lang="el-GR" sz="1600" dirty="0"/>
        </a:p>
      </dgm:t>
    </dgm:pt>
    <dgm:pt modelId="{343DB5D9-8912-46A9-8D39-59134158B21C}" type="sibTrans" cxnId="{DB016A6B-C734-4AF6-AAB2-2F5AFBE14EDC}">
      <dgm:prSet/>
      <dgm:spPr/>
      <dgm:t>
        <a:bodyPr/>
        <a:lstStyle/>
        <a:p>
          <a:endParaRPr lang="el-GR"/>
        </a:p>
      </dgm:t>
    </dgm:pt>
    <dgm:pt modelId="{40FBED34-73A7-4718-8348-088A28D5CACB}" type="parTrans" cxnId="{DB016A6B-C734-4AF6-AAB2-2F5AFBE14EDC}">
      <dgm:prSet/>
      <dgm:spPr/>
      <dgm:t>
        <a:bodyPr/>
        <a:lstStyle/>
        <a:p>
          <a:endParaRPr lang="el-GR"/>
        </a:p>
      </dgm:t>
    </dgm:pt>
    <dgm:pt modelId="{54A07BDC-BE97-49C3-B6C2-62C77F7B3E09}" type="pres">
      <dgm:prSet presAssocID="{5FF8679A-4DC3-4E76-BF9D-8FB7CAF3E3F3}" presName="Name0" presStyleCnt="0">
        <dgm:presLayoutVars>
          <dgm:dir/>
          <dgm:resizeHandles val="exact"/>
        </dgm:presLayoutVars>
      </dgm:prSet>
      <dgm:spPr/>
    </dgm:pt>
    <dgm:pt modelId="{25406EE9-9CB6-4A51-9229-FDA7F586D7DC}" type="pres">
      <dgm:prSet presAssocID="{5FF8679A-4DC3-4E76-BF9D-8FB7CAF3E3F3}" presName="bkgdShp" presStyleLbl="alignAccFollowNode1" presStyleIdx="0" presStyleCnt="1" custLinFactNeighborX="-86126" custLinFactNeighborY="-44835"/>
      <dgm:spPr>
        <a:solidFill>
          <a:srgbClr val="FFE12F">
            <a:alpha val="90000"/>
          </a:srgbClr>
        </a:solidFill>
      </dgm:spPr>
    </dgm:pt>
    <dgm:pt modelId="{C79E2495-4DE3-4827-B2E1-C4EF340F0CB9}" type="pres">
      <dgm:prSet presAssocID="{5FF8679A-4DC3-4E76-BF9D-8FB7CAF3E3F3}" presName="linComp" presStyleCnt="0"/>
      <dgm:spPr/>
    </dgm:pt>
    <dgm:pt modelId="{C23E5A42-D819-433C-AD6D-0D3FD100AC12}" type="pres">
      <dgm:prSet presAssocID="{38B3FF91-9248-4365-99DA-4A22F0F7CC8F}" presName="compNode" presStyleCnt="0"/>
      <dgm:spPr/>
    </dgm:pt>
    <dgm:pt modelId="{3EFBFEA6-96EC-4297-BBEB-FBEB4E4A808C}" type="pres">
      <dgm:prSet presAssocID="{38B3FF91-9248-4365-99DA-4A22F0F7CC8F}" presName="node" presStyleLbl="node1" presStyleIdx="0" presStyleCnt="4" custScaleX="200382" custLinFactNeighborX="-3405">
        <dgm:presLayoutVars>
          <dgm:bulletEnabled val="1"/>
        </dgm:presLayoutVars>
      </dgm:prSet>
      <dgm:spPr/>
    </dgm:pt>
    <dgm:pt modelId="{87519869-B9C3-45F3-BB07-DA3D0D5FDC0F}" type="pres">
      <dgm:prSet presAssocID="{38B3FF91-9248-4365-99DA-4A22F0F7CC8F}" presName="invisiNode" presStyleLbl="node1" presStyleIdx="0" presStyleCnt="4"/>
      <dgm:spPr/>
    </dgm:pt>
    <dgm:pt modelId="{180A57FF-05B4-4143-93DE-1A94DE0225E4}" type="pres">
      <dgm:prSet presAssocID="{38B3FF91-9248-4365-99DA-4A22F0F7CC8F}" presName="imagNode" presStyleLbl="fgImgPlace1" presStyleIdx="0" presStyleCnt="4" custScaleX="216219" custScaleY="112507" custLinFactNeighborX="-340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63851A32-FF01-4013-B196-2124EF1E08EA}" type="pres">
      <dgm:prSet presAssocID="{39B1B99B-C591-401C-B4C7-CE78EBE8925D}" presName="sibTrans" presStyleLbl="sibTrans2D1" presStyleIdx="0" presStyleCnt="0"/>
      <dgm:spPr/>
    </dgm:pt>
    <dgm:pt modelId="{C6690CF2-6704-4573-A88D-34AC07923035}" type="pres">
      <dgm:prSet presAssocID="{8B60E813-CA70-4A10-AA1E-E05981134553}" presName="compNode" presStyleCnt="0"/>
      <dgm:spPr/>
    </dgm:pt>
    <dgm:pt modelId="{218693F1-FB49-4BD5-AF9A-5704331EFEA2}" type="pres">
      <dgm:prSet presAssocID="{8B60E813-CA70-4A10-AA1E-E05981134553}" presName="node" presStyleLbl="node1" presStyleIdx="1" presStyleCnt="4" custScaleX="211740">
        <dgm:presLayoutVars>
          <dgm:bulletEnabled val="1"/>
        </dgm:presLayoutVars>
      </dgm:prSet>
      <dgm:spPr/>
    </dgm:pt>
    <dgm:pt modelId="{D7AD0E0C-6525-43D4-B4F3-2645654EEE66}" type="pres">
      <dgm:prSet presAssocID="{8B60E813-CA70-4A10-AA1E-E05981134553}" presName="invisiNode" presStyleLbl="node1" presStyleIdx="1" presStyleCnt="4"/>
      <dgm:spPr/>
    </dgm:pt>
    <dgm:pt modelId="{414C9CD7-12C2-4CE0-B75B-FBA9124DD5A8}" type="pres">
      <dgm:prSet presAssocID="{8B60E813-CA70-4A10-AA1E-E05981134553}" presName="imagNode" presStyleLbl="fgImgPlace1" presStyleIdx="1" presStyleCnt="4" custScaleX="208422" custScaleY="112507" custLinFactX="200000" custLinFactNeighborX="258696" custLinFactNeighborY="1346"/>
      <dgm:spPr>
        <a:blipFill rotWithShape="1">
          <a:blip xmlns:r="http://schemas.openxmlformats.org/officeDocument/2006/relationships" r:embed="rId2"/>
          <a:srcRect/>
          <a:stretch>
            <a:fillRect t="-29000" b="-29000"/>
          </a:stretch>
        </a:blipFill>
      </dgm:spPr>
    </dgm:pt>
    <dgm:pt modelId="{4D989DAA-628C-446F-BCC4-B4FD10322FCF}" type="pres">
      <dgm:prSet presAssocID="{343DB5D9-8912-46A9-8D39-59134158B21C}" presName="sibTrans" presStyleLbl="sibTrans2D1" presStyleIdx="0" presStyleCnt="0"/>
      <dgm:spPr/>
    </dgm:pt>
    <dgm:pt modelId="{C27DB4FE-60F3-4B3B-8A47-97628B8C571B}" type="pres">
      <dgm:prSet presAssocID="{9C6FBB3C-4693-42A1-A26F-36296FAC1E6B}" presName="compNode" presStyleCnt="0"/>
      <dgm:spPr/>
    </dgm:pt>
    <dgm:pt modelId="{BCB390A4-6DAA-4D39-8EA1-73DADD1B2597}" type="pres">
      <dgm:prSet presAssocID="{9C6FBB3C-4693-42A1-A26F-36296FAC1E6B}" presName="node" presStyleLbl="node1" presStyleIdx="2" presStyleCnt="4" custScaleX="177689">
        <dgm:presLayoutVars>
          <dgm:bulletEnabled val="1"/>
        </dgm:presLayoutVars>
      </dgm:prSet>
      <dgm:spPr/>
    </dgm:pt>
    <dgm:pt modelId="{3A0D8EA4-6049-437A-A21E-7F437CD357EE}" type="pres">
      <dgm:prSet presAssocID="{9C6FBB3C-4693-42A1-A26F-36296FAC1E6B}" presName="invisiNode" presStyleLbl="node1" presStyleIdx="2" presStyleCnt="4"/>
      <dgm:spPr/>
    </dgm:pt>
    <dgm:pt modelId="{A408C9B2-BF34-4622-8330-1002AC9FA5B8}" type="pres">
      <dgm:prSet presAssocID="{9C6FBB3C-4693-42A1-A26F-36296FAC1E6B}" presName="imagNode" presStyleLbl="fgImgPlace1" presStyleIdx="2" presStyleCnt="4" custScaleX="208422" custScaleY="112507"/>
      <dgm:spPr>
        <a:blipFill rotWithShape="1">
          <a:blip xmlns:r="http://schemas.openxmlformats.org/officeDocument/2006/relationships" r:embed="rId3"/>
          <a:srcRect/>
          <a:stretch>
            <a:fillRect l="-42000" r="-42000"/>
          </a:stretch>
        </a:blipFill>
      </dgm:spPr>
    </dgm:pt>
    <dgm:pt modelId="{1777A975-C0FC-4FF3-915B-B333FE7E8AF2}" type="pres">
      <dgm:prSet presAssocID="{4BB1D55E-9707-4195-82FA-D744A63402CA}" presName="sibTrans" presStyleLbl="sibTrans2D1" presStyleIdx="0" presStyleCnt="0"/>
      <dgm:spPr/>
    </dgm:pt>
    <dgm:pt modelId="{274E3F0D-63C2-4CE3-8AFF-B54F9FB85D0A}" type="pres">
      <dgm:prSet presAssocID="{2BD6BB08-FF19-4F07-8E0D-B8D08FEC7DDA}" presName="compNode" presStyleCnt="0"/>
      <dgm:spPr/>
    </dgm:pt>
    <dgm:pt modelId="{38163D45-166E-4467-ACE6-87C4877AF4DB}" type="pres">
      <dgm:prSet presAssocID="{2BD6BB08-FF19-4F07-8E0D-B8D08FEC7DDA}" presName="node" presStyleLbl="node1" presStyleIdx="3" presStyleCnt="4" custScaleX="180332" custLinFactNeighborX="21764">
        <dgm:presLayoutVars>
          <dgm:bulletEnabled val="1"/>
        </dgm:presLayoutVars>
      </dgm:prSet>
      <dgm:spPr/>
    </dgm:pt>
    <dgm:pt modelId="{43FA7F8E-E0E3-44DF-B27F-333FF8633D0D}" type="pres">
      <dgm:prSet presAssocID="{2BD6BB08-FF19-4F07-8E0D-B8D08FEC7DDA}" presName="invisiNode" presStyleLbl="node1" presStyleIdx="3" presStyleCnt="4"/>
      <dgm:spPr/>
    </dgm:pt>
    <dgm:pt modelId="{EF8ADC5F-03A9-42DA-8E12-B3E57B176CBF}" type="pres">
      <dgm:prSet presAssocID="{2BD6BB08-FF19-4F07-8E0D-B8D08FEC7DDA}" presName="imagNode" presStyleLbl="fgImgPlace1" presStyleIdx="3" presStyleCnt="4" custScaleX="208422" custScaleY="112507" custLinFactX="-200000" custLinFactNeighborX="-239271" custLinFactNeighborY="1346"/>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dgm:spPr>
    </dgm:pt>
  </dgm:ptLst>
  <dgm:cxnLst>
    <dgm:cxn modelId="{73FD7A35-6123-4780-BE52-49F6F456215F}" srcId="{5FF8679A-4DC3-4E76-BF9D-8FB7CAF3E3F3}" destId="{38B3FF91-9248-4365-99DA-4A22F0F7CC8F}" srcOrd="0" destOrd="0" parTransId="{38695F68-2927-4F79-B60D-5C92559CE088}" sibTransId="{39B1B99B-C591-401C-B4C7-CE78EBE8925D}"/>
    <dgm:cxn modelId="{8A63405E-0823-4924-A571-157C7D2122F9}" type="presOf" srcId="{9C6FBB3C-4693-42A1-A26F-36296FAC1E6B}" destId="{BCB390A4-6DAA-4D39-8EA1-73DADD1B2597}" srcOrd="0" destOrd="0" presId="urn:microsoft.com/office/officeart/2005/8/layout/pList2"/>
    <dgm:cxn modelId="{4FCF7147-7935-4279-B33F-F96838FCDA8D}" type="presOf" srcId="{343DB5D9-8912-46A9-8D39-59134158B21C}" destId="{4D989DAA-628C-446F-BCC4-B4FD10322FCF}" srcOrd="0" destOrd="0" presId="urn:microsoft.com/office/officeart/2005/8/layout/pList2"/>
    <dgm:cxn modelId="{DB016A6B-C734-4AF6-AAB2-2F5AFBE14EDC}" srcId="{5FF8679A-4DC3-4E76-BF9D-8FB7CAF3E3F3}" destId="{8B60E813-CA70-4A10-AA1E-E05981134553}" srcOrd="1" destOrd="0" parTransId="{40FBED34-73A7-4718-8348-088A28D5CACB}" sibTransId="{343DB5D9-8912-46A9-8D39-59134158B21C}"/>
    <dgm:cxn modelId="{0E75E883-997B-44F1-9346-A4203D5CB2AC}" srcId="{5FF8679A-4DC3-4E76-BF9D-8FB7CAF3E3F3}" destId="{9C6FBB3C-4693-42A1-A26F-36296FAC1E6B}" srcOrd="2" destOrd="0" parTransId="{315CDCA1-F150-4B4A-BD00-3ACCE272EDA1}" sibTransId="{4BB1D55E-9707-4195-82FA-D744A63402CA}"/>
    <dgm:cxn modelId="{FF6E74A5-AFC1-4F1C-B953-2494A0A9D2FA}" type="presOf" srcId="{39B1B99B-C591-401C-B4C7-CE78EBE8925D}" destId="{63851A32-FF01-4013-B196-2124EF1E08EA}" srcOrd="0" destOrd="0" presId="urn:microsoft.com/office/officeart/2005/8/layout/pList2"/>
    <dgm:cxn modelId="{45121BAD-FB46-4AC2-8346-1386805C626D}" type="presOf" srcId="{5FF8679A-4DC3-4E76-BF9D-8FB7CAF3E3F3}" destId="{54A07BDC-BE97-49C3-B6C2-62C77F7B3E09}" srcOrd="0" destOrd="0" presId="urn:microsoft.com/office/officeart/2005/8/layout/pList2"/>
    <dgm:cxn modelId="{784310D6-0A12-4BD6-90D8-A06A172418F9}" type="presOf" srcId="{4BB1D55E-9707-4195-82FA-D744A63402CA}" destId="{1777A975-C0FC-4FF3-915B-B333FE7E8AF2}" srcOrd="0" destOrd="0" presId="urn:microsoft.com/office/officeart/2005/8/layout/pList2"/>
    <dgm:cxn modelId="{FC5564E2-50BD-48B4-81CC-C8E1BADA9F31}" type="presOf" srcId="{38B3FF91-9248-4365-99DA-4A22F0F7CC8F}" destId="{3EFBFEA6-96EC-4297-BBEB-FBEB4E4A808C}" srcOrd="0" destOrd="0" presId="urn:microsoft.com/office/officeart/2005/8/layout/pList2"/>
    <dgm:cxn modelId="{4740E7E5-4EDF-4FFB-977B-F93077C6FBE8}" type="presOf" srcId="{8B60E813-CA70-4A10-AA1E-E05981134553}" destId="{218693F1-FB49-4BD5-AF9A-5704331EFEA2}" srcOrd="0" destOrd="0" presId="urn:microsoft.com/office/officeart/2005/8/layout/pList2"/>
    <dgm:cxn modelId="{9E8259F0-B7C9-4C43-8C9D-6A55CAAEB1B6}" type="presOf" srcId="{2BD6BB08-FF19-4F07-8E0D-B8D08FEC7DDA}" destId="{38163D45-166E-4467-ACE6-87C4877AF4DB}" srcOrd="0" destOrd="0" presId="urn:microsoft.com/office/officeart/2005/8/layout/pList2"/>
    <dgm:cxn modelId="{7176C6F7-9CBD-41D2-BE8D-CA1DAFAD8339}" srcId="{5FF8679A-4DC3-4E76-BF9D-8FB7CAF3E3F3}" destId="{2BD6BB08-FF19-4F07-8E0D-B8D08FEC7DDA}" srcOrd="3" destOrd="0" parTransId="{F31F1D5A-C2D9-421F-96DD-007D21D2BA6A}" sibTransId="{B4ED69F8-F3E8-4F1E-911F-C79CDA5C38FA}"/>
    <dgm:cxn modelId="{72115017-A20B-4143-99E5-5F51D8F044E3}" type="presParOf" srcId="{54A07BDC-BE97-49C3-B6C2-62C77F7B3E09}" destId="{25406EE9-9CB6-4A51-9229-FDA7F586D7DC}" srcOrd="0" destOrd="0" presId="urn:microsoft.com/office/officeart/2005/8/layout/pList2"/>
    <dgm:cxn modelId="{B98D466B-130F-4644-826F-CF2898687675}" type="presParOf" srcId="{54A07BDC-BE97-49C3-B6C2-62C77F7B3E09}" destId="{C79E2495-4DE3-4827-B2E1-C4EF340F0CB9}" srcOrd="1" destOrd="0" presId="urn:microsoft.com/office/officeart/2005/8/layout/pList2"/>
    <dgm:cxn modelId="{DBB766F9-06F1-4C6B-A03B-8B7F5F11E55E}" type="presParOf" srcId="{C79E2495-4DE3-4827-B2E1-C4EF340F0CB9}" destId="{C23E5A42-D819-433C-AD6D-0D3FD100AC12}" srcOrd="0" destOrd="0" presId="urn:microsoft.com/office/officeart/2005/8/layout/pList2"/>
    <dgm:cxn modelId="{2D443AFC-D17E-4BD2-A08F-479C2A02666F}" type="presParOf" srcId="{C23E5A42-D819-433C-AD6D-0D3FD100AC12}" destId="{3EFBFEA6-96EC-4297-BBEB-FBEB4E4A808C}" srcOrd="0" destOrd="0" presId="urn:microsoft.com/office/officeart/2005/8/layout/pList2"/>
    <dgm:cxn modelId="{FBB64D32-4B25-452A-903E-D1F0E4CDDE03}" type="presParOf" srcId="{C23E5A42-D819-433C-AD6D-0D3FD100AC12}" destId="{87519869-B9C3-45F3-BB07-DA3D0D5FDC0F}" srcOrd="1" destOrd="0" presId="urn:microsoft.com/office/officeart/2005/8/layout/pList2"/>
    <dgm:cxn modelId="{2220BB8A-53CC-4F4F-B4BE-992E75A3EC70}" type="presParOf" srcId="{C23E5A42-D819-433C-AD6D-0D3FD100AC12}" destId="{180A57FF-05B4-4143-93DE-1A94DE0225E4}" srcOrd="2" destOrd="0" presId="urn:microsoft.com/office/officeart/2005/8/layout/pList2"/>
    <dgm:cxn modelId="{ECE20206-2D46-4793-BEE7-E9A533668DF5}" type="presParOf" srcId="{C79E2495-4DE3-4827-B2E1-C4EF340F0CB9}" destId="{63851A32-FF01-4013-B196-2124EF1E08EA}" srcOrd="1" destOrd="0" presId="urn:microsoft.com/office/officeart/2005/8/layout/pList2"/>
    <dgm:cxn modelId="{C893EDA8-4CEA-4F79-8260-09D07DC8CF77}" type="presParOf" srcId="{C79E2495-4DE3-4827-B2E1-C4EF340F0CB9}" destId="{C6690CF2-6704-4573-A88D-34AC07923035}" srcOrd="2" destOrd="0" presId="urn:microsoft.com/office/officeart/2005/8/layout/pList2"/>
    <dgm:cxn modelId="{54EFCC36-992F-42CF-9BEB-CE5A42AE651E}" type="presParOf" srcId="{C6690CF2-6704-4573-A88D-34AC07923035}" destId="{218693F1-FB49-4BD5-AF9A-5704331EFEA2}" srcOrd="0" destOrd="0" presId="urn:microsoft.com/office/officeart/2005/8/layout/pList2"/>
    <dgm:cxn modelId="{0B8051B3-5DBD-411C-8AD8-34FAC1B4F4C9}" type="presParOf" srcId="{C6690CF2-6704-4573-A88D-34AC07923035}" destId="{D7AD0E0C-6525-43D4-B4F3-2645654EEE66}" srcOrd="1" destOrd="0" presId="urn:microsoft.com/office/officeart/2005/8/layout/pList2"/>
    <dgm:cxn modelId="{EEEE2D22-9A5B-4027-AAD8-0FED5A3B0778}" type="presParOf" srcId="{C6690CF2-6704-4573-A88D-34AC07923035}" destId="{414C9CD7-12C2-4CE0-B75B-FBA9124DD5A8}" srcOrd="2" destOrd="0" presId="urn:microsoft.com/office/officeart/2005/8/layout/pList2"/>
    <dgm:cxn modelId="{1E83A6E8-D0E2-4D78-875C-354DCC91EF05}" type="presParOf" srcId="{C79E2495-4DE3-4827-B2E1-C4EF340F0CB9}" destId="{4D989DAA-628C-446F-BCC4-B4FD10322FCF}" srcOrd="3" destOrd="0" presId="urn:microsoft.com/office/officeart/2005/8/layout/pList2"/>
    <dgm:cxn modelId="{5F858B69-ED6C-4310-9A78-5DAC323AB3C8}" type="presParOf" srcId="{C79E2495-4DE3-4827-B2E1-C4EF340F0CB9}" destId="{C27DB4FE-60F3-4B3B-8A47-97628B8C571B}" srcOrd="4" destOrd="0" presId="urn:microsoft.com/office/officeart/2005/8/layout/pList2"/>
    <dgm:cxn modelId="{AEF640F7-1085-43F7-BFDC-7FF075B5B713}" type="presParOf" srcId="{C27DB4FE-60F3-4B3B-8A47-97628B8C571B}" destId="{BCB390A4-6DAA-4D39-8EA1-73DADD1B2597}" srcOrd="0" destOrd="0" presId="urn:microsoft.com/office/officeart/2005/8/layout/pList2"/>
    <dgm:cxn modelId="{B4EBBFA3-700E-4530-86C4-BAE7E59B9996}" type="presParOf" srcId="{C27DB4FE-60F3-4B3B-8A47-97628B8C571B}" destId="{3A0D8EA4-6049-437A-A21E-7F437CD357EE}" srcOrd="1" destOrd="0" presId="urn:microsoft.com/office/officeart/2005/8/layout/pList2"/>
    <dgm:cxn modelId="{95008807-742C-4F75-8A57-7849FE24823F}" type="presParOf" srcId="{C27DB4FE-60F3-4B3B-8A47-97628B8C571B}" destId="{A408C9B2-BF34-4622-8330-1002AC9FA5B8}" srcOrd="2" destOrd="0" presId="urn:microsoft.com/office/officeart/2005/8/layout/pList2"/>
    <dgm:cxn modelId="{91EF478B-6904-4CC3-AF24-857F1D8E1E86}" type="presParOf" srcId="{C79E2495-4DE3-4827-B2E1-C4EF340F0CB9}" destId="{1777A975-C0FC-4FF3-915B-B333FE7E8AF2}" srcOrd="5" destOrd="0" presId="urn:microsoft.com/office/officeart/2005/8/layout/pList2"/>
    <dgm:cxn modelId="{5BF77CDE-4E08-4843-8994-A0929FA7FBBD}" type="presParOf" srcId="{C79E2495-4DE3-4827-B2E1-C4EF340F0CB9}" destId="{274E3F0D-63C2-4CE3-8AFF-B54F9FB85D0A}" srcOrd="6" destOrd="0" presId="urn:microsoft.com/office/officeart/2005/8/layout/pList2"/>
    <dgm:cxn modelId="{3712934F-4EB5-42F8-8B59-F8458AA101CF}" type="presParOf" srcId="{274E3F0D-63C2-4CE3-8AFF-B54F9FB85D0A}" destId="{38163D45-166E-4467-ACE6-87C4877AF4DB}" srcOrd="0" destOrd="0" presId="urn:microsoft.com/office/officeart/2005/8/layout/pList2"/>
    <dgm:cxn modelId="{03C378DB-1673-4DCD-99C4-9D1928F2D2BC}" type="presParOf" srcId="{274E3F0D-63C2-4CE3-8AFF-B54F9FB85D0A}" destId="{43FA7F8E-E0E3-44DF-B27F-333FF8633D0D}" srcOrd="1" destOrd="0" presId="urn:microsoft.com/office/officeart/2005/8/layout/pList2"/>
    <dgm:cxn modelId="{0FA85C10-4723-4FCA-AEA8-A324B26B6BCE}" type="presParOf" srcId="{274E3F0D-63C2-4CE3-8AFF-B54F9FB85D0A}" destId="{EF8ADC5F-03A9-42DA-8E12-B3E57B176CB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AB3D9-8F79-4588-BDCA-75BE68C562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CA42748-AFA1-4817-B723-2455BDE3BD4F}">
      <dgm:prSet custT="1"/>
      <dgm:spPr>
        <a:solidFill>
          <a:srgbClr val="08165C"/>
        </a:solidFill>
      </dgm:spPr>
      <dgm:t>
        <a:bodyPr/>
        <a:lstStyle/>
        <a:p>
          <a:r>
            <a:rPr lang="en-GB" sz="2200" dirty="0">
              <a:latin typeface="Segoe UI" panose="020B0502040204020203" pitchFamily="34" charset="0"/>
              <a:cs typeface="Segoe UI" panose="020B0502040204020203" pitchFamily="34" charset="0"/>
            </a:rPr>
            <a:t>1. </a:t>
          </a:r>
          <a:r>
            <a:rPr lang="el-GR" sz="2200" dirty="0">
              <a:latin typeface="Segoe UI" panose="020B0502040204020203" pitchFamily="34" charset="0"/>
              <a:cs typeface="Segoe UI" panose="020B0502040204020203" pitchFamily="34" charset="0"/>
            </a:rPr>
            <a:t>Αποθήκευση ενέργειας ως πρόσθετο στοιχείο συμμετοχής των ΑΠΕ στην Αγορά Εξισορρόπησης </a:t>
          </a:r>
          <a:r>
            <a:rPr lang="en-GB" sz="2200" dirty="0">
              <a:latin typeface="Segoe UI" panose="020B0502040204020203" pitchFamily="34" charset="0"/>
              <a:cs typeface="Segoe UI" panose="020B0502040204020203" pitchFamily="34" charset="0"/>
            </a:rPr>
            <a:t>(Balancing Market) </a:t>
          </a:r>
          <a:r>
            <a:rPr lang="en-GB" sz="2200" dirty="0">
              <a:latin typeface="Segoe UI" panose="020B0502040204020203" pitchFamily="34" charset="0"/>
              <a:cs typeface="Segoe UI" panose="020B0502040204020203" pitchFamily="34" charset="0"/>
              <a:sym typeface="Wingdings" panose="05000000000000000000" pitchFamily="2" charset="2"/>
            </a:rPr>
            <a:t> fast response batteries</a:t>
          </a:r>
          <a:endParaRPr lang="el-GR" sz="2200" dirty="0">
            <a:latin typeface="Segoe UI" panose="020B0502040204020203" pitchFamily="34" charset="0"/>
            <a:cs typeface="Segoe UI" panose="020B0502040204020203" pitchFamily="34" charset="0"/>
          </a:endParaRPr>
        </a:p>
      </dgm:t>
    </dgm:pt>
    <dgm:pt modelId="{D5FF7BF4-D0B0-4CCE-81B5-00C76552F999}" type="parTrans" cxnId="{566C5DE2-19A0-47DF-87C8-BA7049D224C1}">
      <dgm:prSet/>
      <dgm:spPr/>
      <dgm:t>
        <a:bodyPr/>
        <a:lstStyle/>
        <a:p>
          <a:endParaRPr lang="el-GR"/>
        </a:p>
      </dgm:t>
    </dgm:pt>
    <dgm:pt modelId="{21C414BD-027C-4545-967E-50BBBCC5FDEE}" type="sibTrans" cxnId="{566C5DE2-19A0-47DF-87C8-BA7049D224C1}">
      <dgm:prSet/>
      <dgm:spPr/>
      <dgm:t>
        <a:bodyPr/>
        <a:lstStyle/>
        <a:p>
          <a:endParaRPr lang="el-GR"/>
        </a:p>
      </dgm:t>
    </dgm:pt>
    <dgm:pt modelId="{B68C3A1C-3CDD-40B6-8B07-957B3C9E87B4}">
      <dgm:prSet custT="1"/>
      <dgm:spPr>
        <a:solidFill>
          <a:srgbClr val="08165C"/>
        </a:solidFill>
      </dgm:spPr>
      <dgm:t>
        <a:bodyPr/>
        <a:lstStyle/>
        <a:p>
          <a:r>
            <a:rPr lang="en-GB" sz="2200" dirty="0">
              <a:latin typeface="Segoe UI" panose="020B0502040204020203" pitchFamily="34" charset="0"/>
              <a:cs typeface="Segoe UI" panose="020B0502040204020203" pitchFamily="34" charset="0"/>
            </a:rPr>
            <a:t>2.</a:t>
          </a:r>
          <a:r>
            <a:rPr lang="el-GR" sz="2200" dirty="0">
              <a:latin typeface="Segoe UI" panose="020B0502040204020203" pitchFamily="34" charset="0"/>
              <a:cs typeface="Segoe UI" panose="020B0502040204020203" pitchFamily="34" charset="0"/>
            </a:rPr>
            <a:t> Δημιουργία </a:t>
          </a:r>
          <a:r>
            <a:rPr lang="en-GB" sz="2200" dirty="0">
              <a:latin typeface="Segoe UI" panose="020B0502040204020203" pitchFamily="34" charset="0"/>
              <a:cs typeface="Segoe UI" panose="020B0502040204020203" pitchFamily="34" charset="0"/>
            </a:rPr>
            <a:t>Capacity Market </a:t>
          </a:r>
          <a:r>
            <a:rPr lang="el-GR" sz="2200" dirty="0">
              <a:latin typeface="Segoe UI" panose="020B0502040204020203" pitchFamily="34" charset="0"/>
              <a:cs typeface="Segoe UI" panose="020B0502040204020203" pitchFamily="34" charset="0"/>
            </a:rPr>
            <a:t>&amp; Αγοράς Επικουρικών Υπηρεσιών (Ευρωπαϊκή Οδηγία 944/2019)</a:t>
          </a:r>
          <a:r>
            <a:rPr lang="en-GB" sz="2200" dirty="0">
              <a:latin typeface="Segoe UI" panose="020B0502040204020203" pitchFamily="34" charset="0"/>
              <a:cs typeface="Segoe UI" panose="020B0502040204020203" pitchFamily="34" charset="0"/>
            </a:rPr>
            <a:t> </a:t>
          </a:r>
          <a:r>
            <a:rPr lang="en-GB" sz="2200" dirty="0">
              <a:latin typeface="Segoe UI" panose="020B0502040204020203" pitchFamily="34" charset="0"/>
              <a:cs typeface="Segoe UI" panose="020B0502040204020203" pitchFamily="34" charset="0"/>
              <a:sym typeface="Wingdings" panose="05000000000000000000" pitchFamily="2" charset="2"/>
            </a:rPr>
            <a:t> capacity credits</a:t>
          </a:r>
          <a:r>
            <a:rPr lang="el-GR" sz="2200" dirty="0">
              <a:latin typeface="Segoe UI" panose="020B0502040204020203" pitchFamily="34" charset="0"/>
              <a:cs typeface="Segoe UI" panose="020B0502040204020203" pitchFamily="34" charset="0"/>
              <a:sym typeface="Wingdings" panose="05000000000000000000" pitchFamily="2" charset="2"/>
            </a:rPr>
            <a:t> / </a:t>
          </a:r>
          <a:r>
            <a:rPr lang="en-GB" sz="2200" dirty="0">
              <a:latin typeface="Segoe UI" panose="020B0502040204020203" pitchFamily="34" charset="0"/>
              <a:cs typeface="Segoe UI" panose="020B0502040204020203" pitchFamily="34" charset="0"/>
              <a:sym typeface="Wingdings" panose="05000000000000000000" pitchFamily="2" charset="2"/>
            </a:rPr>
            <a:t>freq. response</a:t>
          </a:r>
          <a:endParaRPr lang="el-GR" sz="2200" dirty="0">
            <a:latin typeface="Segoe UI" panose="020B0502040204020203" pitchFamily="34" charset="0"/>
            <a:cs typeface="Segoe UI" panose="020B0502040204020203" pitchFamily="34" charset="0"/>
          </a:endParaRPr>
        </a:p>
      </dgm:t>
    </dgm:pt>
    <dgm:pt modelId="{9EE58559-0831-4094-BC1F-82981750B790}" type="parTrans" cxnId="{F9CA86A7-D5D6-47AB-9DF4-5AF2ABD3D5FB}">
      <dgm:prSet/>
      <dgm:spPr/>
      <dgm:t>
        <a:bodyPr/>
        <a:lstStyle/>
        <a:p>
          <a:endParaRPr lang="el-GR"/>
        </a:p>
      </dgm:t>
    </dgm:pt>
    <dgm:pt modelId="{7D77D138-BE4F-45D3-9864-E5713F4DCE05}" type="sibTrans" cxnId="{F9CA86A7-D5D6-47AB-9DF4-5AF2ABD3D5FB}">
      <dgm:prSet/>
      <dgm:spPr/>
      <dgm:t>
        <a:bodyPr/>
        <a:lstStyle/>
        <a:p>
          <a:endParaRPr lang="el-GR"/>
        </a:p>
      </dgm:t>
    </dgm:pt>
    <dgm:pt modelId="{178FC2A2-1589-4AC6-8274-BA963FADC56B}">
      <dgm:prSet custT="1"/>
      <dgm:spPr>
        <a:solidFill>
          <a:srgbClr val="08165C"/>
        </a:solidFill>
      </dgm:spPr>
      <dgm:t>
        <a:bodyPr/>
        <a:lstStyle/>
        <a:p>
          <a:r>
            <a:rPr lang="el-GR" sz="2200" dirty="0">
              <a:latin typeface="Segoe UI" panose="020B0502040204020203" pitchFamily="34" charset="0"/>
              <a:cs typeface="Segoe UI" panose="020B0502040204020203" pitchFamily="34" charset="0"/>
            </a:rPr>
            <a:t>4. Σταθμοί αποθήκευσης ενέργειας στο Δίκτυο συμμετέχοντες στο:</a:t>
          </a:r>
        </a:p>
        <a:p>
          <a:r>
            <a:rPr lang="el-GR" sz="2200" dirty="0">
              <a:latin typeface="Segoe UI" panose="020B0502040204020203" pitchFamily="34" charset="0"/>
              <a:cs typeface="Segoe UI" panose="020B0502040204020203" pitchFamily="34" charset="0"/>
            </a:rPr>
            <a:t>- </a:t>
          </a:r>
          <a:r>
            <a:rPr lang="en-GB" sz="2200" dirty="0">
              <a:latin typeface="Segoe UI" panose="020B0502040204020203" pitchFamily="34" charset="0"/>
              <a:cs typeface="Segoe UI" panose="020B0502040204020203" pitchFamily="34" charset="0"/>
            </a:rPr>
            <a:t>Capacity market</a:t>
          </a:r>
        </a:p>
        <a:p>
          <a:r>
            <a:rPr lang="en-GB" sz="2200" dirty="0">
              <a:latin typeface="Segoe UI" panose="020B0502040204020203" pitchFamily="34" charset="0"/>
              <a:cs typeface="Segoe UI" panose="020B0502040204020203" pitchFamily="34" charset="0"/>
            </a:rPr>
            <a:t>- Arbitrage energy market</a:t>
          </a:r>
          <a:endParaRPr lang="el-GR" sz="2200" dirty="0">
            <a:latin typeface="Segoe UI" panose="020B0502040204020203" pitchFamily="34" charset="0"/>
            <a:cs typeface="Segoe UI" panose="020B0502040204020203" pitchFamily="34" charset="0"/>
          </a:endParaRPr>
        </a:p>
      </dgm:t>
    </dgm:pt>
    <dgm:pt modelId="{9E876AA0-E56A-4DB7-946D-F5249A33CAAA}" type="parTrans" cxnId="{6BEF7123-A065-4D8C-961B-0F3BEFCC40EE}">
      <dgm:prSet/>
      <dgm:spPr/>
      <dgm:t>
        <a:bodyPr/>
        <a:lstStyle/>
        <a:p>
          <a:endParaRPr lang="el-GR"/>
        </a:p>
      </dgm:t>
    </dgm:pt>
    <dgm:pt modelId="{559E425A-07C3-4AAB-813D-4A94B0C160C5}" type="sibTrans" cxnId="{6BEF7123-A065-4D8C-961B-0F3BEFCC40EE}">
      <dgm:prSet/>
      <dgm:spPr/>
      <dgm:t>
        <a:bodyPr/>
        <a:lstStyle/>
        <a:p>
          <a:endParaRPr lang="el-GR"/>
        </a:p>
      </dgm:t>
    </dgm:pt>
    <dgm:pt modelId="{FC926F01-DD47-4FF8-95EF-A02065F518D4}">
      <dgm:prSet custT="1"/>
      <dgm:spPr>
        <a:solidFill>
          <a:srgbClr val="08165C"/>
        </a:soli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l-GR" sz="2200" kern="1200" dirty="0">
              <a:solidFill>
                <a:prstClr val="white"/>
              </a:solidFill>
              <a:latin typeface="Segoe UI" panose="020B0502040204020203" pitchFamily="34" charset="0"/>
              <a:ea typeface="+mn-ea"/>
              <a:cs typeface="Segoe UI" panose="020B0502040204020203" pitchFamily="34" charset="0"/>
            </a:rPr>
            <a:t>3</a:t>
          </a:r>
          <a:r>
            <a:rPr lang="en-GB" sz="2200" kern="1200" dirty="0">
              <a:solidFill>
                <a:prstClr val="white"/>
              </a:solidFill>
              <a:latin typeface="Segoe UI" panose="020B0502040204020203" pitchFamily="34" charset="0"/>
              <a:ea typeface="+mn-ea"/>
              <a:cs typeface="Segoe UI" panose="020B0502040204020203" pitchFamily="34" charset="0"/>
            </a:rPr>
            <a:t>. </a:t>
          </a:r>
          <a:r>
            <a:rPr lang="el-GR" sz="2200" kern="1200" dirty="0">
              <a:solidFill>
                <a:prstClr val="white"/>
              </a:solidFill>
              <a:latin typeface="Segoe UI" panose="020B0502040204020203" pitchFamily="34" charset="0"/>
              <a:ea typeface="+mn-ea"/>
              <a:cs typeface="Segoe UI" panose="020B0502040204020203" pitchFamily="34" charset="0"/>
            </a:rPr>
            <a:t>Δυνατότητα διμερών Συμβάσεων </a:t>
          </a:r>
          <a:r>
            <a:rPr lang="en-GB" sz="2200" kern="1200" dirty="0">
              <a:solidFill>
                <a:prstClr val="white"/>
              </a:solidFill>
              <a:latin typeface="Segoe UI" panose="020B0502040204020203" pitchFamily="34" charset="0"/>
              <a:ea typeface="+mn-ea"/>
              <a:cs typeface="Segoe UI" panose="020B0502040204020203" pitchFamily="34" charset="0"/>
            </a:rPr>
            <a:t>&amp; </a:t>
          </a:r>
          <a:r>
            <a:rPr lang="el-GR" sz="2200" kern="1200" dirty="0">
              <a:solidFill>
                <a:prstClr val="white"/>
              </a:solidFill>
              <a:latin typeface="Segoe UI" panose="020B0502040204020203" pitchFamily="34" charset="0"/>
              <a:ea typeface="+mn-ea"/>
              <a:cs typeface="Segoe UI" panose="020B0502040204020203" pitchFamily="34" charset="0"/>
            </a:rPr>
            <a:t>εξισορρόπηση μέσω αποθήκευσης </a:t>
          </a:r>
        </a:p>
      </dgm:t>
    </dgm:pt>
    <dgm:pt modelId="{98B69811-EE8D-4C37-BE80-3557E5D76211}" type="parTrans" cxnId="{ABF8061D-D8D0-4E52-9A19-40C174AA767F}">
      <dgm:prSet/>
      <dgm:spPr/>
      <dgm:t>
        <a:bodyPr/>
        <a:lstStyle/>
        <a:p>
          <a:endParaRPr lang="en-GB"/>
        </a:p>
      </dgm:t>
    </dgm:pt>
    <dgm:pt modelId="{FC6E70FB-8B0E-4E42-9DA4-E4EFEB2869F2}" type="sibTrans" cxnId="{ABF8061D-D8D0-4E52-9A19-40C174AA767F}">
      <dgm:prSet/>
      <dgm:spPr/>
      <dgm:t>
        <a:bodyPr/>
        <a:lstStyle/>
        <a:p>
          <a:endParaRPr lang="en-GB"/>
        </a:p>
      </dgm:t>
    </dgm:pt>
    <dgm:pt modelId="{D428592D-4A22-48FE-8712-B15876AC34B8}" type="pres">
      <dgm:prSet presAssocID="{B60AB3D9-8F79-4588-BDCA-75BE68C562E2}" presName="linear" presStyleCnt="0">
        <dgm:presLayoutVars>
          <dgm:animLvl val="lvl"/>
          <dgm:resizeHandles val="exact"/>
        </dgm:presLayoutVars>
      </dgm:prSet>
      <dgm:spPr/>
    </dgm:pt>
    <dgm:pt modelId="{EB3230C4-77CA-47BB-A738-53436F0747CA}" type="pres">
      <dgm:prSet presAssocID="{DCA42748-AFA1-4817-B723-2455BDE3BD4F}" presName="parentText" presStyleLbl="node1" presStyleIdx="0" presStyleCnt="4" custScaleX="88660" custScaleY="92589" custLinFactNeighborX="2902" custLinFactNeighborY="-18159">
        <dgm:presLayoutVars>
          <dgm:chMax val="0"/>
          <dgm:bulletEnabled val="1"/>
        </dgm:presLayoutVars>
      </dgm:prSet>
      <dgm:spPr/>
    </dgm:pt>
    <dgm:pt modelId="{798A606A-E3E2-44F9-902A-A5D4789FFB6D}" type="pres">
      <dgm:prSet presAssocID="{21C414BD-027C-4545-967E-50BBBCC5FDEE}" presName="spacer" presStyleCnt="0"/>
      <dgm:spPr/>
    </dgm:pt>
    <dgm:pt modelId="{8F3653BA-E462-41F5-97EE-5417E82F1368}" type="pres">
      <dgm:prSet presAssocID="{B68C3A1C-3CDD-40B6-8B07-957B3C9E87B4}" presName="parentText" presStyleLbl="node1" presStyleIdx="1" presStyleCnt="4" custScaleX="88406" custScaleY="79434" custLinFactNeighborX="2899" custLinFactNeighborY="-6545">
        <dgm:presLayoutVars>
          <dgm:chMax val="0"/>
          <dgm:bulletEnabled val="1"/>
        </dgm:presLayoutVars>
      </dgm:prSet>
      <dgm:spPr/>
    </dgm:pt>
    <dgm:pt modelId="{818FA13E-B52B-42DB-9A80-02669B1EFDE3}" type="pres">
      <dgm:prSet presAssocID="{7D77D138-BE4F-45D3-9864-E5713F4DCE05}" presName="spacer" presStyleCnt="0"/>
      <dgm:spPr/>
    </dgm:pt>
    <dgm:pt modelId="{0EC4BDEC-E352-4E80-9A5B-E5A1A29BAF47}" type="pres">
      <dgm:prSet presAssocID="{FC926F01-DD47-4FF8-95EF-A02065F518D4}" presName="parentText" presStyleLbl="node1" presStyleIdx="2" presStyleCnt="4" custScaleX="88390" custScaleY="61390" custLinFactNeighborX="2808" custLinFactNeighborY="2057">
        <dgm:presLayoutVars>
          <dgm:chMax val="0"/>
          <dgm:bulletEnabled val="1"/>
        </dgm:presLayoutVars>
      </dgm:prSet>
      <dgm:spPr>
        <a:xfrm>
          <a:off x="1152964" y="2158522"/>
          <a:ext cx="9511569" cy="1160640"/>
        </a:xfrm>
        <a:prstGeom prst="roundRect">
          <a:avLst/>
        </a:prstGeom>
      </dgm:spPr>
    </dgm:pt>
    <dgm:pt modelId="{4B18D48D-954E-49FF-874F-3892E90AF39A}" type="pres">
      <dgm:prSet presAssocID="{FC6E70FB-8B0E-4E42-9DA4-E4EFEB2869F2}" presName="spacer" presStyleCnt="0"/>
      <dgm:spPr/>
    </dgm:pt>
    <dgm:pt modelId="{9925972A-5C03-4F76-BD7B-9725FB941EA0}" type="pres">
      <dgm:prSet presAssocID="{178FC2A2-1589-4AC6-8274-BA963FADC56B}" presName="parentText" presStyleLbl="node1" presStyleIdx="3" presStyleCnt="4" custScaleX="88458" custScaleY="115243" custLinFactNeighborX="2842" custLinFactNeighborY="5516">
        <dgm:presLayoutVars>
          <dgm:chMax val="0"/>
          <dgm:bulletEnabled val="1"/>
        </dgm:presLayoutVars>
      </dgm:prSet>
      <dgm:spPr/>
    </dgm:pt>
  </dgm:ptLst>
  <dgm:cxnLst>
    <dgm:cxn modelId="{ABF8061D-D8D0-4E52-9A19-40C174AA767F}" srcId="{B60AB3D9-8F79-4588-BDCA-75BE68C562E2}" destId="{FC926F01-DD47-4FF8-95EF-A02065F518D4}" srcOrd="2" destOrd="0" parTransId="{98B69811-EE8D-4C37-BE80-3557E5D76211}" sibTransId="{FC6E70FB-8B0E-4E42-9DA4-E4EFEB2869F2}"/>
    <dgm:cxn modelId="{6BEF7123-A065-4D8C-961B-0F3BEFCC40EE}" srcId="{B60AB3D9-8F79-4588-BDCA-75BE68C562E2}" destId="{178FC2A2-1589-4AC6-8274-BA963FADC56B}" srcOrd="3" destOrd="0" parTransId="{9E876AA0-E56A-4DB7-946D-F5249A33CAAA}" sibTransId="{559E425A-07C3-4AAB-813D-4A94B0C160C5}"/>
    <dgm:cxn modelId="{6020A925-40D8-4710-8649-2FA21486C9D2}" type="presOf" srcId="{DCA42748-AFA1-4817-B723-2455BDE3BD4F}" destId="{EB3230C4-77CA-47BB-A738-53436F0747CA}" srcOrd="0" destOrd="0" presId="urn:microsoft.com/office/officeart/2005/8/layout/vList2"/>
    <dgm:cxn modelId="{BEC3AA6F-B02E-42CE-B04F-3647E46E96D2}" type="presOf" srcId="{B60AB3D9-8F79-4588-BDCA-75BE68C562E2}" destId="{D428592D-4A22-48FE-8712-B15876AC34B8}" srcOrd="0" destOrd="0" presId="urn:microsoft.com/office/officeart/2005/8/layout/vList2"/>
    <dgm:cxn modelId="{F9CA86A7-D5D6-47AB-9DF4-5AF2ABD3D5FB}" srcId="{B60AB3D9-8F79-4588-BDCA-75BE68C562E2}" destId="{B68C3A1C-3CDD-40B6-8B07-957B3C9E87B4}" srcOrd="1" destOrd="0" parTransId="{9EE58559-0831-4094-BC1F-82981750B790}" sibTransId="{7D77D138-BE4F-45D3-9864-E5713F4DCE05}"/>
    <dgm:cxn modelId="{9D85BBB0-4CBB-49A9-93D0-6E437426DBCF}" type="presOf" srcId="{B68C3A1C-3CDD-40B6-8B07-957B3C9E87B4}" destId="{8F3653BA-E462-41F5-97EE-5417E82F1368}" srcOrd="0" destOrd="0" presId="urn:microsoft.com/office/officeart/2005/8/layout/vList2"/>
    <dgm:cxn modelId="{566C5DE2-19A0-47DF-87C8-BA7049D224C1}" srcId="{B60AB3D9-8F79-4588-BDCA-75BE68C562E2}" destId="{DCA42748-AFA1-4817-B723-2455BDE3BD4F}" srcOrd="0" destOrd="0" parTransId="{D5FF7BF4-D0B0-4CCE-81B5-00C76552F999}" sibTransId="{21C414BD-027C-4545-967E-50BBBCC5FDEE}"/>
    <dgm:cxn modelId="{7F880FE7-A265-49B9-9E2B-7C6CB497DC2B}" type="presOf" srcId="{178FC2A2-1589-4AC6-8274-BA963FADC56B}" destId="{9925972A-5C03-4F76-BD7B-9725FB941EA0}" srcOrd="0" destOrd="0" presId="urn:microsoft.com/office/officeart/2005/8/layout/vList2"/>
    <dgm:cxn modelId="{2377CEF3-2244-4A01-A4F4-F7EA6EEB716D}" type="presOf" srcId="{FC926F01-DD47-4FF8-95EF-A02065F518D4}" destId="{0EC4BDEC-E352-4E80-9A5B-E5A1A29BAF47}" srcOrd="0" destOrd="0" presId="urn:microsoft.com/office/officeart/2005/8/layout/vList2"/>
    <dgm:cxn modelId="{2492CD44-51BC-422C-808A-F29F25003F8B}" type="presParOf" srcId="{D428592D-4A22-48FE-8712-B15876AC34B8}" destId="{EB3230C4-77CA-47BB-A738-53436F0747CA}" srcOrd="0" destOrd="0" presId="urn:microsoft.com/office/officeart/2005/8/layout/vList2"/>
    <dgm:cxn modelId="{E4A0F33C-17DC-4A9D-8538-01AD93B94C3A}" type="presParOf" srcId="{D428592D-4A22-48FE-8712-B15876AC34B8}" destId="{798A606A-E3E2-44F9-902A-A5D4789FFB6D}" srcOrd="1" destOrd="0" presId="urn:microsoft.com/office/officeart/2005/8/layout/vList2"/>
    <dgm:cxn modelId="{C2C43A00-616F-466C-ACF8-20CB5C359CF8}" type="presParOf" srcId="{D428592D-4A22-48FE-8712-B15876AC34B8}" destId="{8F3653BA-E462-41F5-97EE-5417E82F1368}" srcOrd="2" destOrd="0" presId="urn:microsoft.com/office/officeart/2005/8/layout/vList2"/>
    <dgm:cxn modelId="{15A58C9C-B1C3-42B3-B82D-8329155AC7F8}" type="presParOf" srcId="{D428592D-4A22-48FE-8712-B15876AC34B8}" destId="{818FA13E-B52B-42DB-9A80-02669B1EFDE3}" srcOrd="3" destOrd="0" presId="urn:microsoft.com/office/officeart/2005/8/layout/vList2"/>
    <dgm:cxn modelId="{FB3E8D1A-3E22-496F-BCFF-435E36CE6D0F}" type="presParOf" srcId="{D428592D-4A22-48FE-8712-B15876AC34B8}" destId="{0EC4BDEC-E352-4E80-9A5B-E5A1A29BAF47}" srcOrd="4" destOrd="0" presId="urn:microsoft.com/office/officeart/2005/8/layout/vList2"/>
    <dgm:cxn modelId="{DAAA7CFB-8CD9-4340-8B30-6E8A50C105EF}" type="presParOf" srcId="{D428592D-4A22-48FE-8712-B15876AC34B8}" destId="{4B18D48D-954E-49FF-874F-3892E90AF39A}" srcOrd="5" destOrd="0" presId="urn:microsoft.com/office/officeart/2005/8/layout/vList2"/>
    <dgm:cxn modelId="{CDD748C9-7F2D-4F58-B8BA-24F92970E4BB}" type="presParOf" srcId="{D428592D-4A22-48FE-8712-B15876AC34B8}" destId="{9925972A-5C03-4F76-BD7B-9725FB941E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AB3D9-8F79-4588-BDCA-75BE68C562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CA42748-AFA1-4817-B723-2455BDE3BD4F}">
      <dgm:prSet custT="1"/>
      <dgm:spPr>
        <a:solidFill>
          <a:srgbClr val="08165C"/>
        </a:solidFill>
      </dgm:spPr>
      <dgm:t>
        <a:bodyPr/>
        <a:lstStyle/>
        <a:p>
          <a:r>
            <a:rPr lang="en-GB" sz="2200" dirty="0">
              <a:latin typeface="Segoe UI" panose="020B0502040204020203" pitchFamily="34" charset="0"/>
              <a:cs typeface="Segoe UI" panose="020B0502040204020203" pitchFamily="34" charset="0"/>
            </a:rPr>
            <a:t>1. </a:t>
          </a:r>
          <a:r>
            <a:rPr lang="el-GR" sz="2200" dirty="0">
              <a:latin typeface="Segoe UI" panose="020B0502040204020203" pitchFamily="34" charset="0"/>
              <a:cs typeface="Segoe UI" panose="020B0502040204020203" pitchFamily="34" charset="0"/>
            </a:rPr>
            <a:t>Απλοποίηση αδειοδοτικής διαδικασίας</a:t>
          </a:r>
        </a:p>
      </dgm:t>
    </dgm:pt>
    <dgm:pt modelId="{D5FF7BF4-D0B0-4CCE-81B5-00C76552F999}" type="parTrans" cxnId="{566C5DE2-19A0-47DF-87C8-BA7049D224C1}">
      <dgm:prSet/>
      <dgm:spPr/>
      <dgm:t>
        <a:bodyPr/>
        <a:lstStyle/>
        <a:p>
          <a:endParaRPr lang="el-GR"/>
        </a:p>
      </dgm:t>
    </dgm:pt>
    <dgm:pt modelId="{21C414BD-027C-4545-967E-50BBBCC5FDEE}" type="sibTrans" cxnId="{566C5DE2-19A0-47DF-87C8-BA7049D224C1}">
      <dgm:prSet/>
      <dgm:spPr/>
      <dgm:t>
        <a:bodyPr/>
        <a:lstStyle/>
        <a:p>
          <a:endParaRPr lang="el-GR"/>
        </a:p>
      </dgm:t>
    </dgm:pt>
    <dgm:pt modelId="{B68C3A1C-3CDD-40B6-8B07-957B3C9E87B4}">
      <dgm:prSet custT="1"/>
      <dgm:spPr>
        <a:solidFill>
          <a:srgbClr val="08165C"/>
        </a:solidFill>
      </dgm:spPr>
      <dgm:t>
        <a:bodyPr/>
        <a:lstStyle/>
        <a:p>
          <a:r>
            <a:rPr lang="en-GB" sz="2200" dirty="0">
              <a:latin typeface="Segoe UI" panose="020B0502040204020203" pitchFamily="34" charset="0"/>
              <a:cs typeface="Segoe UI" panose="020B0502040204020203" pitchFamily="34" charset="0"/>
            </a:rPr>
            <a:t>2.</a:t>
          </a:r>
          <a:r>
            <a:rPr lang="el-GR" sz="2200" dirty="0">
              <a:latin typeface="Segoe UI" panose="020B0502040204020203" pitchFamily="34" charset="0"/>
              <a:cs typeface="Segoe UI" panose="020B0502040204020203" pitchFamily="34" charset="0"/>
            </a:rPr>
            <a:t> Προγραμματισμός διασυνδέσεων ΜΔΝ και ισχύς Συμβάσεων ΥΒΣ με το Λειτουργό Αγοράς</a:t>
          </a:r>
          <a:r>
            <a:rPr lang="en-GB" sz="2200" dirty="0">
              <a:latin typeface="Segoe UI" panose="020B0502040204020203" pitchFamily="34" charset="0"/>
              <a:cs typeface="Segoe UI" panose="020B0502040204020203" pitchFamily="34" charset="0"/>
            </a:rPr>
            <a:t> </a:t>
          </a:r>
          <a:r>
            <a:rPr lang="el-GR" sz="2200" dirty="0">
              <a:latin typeface="Segoe UI" panose="020B0502040204020203" pitchFamily="34" charset="0"/>
              <a:cs typeface="Segoe UI" panose="020B0502040204020203" pitchFamily="34" charset="0"/>
            </a:rPr>
            <a:t> </a:t>
          </a:r>
        </a:p>
      </dgm:t>
    </dgm:pt>
    <dgm:pt modelId="{9EE58559-0831-4094-BC1F-82981750B790}" type="parTrans" cxnId="{F9CA86A7-D5D6-47AB-9DF4-5AF2ABD3D5FB}">
      <dgm:prSet/>
      <dgm:spPr/>
      <dgm:t>
        <a:bodyPr/>
        <a:lstStyle/>
        <a:p>
          <a:endParaRPr lang="el-GR"/>
        </a:p>
      </dgm:t>
    </dgm:pt>
    <dgm:pt modelId="{7D77D138-BE4F-45D3-9864-E5713F4DCE05}" type="sibTrans" cxnId="{F9CA86A7-D5D6-47AB-9DF4-5AF2ABD3D5FB}">
      <dgm:prSet/>
      <dgm:spPr/>
      <dgm:t>
        <a:bodyPr/>
        <a:lstStyle/>
        <a:p>
          <a:endParaRPr lang="el-GR"/>
        </a:p>
      </dgm:t>
    </dgm:pt>
    <dgm:pt modelId="{252A0BFC-3CCD-4456-9372-48387823CBFD}">
      <dgm:prSet custT="1"/>
      <dgm:spPr>
        <a:solidFill>
          <a:srgbClr val="08165C"/>
        </a:solidFill>
      </dgm:spPr>
      <dgm:t>
        <a:bodyPr/>
        <a:lstStyle/>
        <a:p>
          <a:r>
            <a:rPr lang="en-GB" sz="2200" dirty="0">
              <a:latin typeface="Segoe UI" panose="020B0502040204020203" pitchFamily="34" charset="0"/>
              <a:cs typeface="Segoe UI" panose="020B0502040204020203" pitchFamily="34" charset="0"/>
            </a:rPr>
            <a:t>3. </a:t>
          </a:r>
          <a:r>
            <a:rPr lang="el-GR" sz="2200" dirty="0">
              <a:latin typeface="Segoe UI" panose="020B0502040204020203" pitchFamily="34" charset="0"/>
              <a:cs typeface="Segoe UI" panose="020B0502040204020203" pitchFamily="34" charset="0"/>
            </a:rPr>
            <a:t>Επικαιροποίηση Κώδικα ΜΔΝ ώστε να περιγράφει συστήματα συσσωρευτών</a:t>
          </a:r>
        </a:p>
      </dgm:t>
    </dgm:pt>
    <dgm:pt modelId="{A3DA250C-5201-44A8-B32A-309D9A6BE562}" type="parTrans" cxnId="{00442A77-1350-40D3-9892-D5877F4B3F37}">
      <dgm:prSet/>
      <dgm:spPr/>
      <dgm:t>
        <a:bodyPr/>
        <a:lstStyle/>
        <a:p>
          <a:endParaRPr lang="el-GR"/>
        </a:p>
      </dgm:t>
    </dgm:pt>
    <dgm:pt modelId="{24BFF4E2-4C9E-4419-8BC3-5CE1E7050F9C}" type="sibTrans" cxnId="{00442A77-1350-40D3-9892-D5877F4B3F37}">
      <dgm:prSet/>
      <dgm:spPr/>
      <dgm:t>
        <a:bodyPr/>
        <a:lstStyle/>
        <a:p>
          <a:endParaRPr lang="el-GR"/>
        </a:p>
      </dgm:t>
    </dgm:pt>
    <dgm:pt modelId="{178FC2A2-1589-4AC6-8274-BA963FADC56B}">
      <dgm:prSet custT="1"/>
      <dgm:spPr>
        <a:solidFill>
          <a:srgbClr val="08165C"/>
        </a:solidFill>
      </dgm:spPr>
      <dgm:t>
        <a:bodyPr/>
        <a:lstStyle/>
        <a:p>
          <a:r>
            <a:rPr lang="el-GR" sz="2200" dirty="0">
              <a:latin typeface="Segoe UI" panose="020B0502040204020203" pitchFamily="34" charset="0"/>
              <a:cs typeface="Segoe UI" panose="020B0502040204020203" pitchFamily="34" charset="0"/>
            </a:rPr>
            <a:t>4. Θεσμοθέτηση λειτουργίας ΥΒΣ υπό καθεστώς νησιδοποίησης υπό την εποπτεία του Διαχειριστή</a:t>
          </a:r>
        </a:p>
      </dgm:t>
    </dgm:pt>
    <dgm:pt modelId="{559E425A-07C3-4AAB-813D-4A94B0C160C5}" type="sibTrans" cxnId="{6BEF7123-A065-4D8C-961B-0F3BEFCC40EE}">
      <dgm:prSet/>
      <dgm:spPr/>
      <dgm:t>
        <a:bodyPr/>
        <a:lstStyle/>
        <a:p>
          <a:endParaRPr lang="el-GR"/>
        </a:p>
      </dgm:t>
    </dgm:pt>
    <dgm:pt modelId="{9E876AA0-E56A-4DB7-946D-F5249A33CAAA}" type="parTrans" cxnId="{6BEF7123-A065-4D8C-961B-0F3BEFCC40EE}">
      <dgm:prSet/>
      <dgm:spPr/>
      <dgm:t>
        <a:bodyPr/>
        <a:lstStyle/>
        <a:p>
          <a:endParaRPr lang="el-GR"/>
        </a:p>
      </dgm:t>
    </dgm:pt>
    <dgm:pt modelId="{D428592D-4A22-48FE-8712-B15876AC34B8}" type="pres">
      <dgm:prSet presAssocID="{B60AB3D9-8F79-4588-BDCA-75BE68C562E2}" presName="linear" presStyleCnt="0">
        <dgm:presLayoutVars>
          <dgm:animLvl val="lvl"/>
          <dgm:resizeHandles val="exact"/>
        </dgm:presLayoutVars>
      </dgm:prSet>
      <dgm:spPr/>
    </dgm:pt>
    <dgm:pt modelId="{EB3230C4-77CA-47BB-A738-53436F0747CA}" type="pres">
      <dgm:prSet presAssocID="{DCA42748-AFA1-4817-B723-2455BDE3BD4F}" presName="parentText" presStyleLbl="node1" presStyleIdx="0" presStyleCnt="4" custScaleX="88660" custScaleY="63392" custLinFactY="-32560" custLinFactNeighborX="2902" custLinFactNeighborY="-100000">
        <dgm:presLayoutVars>
          <dgm:chMax val="0"/>
          <dgm:bulletEnabled val="1"/>
        </dgm:presLayoutVars>
      </dgm:prSet>
      <dgm:spPr/>
    </dgm:pt>
    <dgm:pt modelId="{798A606A-E3E2-44F9-902A-A5D4789FFB6D}" type="pres">
      <dgm:prSet presAssocID="{21C414BD-027C-4545-967E-50BBBCC5FDEE}" presName="spacer" presStyleCnt="0"/>
      <dgm:spPr/>
    </dgm:pt>
    <dgm:pt modelId="{8F3653BA-E462-41F5-97EE-5417E82F1368}" type="pres">
      <dgm:prSet presAssocID="{B68C3A1C-3CDD-40B6-8B07-957B3C9E87B4}" presName="parentText" presStyleLbl="node1" presStyleIdx="1" presStyleCnt="4" custScaleX="88406" custScaleY="72625" custLinFactY="-34090" custLinFactNeighborX="3092" custLinFactNeighborY="-100000">
        <dgm:presLayoutVars>
          <dgm:chMax val="0"/>
          <dgm:bulletEnabled val="1"/>
        </dgm:presLayoutVars>
      </dgm:prSet>
      <dgm:spPr/>
    </dgm:pt>
    <dgm:pt modelId="{818FA13E-B52B-42DB-9A80-02669B1EFDE3}" type="pres">
      <dgm:prSet presAssocID="{7D77D138-BE4F-45D3-9864-E5713F4DCE05}" presName="spacer" presStyleCnt="0"/>
      <dgm:spPr/>
    </dgm:pt>
    <dgm:pt modelId="{36A5BA4D-0869-411B-B21D-E4AE634FE6A1}" type="pres">
      <dgm:prSet presAssocID="{252A0BFC-3CCD-4456-9372-48387823CBFD}" presName="parentText" presStyleLbl="node1" presStyleIdx="2" presStyleCnt="4" custScaleX="88458" custScaleY="61735" custLinFactY="-37705" custLinFactNeighborX="2842" custLinFactNeighborY="-100000">
        <dgm:presLayoutVars>
          <dgm:chMax val="0"/>
          <dgm:bulletEnabled val="1"/>
        </dgm:presLayoutVars>
      </dgm:prSet>
      <dgm:spPr/>
    </dgm:pt>
    <dgm:pt modelId="{C7C0F7FD-F10C-418C-AAB6-941CE6DA8440}" type="pres">
      <dgm:prSet presAssocID="{24BFF4E2-4C9E-4419-8BC3-5CE1E7050F9C}" presName="spacer" presStyleCnt="0"/>
      <dgm:spPr/>
    </dgm:pt>
    <dgm:pt modelId="{9925972A-5C03-4F76-BD7B-9725FB941EA0}" type="pres">
      <dgm:prSet presAssocID="{178FC2A2-1589-4AC6-8274-BA963FADC56B}" presName="parentText" presStyleLbl="node1" presStyleIdx="3" presStyleCnt="4" custScaleX="88458" custScaleY="65659" custLinFactY="-35552" custLinFactNeighborX="2842" custLinFactNeighborY="-100000">
        <dgm:presLayoutVars>
          <dgm:chMax val="0"/>
          <dgm:bulletEnabled val="1"/>
        </dgm:presLayoutVars>
      </dgm:prSet>
      <dgm:spPr/>
    </dgm:pt>
  </dgm:ptLst>
  <dgm:cxnLst>
    <dgm:cxn modelId="{6BEF7123-A065-4D8C-961B-0F3BEFCC40EE}" srcId="{B60AB3D9-8F79-4588-BDCA-75BE68C562E2}" destId="{178FC2A2-1589-4AC6-8274-BA963FADC56B}" srcOrd="3" destOrd="0" parTransId="{9E876AA0-E56A-4DB7-946D-F5249A33CAAA}" sibTransId="{559E425A-07C3-4AAB-813D-4A94B0C160C5}"/>
    <dgm:cxn modelId="{6020A925-40D8-4710-8649-2FA21486C9D2}" type="presOf" srcId="{DCA42748-AFA1-4817-B723-2455BDE3BD4F}" destId="{EB3230C4-77CA-47BB-A738-53436F0747CA}" srcOrd="0" destOrd="0" presId="urn:microsoft.com/office/officeart/2005/8/layout/vList2"/>
    <dgm:cxn modelId="{BEC3AA6F-B02E-42CE-B04F-3647E46E96D2}" type="presOf" srcId="{B60AB3D9-8F79-4588-BDCA-75BE68C562E2}" destId="{D428592D-4A22-48FE-8712-B15876AC34B8}" srcOrd="0" destOrd="0" presId="urn:microsoft.com/office/officeart/2005/8/layout/vList2"/>
    <dgm:cxn modelId="{00442A77-1350-40D3-9892-D5877F4B3F37}" srcId="{B60AB3D9-8F79-4588-BDCA-75BE68C562E2}" destId="{252A0BFC-3CCD-4456-9372-48387823CBFD}" srcOrd="2" destOrd="0" parTransId="{A3DA250C-5201-44A8-B32A-309D9A6BE562}" sibTransId="{24BFF4E2-4C9E-4419-8BC3-5CE1E7050F9C}"/>
    <dgm:cxn modelId="{F9CA86A7-D5D6-47AB-9DF4-5AF2ABD3D5FB}" srcId="{B60AB3D9-8F79-4588-BDCA-75BE68C562E2}" destId="{B68C3A1C-3CDD-40B6-8B07-957B3C9E87B4}" srcOrd="1" destOrd="0" parTransId="{9EE58559-0831-4094-BC1F-82981750B790}" sibTransId="{7D77D138-BE4F-45D3-9864-E5713F4DCE05}"/>
    <dgm:cxn modelId="{9D85BBB0-4CBB-49A9-93D0-6E437426DBCF}" type="presOf" srcId="{B68C3A1C-3CDD-40B6-8B07-957B3C9E87B4}" destId="{8F3653BA-E462-41F5-97EE-5417E82F1368}" srcOrd="0" destOrd="0" presId="urn:microsoft.com/office/officeart/2005/8/layout/vList2"/>
    <dgm:cxn modelId="{350DF7CF-FFDF-4FA7-9EED-7F964ECBE0D0}" type="presOf" srcId="{252A0BFC-3CCD-4456-9372-48387823CBFD}" destId="{36A5BA4D-0869-411B-B21D-E4AE634FE6A1}" srcOrd="0" destOrd="0" presId="urn:microsoft.com/office/officeart/2005/8/layout/vList2"/>
    <dgm:cxn modelId="{566C5DE2-19A0-47DF-87C8-BA7049D224C1}" srcId="{B60AB3D9-8F79-4588-BDCA-75BE68C562E2}" destId="{DCA42748-AFA1-4817-B723-2455BDE3BD4F}" srcOrd="0" destOrd="0" parTransId="{D5FF7BF4-D0B0-4CCE-81B5-00C76552F999}" sibTransId="{21C414BD-027C-4545-967E-50BBBCC5FDEE}"/>
    <dgm:cxn modelId="{7F880FE7-A265-49B9-9E2B-7C6CB497DC2B}" type="presOf" srcId="{178FC2A2-1589-4AC6-8274-BA963FADC56B}" destId="{9925972A-5C03-4F76-BD7B-9725FB941EA0}" srcOrd="0" destOrd="0" presId="urn:microsoft.com/office/officeart/2005/8/layout/vList2"/>
    <dgm:cxn modelId="{2492CD44-51BC-422C-808A-F29F25003F8B}" type="presParOf" srcId="{D428592D-4A22-48FE-8712-B15876AC34B8}" destId="{EB3230C4-77CA-47BB-A738-53436F0747CA}" srcOrd="0" destOrd="0" presId="urn:microsoft.com/office/officeart/2005/8/layout/vList2"/>
    <dgm:cxn modelId="{E4A0F33C-17DC-4A9D-8538-01AD93B94C3A}" type="presParOf" srcId="{D428592D-4A22-48FE-8712-B15876AC34B8}" destId="{798A606A-E3E2-44F9-902A-A5D4789FFB6D}" srcOrd="1" destOrd="0" presId="urn:microsoft.com/office/officeart/2005/8/layout/vList2"/>
    <dgm:cxn modelId="{C2C43A00-616F-466C-ACF8-20CB5C359CF8}" type="presParOf" srcId="{D428592D-4A22-48FE-8712-B15876AC34B8}" destId="{8F3653BA-E462-41F5-97EE-5417E82F1368}" srcOrd="2" destOrd="0" presId="urn:microsoft.com/office/officeart/2005/8/layout/vList2"/>
    <dgm:cxn modelId="{15A58C9C-B1C3-42B3-B82D-8329155AC7F8}" type="presParOf" srcId="{D428592D-4A22-48FE-8712-B15876AC34B8}" destId="{818FA13E-B52B-42DB-9A80-02669B1EFDE3}" srcOrd="3" destOrd="0" presId="urn:microsoft.com/office/officeart/2005/8/layout/vList2"/>
    <dgm:cxn modelId="{CAFA05CF-2BCA-473C-A8EF-2F5DB3CDF9BD}" type="presParOf" srcId="{D428592D-4A22-48FE-8712-B15876AC34B8}" destId="{36A5BA4D-0869-411B-B21D-E4AE634FE6A1}" srcOrd="4" destOrd="0" presId="urn:microsoft.com/office/officeart/2005/8/layout/vList2"/>
    <dgm:cxn modelId="{B0616435-0852-4A6A-8AB2-7CADC04A89C2}" type="presParOf" srcId="{D428592D-4A22-48FE-8712-B15876AC34B8}" destId="{C7C0F7FD-F10C-418C-AAB6-941CE6DA8440}" srcOrd="5" destOrd="0" presId="urn:microsoft.com/office/officeart/2005/8/layout/vList2"/>
    <dgm:cxn modelId="{CDD748C9-7F2D-4F58-B8BA-24F92970E4BB}" type="presParOf" srcId="{D428592D-4A22-48FE-8712-B15876AC34B8}" destId="{9925972A-5C03-4F76-BD7B-9725FB941E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6EE9-9CB6-4A51-9229-FDA7F586D7DC}">
      <dsp:nvSpPr>
        <dsp:cNvPr id="0" name=""/>
        <dsp:cNvSpPr/>
      </dsp:nvSpPr>
      <dsp:spPr>
        <a:xfrm>
          <a:off x="0" y="0"/>
          <a:ext cx="7816027" cy="2250068"/>
        </a:xfrm>
        <a:prstGeom prst="roundRect">
          <a:avLst>
            <a:gd name="adj" fmla="val 10000"/>
          </a:avLst>
        </a:prstGeom>
        <a:solidFill>
          <a:srgbClr val="FFE12F">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0A57FF-05B4-4143-93DE-1A94DE0225E4}">
      <dsp:nvSpPr>
        <dsp:cNvPr id="0" name=""/>
        <dsp:cNvSpPr/>
      </dsp:nvSpPr>
      <dsp:spPr>
        <a:xfrm>
          <a:off x="207620" y="196823"/>
          <a:ext cx="1815071" cy="1856422"/>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2">
          <a:scrgbClr r="0" g="0" b="0"/>
        </a:effectRef>
        <a:fontRef idx="minor"/>
      </dsp:style>
    </dsp:sp>
    <dsp:sp modelId="{3EFBFEA6-96EC-4297-BBEB-FBEB4E4A808C}">
      <dsp:nvSpPr>
        <dsp:cNvPr id="0" name=""/>
        <dsp:cNvSpPr/>
      </dsp:nvSpPr>
      <dsp:spPr>
        <a:xfrm rot="10800000">
          <a:off x="274093" y="2250068"/>
          <a:ext cx="1682125" cy="2750084"/>
        </a:xfrm>
        <a:prstGeom prst="round2SameRect">
          <a:avLst>
            <a:gd name="adj1" fmla="val 10500"/>
            <a:gd name="adj2" fmla="val 0"/>
          </a:avLst>
        </a:prstGeom>
        <a:solidFill>
          <a:srgbClr val="385D8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l-GR" sz="1600" b="1" u="sng" kern="1200" dirty="0"/>
            <a:t>Συσσωρευτές</a:t>
          </a:r>
        </a:p>
        <a:p>
          <a:pPr marL="0" lvl="0" indent="0" algn="ctr" defTabSz="711200">
            <a:lnSpc>
              <a:spcPct val="90000"/>
            </a:lnSpc>
            <a:spcBef>
              <a:spcPct val="0"/>
            </a:spcBef>
            <a:spcAft>
              <a:spcPct val="35000"/>
            </a:spcAft>
            <a:buNone/>
          </a:pPr>
          <a:r>
            <a:rPr lang="en-US" sz="1600" b="0" kern="1200" dirty="0"/>
            <a:t>Sodium Nickel Chloride (NaNiCl</a:t>
          </a:r>
          <a:r>
            <a:rPr lang="en-US" sz="1600" b="0" kern="1200" baseline="-25000" dirty="0"/>
            <a:t>2</a:t>
          </a:r>
          <a:r>
            <a:rPr lang="en-US" sz="1600" b="0" kern="1200" dirty="0"/>
            <a:t>)</a:t>
          </a:r>
          <a:endParaRPr lang="el-GR" sz="1600" kern="1200" dirty="0"/>
        </a:p>
        <a:p>
          <a:pPr marL="0" lvl="0" indent="0" algn="ctr" defTabSz="711200">
            <a:lnSpc>
              <a:spcPct val="90000"/>
            </a:lnSpc>
            <a:spcBef>
              <a:spcPct val="0"/>
            </a:spcBef>
            <a:spcAft>
              <a:spcPct val="35000"/>
            </a:spcAft>
            <a:buNone/>
          </a:pPr>
          <a:r>
            <a:rPr lang="el-GR" sz="1600" kern="1200" dirty="0"/>
            <a:t>Ονομαστικής ισχύος </a:t>
          </a:r>
          <a:r>
            <a:rPr lang="el-GR" sz="1600" b="1" kern="1200" dirty="0"/>
            <a:t>800</a:t>
          </a:r>
          <a:r>
            <a:rPr lang="en-GB" sz="1600" b="1" kern="1200" dirty="0"/>
            <a:t>kW</a:t>
          </a:r>
          <a:r>
            <a:rPr lang="el-GR" sz="1600" b="1" kern="1200" dirty="0"/>
            <a:t> </a:t>
          </a:r>
        </a:p>
        <a:p>
          <a:pPr marL="0" lvl="0" indent="0" algn="ctr" defTabSz="711200">
            <a:lnSpc>
              <a:spcPct val="90000"/>
            </a:lnSpc>
            <a:spcBef>
              <a:spcPct val="0"/>
            </a:spcBef>
            <a:spcAft>
              <a:spcPct val="35000"/>
            </a:spcAft>
            <a:buNone/>
          </a:pPr>
          <a:r>
            <a:rPr lang="el-GR" sz="1600" kern="1200" dirty="0"/>
            <a:t>Ονομαστικής χωρητικότητας </a:t>
          </a:r>
          <a:r>
            <a:rPr lang="en-US" sz="1600" b="1" kern="1200" dirty="0"/>
            <a:t>2.8</a:t>
          </a:r>
          <a:r>
            <a:rPr lang="el-GR" sz="1600" b="1" kern="1200" dirty="0"/>
            <a:t>0</a:t>
          </a:r>
          <a:r>
            <a:rPr lang="en-US" sz="1600" b="1" kern="1200" dirty="0"/>
            <a:t>0kWh</a:t>
          </a:r>
          <a:r>
            <a:rPr lang="el-GR" sz="1600" kern="1200" dirty="0"/>
            <a:t> </a:t>
          </a:r>
          <a:endParaRPr lang="en-GB" sz="1600" kern="1200" dirty="0"/>
        </a:p>
      </dsp:txBody>
      <dsp:txXfrm rot="10800000">
        <a:off x="325824" y="2250068"/>
        <a:ext cx="1578663" cy="2698353"/>
      </dsp:txXfrm>
    </dsp:sp>
    <dsp:sp modelId="{414C9CD7-12C2-4CE0-B75B-FBA9124DD5A8}">
      <dsp:nvSpPr>
        <dsp:cNvPr id="0" name=""/>
        <dsp:cNvSpPr/>
      </dsp:nvSpPr>
      <dsp:spPr>
        <a:xfrm>
          <a:off x="5999716" y="219032"/>
          <a:ext cx="1749618" cy="1856422"/>
        </a:xfrm>
        <a:prstGeom prst="roundRect">
          <a:avLst>
            <a:gd name="adj" fmla="val 10000"/>
          </a:avLst>
        </a:prstGeom>
        <a:blipFill rotWithShape="1">
          <a:blip xmlns:r="http://schemas.openxmlformats.org/officeDocument/2006/relationships" r:embed="rId2"/>
          <a:srcRect/>
          <a:stretch>
            <a:fillRect t="-29000" b="-29000"/>
          </a:stretch>
        </a:blipFill>
        <a:ln>
          <a:noFill/>
        </a:ln>
        <a:effectLst/>
      </dsp:spPr>
      <dsp:style>
        <a:lnRef idx="0">
          <a:scrgbClr r="0" g="0" b="0"/>
        </a:lnRef>
        <a:fillRef idx="1">
          <a:scrgbClr r="0" g="0" b="0"/>
        </a:fillRef>
        <a:effectRef idx="2">
          <a:scrgbClr r="0" g="0" b="0"/>
        </a:effectRef>
        <a:fontRef idx="minor"/>
      </dsp:style>
    </dsp:sp>
    <dsp:sp modelId="{218693F1-FB49-4BD5-AF9A-5704331EFEA2}">
      <dsp:nvSpPr>
        <dsp:cNvPr id="0" name=""/>
        <dsp:cNvSpPr/>
      </dsp:nvSpPr>
      <dsp:spPr>
        <a:xfrm rot="10800000">
          <a:off x="2135221" y="2250068"/>
          <a:ext cx="1777471" cy="2750084"/>
        </a:xfrm>
        <a:prstGeom prst="round2SameRect">
          <a:avLst>
            <a:gd name="adj1" fmla="val 10500"/>
            <a:gd name="adj2" fmla="val 0"/>
          </a:avLst>
        </a:prstGeom>
        <a:solidFill>
          <a:srgbClr val="385D8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u="sng" kern="1200" dirty="0"/>
            <a:t>Battery Inverters</a:t>
          </a:r>
        </a:p>
        <a:p>
          <a:pPr marL="0" lvl="0" indent="0" algn="ctr" defTabSz="711200">
            <a:lnSpc>
              <a:spcPct val="90000"/>
            </a:lnSpc>
            <a:spcBef>
              <a:spcPct val="0"/>
            </a:spcBef>
            <a:spcAft>
              <a:spcPct val="35000"/>
            </a:spcAft>
            <a:buNone/>
          </a:pPr>
          <a:r>
            <a:rPr lang="el-GR" sz="1600" b="1" kern="1200" dirty="0"/>
            <a:t>2 </a:t>
          </a:r>
          <a:r>
            <a:rPr lang="en-GB" sz="1600" b="1" kern="1200" dirty="0"/>
            <a:t>x</a:t>
          </a:r>
          <a:r>
            <a:rPr lang="en-US" sz="1600" b="1" kern="1200" dirty="0"/>
            <a:t> 500kVA </a:t>
          </a:r>
        </a:p>
        <a:p>
          <a:pPr marL="0" lvl="0" indent="0" algn="ctr" defTabSz="711200">
            <a:lnSpc>
              <a:spcPct val="90000"/>
            </a:lnSpc>
            <a:spcBef>
              <a:spcPct val="0"/>
            </a:spcBef>
            <a:spcAft>
              <a:spcPct val="35000"/>
            </a:spcAft>
            <a:buNone/>
          </a:pPr>
          <a:r>
            <a:rPr lang="en-US" sz="1600" b="0" kern="1200" dirty="0"/>
            <a:t>Control modes:</a:t>
          </a:r>
        </a:p>
        <a:p>
          <a:pPr marL="0" lvl="0" indent="0" algn="ctr" defTabSz="711200">
            <a:lnSpc>
              <a:spcPct val="90000"/>
            </a:lnSpc>
            <a:spcBef>
              <a:spcPct val="0"/>
            </a:spcBef>
            <a:spcAft>
              <a:spcPct val="35000"/>
            </a:spcAft>
            <a:buNone/>
          </a:pPr>
          <a:r>
            <a:rPr lang="en-US" sz="1600" b="0" kern="1200" dirty="0"/>
            <a:t>-</a:t>
          </a:r>
          <a:r>
            <a:rPr lang="el-GR" sz="1600" b="0" kern="1200" dirty="0"/>
            <a:t> </a:t>
          </a:r>
          <a:r>
            <a:rPr lang="en-US" sz="1600" b="0" kern="1200" dirty="0"/>
            <a:t>P-Q/operation</a:t>
          </a:r>
        </a:p>
        <a:p>
          <a:pPr marL="0" lvl="0" indent="0" algn="ctr" defTabSz="711200">
            <a:lnSpc>
              <a:spcPct val="90000"/>
            </a:lnSpc>
            <a:spcBef>
              <a:spcPct val="0"/>
            </a:spcBef>
            <a:spcAft>
              <a:spcPct val="35000"/>
            </a:spcAft>
            <a:buNone/>
          </a:pPr>
          <a:r>
            <a:rPr lang="en-US" sz="1600" b="0" kern="1200" dirty="0"/>
            <a:t>-U-f/island mode</a:t>
          </a:r>
          <a:endParaRPr lang="el-GR" sz="1600" b="0" kern="1200" dirty="0"/>
        </a:p>
        <a:p>
          <a:pPr marL="0" lvl="0" indent="0" algn="ctr" defTabSz="711200">
            <a:lnSpc>
              <a:spcPct val="90000"/>
            </a:lnSpc>
            <a:spcBef>
              <a:spcPct val="0"/>
            </a:spcBef>
            <a:spcAft>
              <a:spcPct val="35000"/>
            </a:spcAft>
            <a:buNone/>
          </a:pPr>
          <a:r>
            <a:rPr lang="el-GR" sz="1600" b="0" kern="1200" dirty="0"/>
            <a:t>- </a:t>
          </a:r>
          <a:r>
            <a:rPr lang="en-US" sz="1600" b="0" kern="1200" dirty="0"/>
            <a:t>Q-U droop functionality</a:t>
          </a:r>
        </a:p>
        <a:p>
          <a:pPr marL="0" lvl="0" indent="0" algn="ctr" defTabSz="711200">
            <a:lnSpc>
              <a:spcPct val="90000"/>
            </a:lnSpc>
            <a:spcBef>
              <a:spcPct val="0"/>
            </a:spcBef>
            <a:spcAft>
              <a:spcPct val="35000"/>
            </a:spcAft>
            <a:buNone/>
          </a:pPr>
          <a:r>
            <a:rPr lang="en-US" sz="1600" b="0" kern="1200" dirty="0"/>
            <a:t>-</a:t>
          </a:r>
          <a:r>
            <a:rPr lang="el-GR" sz="1600" b="0" kern="1200" dirty="0"/>
            <a:t> </a:t>
          </a:r>
          <a:r>
            <a:rPr lang="en-US" sz="1600" b="0" kern="1200" dirty="0"/>
            <a:t>Grid-forming capability</a:t>
          </a:r>
          <a:endParaRPr lang="el-GR" sz="1600" kern="1200" dirty="0"/>
        </a:p>
      </dsp:txBody>
      <dsp:txXfrm rot="10800000">
        <a:off x="2189884" y="2250068"/>
        <a:ext cx="1668145" cy="2695421"/>
      </dsp:txXfrm>
    </dsp:sp>
    <dsp:sp modelId="{A408C9B2-BF34-4622-8330-1002AC9FA5B8}">
      <dsp:nvSpPr>
        <dsp:cNvPr id="0" name=""/>
        <dsp:cNvSpPr/>
      </dsp:nvSpPr>
      <dsp:spPr>
        <a:xfrm>
          <a:off x="3996639" y="196823"/>
          <a:ext cx="1749618" cy="1856422"/>
        </a:xfrm>
        <a:prstGeom prst="roundRect">
          <a:avLst>
            <a:gd name="adj" fmla="val 10000"/>
          </a:avLst>
        </a:prstGeom>
        <a:blipFill rotWithShape="1">
          <a:blip xmlns:r="http://schemas.openxmlformats.org/officeDocument/2006/relationships" r:embed="rId3"/>
          <a:srcRect/>
          <a:stretch>
            <a:fillRect l="-42000" r="-42000"/>
          </a:stretch>
        </a:blipFill>
        <a:ln>
          <a:noFill/>
        </a:ln>
        <a:effectLst/>
      </dsp:spPr>
      <dsp:style>
        <a:lnRef idx="0">
          <a:scrgbClr r="0" g="0" b="0"/>
        </a:lnRef>
        <a:fillRef idx="1">
          <a:scrgbClr r="0" g="0" b="0"/>
        </a:fillRef>
        <a:effectRef idx="2">
          <a:scrgbClr r="0" g="0" b="0"/>
        </a:effectRef>
        <a:fontRef idx="minor"/>
      </dsp:style>
    </dsp:sp>
    <dsp:sp modelId="{BCB390A4-6DAA-4D39-8EA1-73DADD1B2597}">
      <dsp:nvSpPr>
        <dsp:cNvPr id="0" name=""/>
        <dsp:cNvSpPr/>
      </dsp:nvSpPr>
      <dsp:spPr>
        <a:xfrm rot="10800000">
          <a:off x="4125635" y="2250068"/>
          <a:ext cx="1491627" cy="2750084"/>
        </a:xfrm>
        <a:prstGeom prst="round2SameRect">
          <a:avLst>
            <a:gd name="adj1" fmla="val 10500"/>
            <a:gd name="adj2" fmla="val 0"/>
          </a:avLst>
        </a:prstGeom>
        <a:solidFill>
          <a:srgbClr val="385D8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l-GR" sz="1600" b="1" u="sng" kern="1200" dirty="0">
              <a:solidFill>
                <a:schemeClr val="bg1"/>
              </a:solidFill>
            </a:rPr>
            <a:t>Φ/Β Σταθμός</a:t>
          </a:r>
        </a:p>
        <a:p>
          <a:pPr marL="0" lvl="0" indent="0" algn="ctr" defTabSz="711200">
            <a:lnSpc>
              <a:spcPct val="90000"/>
            </a:lnSpc>
            <a:spcBef>
              <a:spcPct val="0"/>
            </a:spcBef>
            <a:spcAft>
              <a:spcPct val="35000"/>
            </a:spcAft>
            <a:buNone/>
          </a:pPr>
          <a:r>
            <a:rPr lang="el-GR" sz="1600" b="0" kern="1200" dirty="0">
              <a:solidFill>
                <a:schemeClr val="bg1"/>
              </a:solidFill>
            </a:rPr>
            <a:t>Ονομαστικής ισχύος </a:t>
          </a:r>
          <a:r>
            <a:rPr lang="el-GR" sz="1600" b="1" kern="1200" dirty="0">
              <a:solidFill>
                <a:schemeClr val="bg1"/>
              </a:solidFill>
            </a:rPr>
            <a:t>160</a:t>
          </a:r>
          <a:r>
            <a:rPr lang="en-GB" sz="1600" b="1" kern="1200" dirty="0" err="1">
              <a:solidFill>
                <a:schemeClr val="bg1"/>
              </a:solidFill>
            </a:rPr>
            <a:t>kWp</a:t>
          </a:r>
          <a:endParaRPr lang="en-GB" sz="1600" b="1" kern="1200" dirty="0">
            <a:solidFill>
              <a:schemeClr val="bg1"/>
            </a:solidFill>
          </a:endParaRPr>
        </a:p>
        <a:p>
          <a:pPr marL="0" lvl="0" indent="0" algn="ctr" defTabSz="711200">
            <a:lnSpc>
              <a:spcPct val="90000"/>
            </a:lnSpc>
            <a:spcBef>
              <a:spcPct val="0"/>
            </a:spcBef>
            <a:spcAft>
              <a:spcPct val="35000"/>
            </a:spcAft>
            <a:buNone/>
          </a:pPr>
          <a:r>
            <a:rPr lang="el-GR" sz="1600" b="0" kern="1200" dirty="0">
              <a:solidFill>
                <a:schemeClr val="bg1"/>
              </a:solidFill>
            </a:rPr>
            <a:t>592</a:t>
          </a:r>
          <a:r>
            <a:rPr lang="en-GB" sz="1600" b="0" kern="1200" dirty="0">
              <a:solidFill>
                <a:schemeClr val="bg1"/>
              </a:solidFill>
            </a:rPr>
            <a:t> panels </a:t>
          </a:r>
        </a:p>
        <a:p>
          <a:pPr marL="0" lvl="0" indent="0" algn="ctr" defTabSz="711200">
            <a:lnSpc>
              <a:spcPct val="90000"/>
            </a:lnSpc>
            <a:spcBef>
              <a:spcPct val="0"/>
            </a:spcBef>
            <a:spcAft>
              <a:spcPct val="35000"/>
            </a:spcAft>
            <a:buNone/>
          </a:pPr>
          <a:r>
            <a:rPr lang="en-US" sz="1600" b="0" kern="1200" dirty="0">
              <a:solidFill>
                <a:schemeClr val="bg1"/>
              </a:solidFill>
            </a:rPr>
            <a:t>8 inverters </a:t>
          </a:r>
          <a:r>
            <a:rPr lang="el-GR" sz="1600" b="0" kern="1200" dirty="0">
              <a:solidFill>
                <a:schemeClr val="bg1"/>
              </a:solidFill>
            </a:rPr>
            <a:t> ονομαστικής ισχύος 20</a:t>
          </a:r>
          <a:r>
            <a:rPr lang="en-GB" sz="1600" b="0" kern="1200" dirty="0">
              <a:solidFill>
                <a:schemeClr val="bg1"/>
              </a:solidFill>
            </a:rPr>
            <a:t> kW</a:t>
          </a:r>
          <a:endParaRPr lang="el-GR" sz="1600" b="0" kern="1200" dirty="0">
            <a:solidFill>
              <a:schemeClr val="bg1"/>
            </a:solidFill>
          </a:endParaRPr>
        </a:p>
      </dsp:txBody>
      <dsp:txXfrm rot="10800000">
        <a:off x="4171508" y="2250068"/>
        <a:ext cx="1399881" cy="2704211"/>
      </dsp:txXfrm>
    </dsp:sp>
    <dsp:sp modelId="{EF8ADC5F-03A9-42DA-8E12-B3E57B176CBF}">
      <dsp:nvSpPr>
        <dsp:cNvPr id="0" name=""/>
        <dsp:cNvSpPr/>
      </dsp:nvSpPr>
      <dsp:spPr>
        <a:xfrm>
          <a:off x="2142701" y="219032"/>
          <a:ext cx="1749618" cy="1856422"/>
        </a:xfrm>
        <a:prstGeom prst="roundRect">
          <a:avLst>
            <a:gd name="adj" fmla="val 10000"/>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2">
          <a:scrgbClr r="0" g="0" b="0"/>
        </a:effectRef>
        <a:fontRef idx="minor"/>
      </dsp:style>
    </dsp:sp>
    <dsp:sp modelId="{38163D45-166E-4467-ACE6-87C4877AF4DB}">
      <dsp:nvSpPr>
        <dsp:cNvPr id="0" name=""/>
        <dsp:cNvSpPr/>
      </dsp:nvSpPr>
      <dsp:spPr>
        <a:xfrm rot="10800000">
          <a:off x="6130806" y="2250068"/>
          <a:ext cx="1513814" cy="2750084"/>
        </a:xfrm>
        <a:prstGeom prst="round2SameRect">
          <a:avLst>
            <a:gd name="adj1" fmla="val 10500"/>
            <a:gd name="adj2" fmla="val 0"/>
          </a:avLst>
        </a:prstGeom>
        <a:solidFill>
          <a:srgbClr val="385D8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l-GR" sz="1600" b="1" u="sng" kern="1200" dirty="0"/>
            <a:t>Αιολικό Πάρκο</a:t>
          </a:r>
        </a:p>
        <a:p>
          <a:pPr marL="0" lvl="0" indent="0" algn="ctr" defTabSz="711200">
            <a:lnSpc>
              <a:spcPct val="90000"/>
            </a:lnSpc>
            <a:spcBef>
              <a:spcPct val="0"/>
            </a:spcBef>
            <a:spcAft>
              <a:spcPct val="35000"/>
            </a:spcAft>
            <a:buNone/>
          </a:pPr>
          <a:r>
            <a:rPr lang="el-GR" sz="1600" kern="1200" dirty="0"/>
            <a:t>Ονομαστικής ισχύος </a:t>
          </a:r>
          <a:r>
            <a:rPr lang="el-GR" sz="1600" b="1" kern="1200" dirty="0"/>
            <a:t>800</a:t>
          </a:r>
          <a:r>
            <a:rPr lang="en-GB" sz="1600" b="1" kern="1200" dirty="0"/>
            <a:t>kW</a:t>
          </a:r>
          <a:endParaRPr lang="el-GR" sz="1600" b="1" kern="1200" dirty="0"/>
        </a:p>
        <a:p>
          <a:pPr marL="0" lvl="0" indent="0" algn="ctr" defTabSz="711200">
            <a:lnSpc>
              <a:spcPct val="90000"/>
            </a:lnSpc>
            <a:spcBef>
              <a:spcPct val="0"/>
            </a:spcBef>
            <a:spcAft>
              <a:spcPct val="35000"/>
            </a:spcAft>
            <a:buNone/>
          </a:pPr>
          <a:r>
            <a:rPr lang="el-GR" sz="1600" kern="1200" dirty="0"/>
            <a:t>Μεταβλητών στροφών</a:t>
          </a:r>
          <a:endParaRPr lang="en-GB" sz="1600" kern="1200" dirty="0"/>
        </a:p>
        <a:p>
          <a:pPr marL="0" lvl="0" indent="0" algn="ctr" defTabSz="711200">
            <a:lnSpc>
              <a:spcPct val="90000"/>
            </a:lnSpc>
            <a:spcBef>
              <a:spcPct val="0"/>
            </a:spcBef>
            <a:spcAft>
              <a:spcPct val="35000"/>
            </a:spcAft>
            <a:buNone/>
          </a:pPr>
          <a:r>
            <a:rPr lang="en-GB" sz="1600" kern="1200" dirty="0"/>
            <a:t>Pitch controlled</a:t>
          </a:r>
        </a:p>
        <a:p>
          <a:pPr marL="0" lvl="0" indent="0" algn="ctr" defTabSz="711200">
            <a:lnSpc>
              <a:spcPct val="90000"/>
            </a:lnSpc>
            <a:spcBef>
              <a:spcPct val="0"/>
            </a:spcBef>
            <a:spcAft>
              <a:spcPct val="35000"/>
            </a:spcAft>
            <a:buNone/>
          </a:pPr>
          <a:r>
            <a:rPr lang="en-GB" sz="1600" kern="1200" dirty="0"/>
            <a:t>Fault Ride-Through</a:t>
          </a:r>
          <a:r>
            <a:rPr lang="el-GR" sz="1600" kern="1200" dirty="0"/>
            <a:t> </a:t>
          </a:r>
          <a:endParaRPr lang="en-US" sz="1600" b="1" kern="1200" dirty="0"/>
        </a:p>
      </dsp:txBody>
      <dsp:txXfrm rot="10800000">
        <a:off x="6177361" y="2250068"/>
        <a:ext cx="1420704" cy="270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30C4-77CA-47BB-A738-53436F0747CA}">
      <dsp:nvSpPr>
        <dsp:cNvPr id="0" name=""/>
        <dsp:cNvSpPr/>
      </dsp:nvSpPr>
      <dsp:spPr>
        <a:xfrm>
          <a:off x="1453520" y="1599"/>
          <a:ext cx="8610093" cy="1282017"/>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1. </a:t>
          </a:r>
          <a:r>
            <a:rPr lang="el-GR" sz="2200" kern="1200" dirty="0">
              <a:latin typeface="Segoe UI" panose="020B0502040204020203" pitchFamily="34" charset="0"/>
              <a:cs typeface="Segoe UI" panose="020B0502040204020203" pitchFamily="34" charset="0"/>
            </a:rPr>
            <a:t>Αποθήκευση ενέργειας ως πρόσθετο στοιχείο συμμετοχής των ΑΠΕ στην Αγορά Εξισορρόπησης </a:t>
          </a:r>
          <a:r>
            <a:rPr lang="en-GB" sz="2200" kern="1200" dirty="0">
              <a:latin typeface="Segoe UI" panose="020B0502040204020203" pitchFamily="34" charset="0"/>
              <a:cs typeface="Segoe UI" panose="020B0502040204020203" pitchFamily="34" charset="0"/>
            </a:rPr>
            <a:t>(Balancing Market) </a:t>
          </a:r>
          <a:r>
            <a:rPr lang="en-GB" sz="2200" kern="1200" dirty="0">
              <a:latin typeface="Segoe UI" panose="020B0502040204020203" pitchFamily="34" charset="0"/>
              <a:cs typeface="Segoe UI" panose="020B0502040204020203" pitchFamily="34" charset="0"/>
              <a:sym typeface="Wingdings" panose="05000000000000000000" pitchFamily="2" charset="2"/>
            </a:rPr>
            <a:t> fast response batteries</a:t>
          </a:r>
          <a:endParaRPr lang="el-GR" sz="2200" kern="1200" dirty="0">
            <a:latin typeface="Segoe UI" panose="020B0502040204020203" pitchFamily="34" charset="0"/>
            <a:cs typeface="Segoe UI" panose="020B0502040204020203" pitchFamily="34" charset="0"/>
          </a:endParaRPr>
        </a:p>
      </dsp:txBody>
      <dsp:txXfrm>
        <a:off x="1516103" y="64182"/>
        <a:ext cx="8484927" cy="1156851"/>
      </dsp:txXfrm>
    </dsp:sp>
    <dsp:sp modelId="{8F3653BA-E462-41F5-97EE-5417E82F1368}">
      <dsp:nvSpPr>
        <dsp:cNvPr id="0" name=""/>
        <dsp:cNvSpPr/>
      </dsp:nvSpPr>
      <dsp:spPr>
        <a:xfrm>
          <a:off x="1477054" y="1291391"/>
          <a:ext cx="8560830" cy="1099869"/>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2.</a:t>
          </a:r>
          <a:r>
            <a:rPr lang="el-GR" sz="2200" kern="1200" dirty="0">
              <a:latin typeface="Segoe UI" panose="020B0502040204020203" pitchFamily="34" charset="0"/>
              <a:cs typeface="Segoe UI" panose="020B0502040204020203" pitchFamily="34" charset="0"/>
            </a:rPr>
            <a:t> Δημιουργία </a:t>
          </a:r>
          <a:r>
            <a:rPr lang="en-GB" sz="2200" kern="1200" dirty="0">
              <a:latin typeface="Segoe UI" panose="020B0502040204020203" pitchFamily="34" charset="0"/>
              <a:cs typeface="Segoe UI" panose="020B0502040204020203" pitchFamily="34" charset="0"/>
            </a:rPr>
            <a:t>Capacity Market </a:t>
          </a:r>
          <a:r>
            <a:rPr lang="el-GR" sz="2200" kern="1200" dirty="0">
              <a:latin typeface="Segoe UI" panose="020B0502040204020203" pitchFamily="34" charset="0"/>
              <a:cs typeface="Segoe UI" panose="020B0502040204020203" pitchFamily="34" charset="0"/>
            </a:rPr>
            <a:t>&amp; Αγοράς Επικουρικών Υπηρεσιών (Ευρωπαϊκή Οδηγία 944/2019)</a:t>
          </a:r>
          <a:r>
            <a:rPr lang="en-GB" sz="2200" kern="1200" dirty="0">
              <a:latin typeface="Segoe UI" panose="020B0502040204020203" pitchFamily="34" charset="0"/>
              <a:cs typeface="Segoe UI" panose="020B0502040204020203" pitchFamily="34" charset="0"/>
            </a:rPr>
            <a:t> </a:t>
          </a:r>
          <a:r>
            <a:rPr lang="en-GB" sz="2200" kern="1200" dirty="0">
              <a:latin typeface="Segoe UI" panose="020B0502040204020203" pitchFamily="34" charset="0"/>
              <a:cs typeface="Segoe UI" panose="020B0502040204020203" pitchFamily="34" charset="0"/>
              <a:sym typeface="Wingdings" panose="05000000000000000000" pitchFamily="2" charset="2"/>
            </a:rPr>
            <a:t> capacity credits</a:t>
          </a:r>
          <a:r>
            <a:rPr lang="el-GR" sz="2200" kern="1200" dirty="0">
              <a:latin typeface="Segoe UI" panose="020B0502040204020203" pitchFamily="34" charset="0"/>
              <a:cs typeface="Segoe UI" panose="020B0502040204020203" pitchFamily="34" charset="0"/>
              <a:sym typeface="Wingdings" panose="05000000000000000000" pitchFamily="2" charset="2"/>
            </a:rPr>
            <a:t> / </a:t>
          </a:r>
          <a:r>
            <a:rPr lang="en-GB" sz="2200" kern="1200" dirty="0">
              <a:latin typeface="Segoe UI" panose="020B0502040204020203" pitchFamily="34" charset="0"/>
              <a:cs typeface="Segoe UI" panose="020B0502040204020203" pitchFamily="34" charset="0"/>
              <a:sym typeface="Wingdings" panose="05000000000000000000" pitchFamily="2" charset="2"/>
            </a:rPr>
            <a:t>freq. response</a:t>
          </a:r>
          <a:endParaRPr lang="el-GR" sz="2200" kern="1200" dirty="0">
            <a:latin typeface="Segoe UI" panose="020B0502040204020203" pitchFamily="34" charset="0"/>
            <a:cs typeface="Segoe UI" panose="020B0502040204020203" pitchFamily="34" charset="0"/>
          </a:endParaRPr>
        </a:p>
      </dsp:txBody>
      <dsp:txXfrm>
        <a:off x="1530745" y="1345082"/>
        <a:ext cx="8453448" cy="992487"/>
      </dsp:txXfrm>
    </dsp:sp>
    <dsp:sp modelId="{0EC4BDEC-E352-4E80-9A5B-E5A1A29BAF47}">
      <dsp:nvSpPr>
        <dsp:cNvPr id="0" name=""/>
        <dsp:cNvSpPr/>
      </dsp:nvSpPr>
      <dsp:spPr>
        <a:xfrm>
          <a:off x="1469742" y="2398825"/>
          <a:ext cx="8557731" cy="850026"/>
        </a:xfrm>
        <a:prstGeom prst="roundRect">
          <a:avLst/>
        </a:prstGeom>
        <a:solidFill>
          <a:srgbClr val="08165C"/>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prstClr val="white"/>
              </a:solidFill>
              <a:latin typeface="Segoe UI" panose="020B0502040204020203" pitchFamily="34" charset="0"/>
              <a:ea typeface="+mn-ea"/>
              <a:cs typeface="Segoe UI" panose="020B0502040204020203" pitchFamily="34" charset="0"/>
            </a:rPr>
            <a:t>3</a:t>
          </a:r>
          <a:r>
            <a:rPr lang="en-GB" sz="2200" kern="1200" dirty="0">
              <a:solidFill>
                <a:prstClr val="white"/>
              </a:solidFill>
              <a:latin typeface="Segoe UI" panose="020B0502040204020203" pitchFamily="34" charset="0"/>
              <a:ea typeface="+mn-ea"/>
              <a:cs typeface="Segoe UI" panose="020B0502040204020203" pitchFamily="34" charset="0"/>
            </a:rPr>
            <a:t>. </a:t>
          </a:r>
          <a:r>
            <a:rPr lang="el-GR" sz="2200" kern="1200" dirty="0">
              <a:solidFill>
                <a:prstClr val="white"/>
              </a:solidFill>
              <a:latin typeface="Segoe UI" panose="020B0502040204020203" pitchFamily="34" charset="0"/>
              <a:ea typeface="+mn-ea"/>
              <a:cs typeface="Segoe UI" panose="020B0502040204020203" pitchFamily="34" charset="0"/>
            </a:rPr>
            <a:t>Δυνατότητα διμερών Συμβάσεων </a:t>
          </a:r>
          <a:r>
            <a:rPr lang="en-GB" sz="2200" kern="1200" dirty="0">
              <a:solidFill>
                <a:prstClr val="white"/>
              </a:solidFill>
              <a:latin typeface="Segoe UI" panose="020B0502040204020203" pitchFamily="34" charset="0"/>
              <a:ea typeface="+mn-ea"/>
              <a:cs typeface="Segoe UI" panose="020B0502040204020203" pitchFamily="34" charset="0"/>
            </a:rPr>
            <a:t>&amp; </a:t>
          </a:r>
          <a:r>
            <a:rPr lang="el-GR" sz="2200" kern="1200" dirty="0">
              <a:solidFill>
                <a:prstClr val="white"/>
              </a:solidFill>
              <a:latin typeface="Segoe UI" panose="020B0502040204020203" pitchFamily="34" charset="0"/>
              <a:ea typeface="+mn-ea"/>
              <a:cs typeface="Segoe UI" panose="020B0502040204020203" pitchFamily="34" charset="0"/>
            </a:rPr>
            <a:t>εξισορρόπηση μέσω αποθήκευσης </a:t>
          </a:r>
        </a:p>
      </dsp:txBody>
      <dsp:txXfrm>
        <a:off x="1511237" y="2440320"/>
        <a:ext cx="8474741" cy="767036"/>
      </dsp:txXfrm>
    </dsp:sp>
    <dsp:sp modelId="{9925972A-5C03-4F76-BD7B-9725FB941EA0}">
      <dsp:nvSpPr>
        <dsp:cNvPr id="0" name=""/>
        <dsp:cNvSpPr/>
      </dsp:nvSpPr>
      <dsp:spPr>
        <a:xfrm>
          <a:off x="1466659" y="3256057"/>
          <a:ext cx="8570903" cy="1595692"/>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Segoe UI" panose="020B0502040204020203" pitchFamily="34" charset="0"/>
              <a:cs typeface="Segoe UI" panose="020B0502040204020203" pitchFamily="34" charset="0"/>
            </a:rPr>
            <a:t>4. Σταθμοί αποθήκευσης ενέργειας στο Δίκτυο συμμετέχοντες στο:</a:t>
          </a:r>
        </a:p>
        <a:p>
          <a:pPr marL="0" lvl="0" indent="0" algn="l" defTabSz="977900">
            <a:lnSpc>
              <a:spcPct val="90000"/>
            </a:lnSpc>
            <a:spcBef>
              <a:spcPct val="0"/>
            </a:spcBef>
            <a:spcAft>
              <a:spcPct val="35000"/>
            </a:spcAft>
            <a:buNone/>
          </a:pPr>
          <a:r>
            <a:rPr lang="el-GR" sz="2200" kern="1200" dirty="0">
              <a:latin typeface="Segoe UI" panose="020B0502040204020203" pitchFamily="34" charset="0"/>
              <a:cs typeface="Segoe UI" panose="020B0502040204020203" pitchFamily="34" charset="0"/>
            </a:rPr>
            <a:t>- </a:t>
          </a:r>
          <a:r>
            <a:rPr lang="en-GB" sz="2200" kern="1200" dirty="0">
              <a:latin typeface="Segoe UI" panose="020B0502040204020203" pitchFamily="34" charset="0"/>
              <a:cs typeface="Segoe UI" panose="020B0502040204020203" pitchFamily="34" charset="0"/>
            </a:rPr>
            <a:t>Capacity market</a:t>
          </a:r>
        </a:p>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 Arbitrage energy market</a:t>
          </a:r>
          <a:endParaRPr lang="el-GR" sz="2200" kern="1200" dirty="0">
            <a:latin typeface="Segoe UI" panose="020B0502040204020203" pitchFamily="34" charset="0"/>
            <a:cs typeface="Segoe UI" panose="020B0502040204020203" pitchFamily="34" charset="0"/>
          </a:endParaRPr>
        </a:p>
      </dsp:txBody>
      <dsp:txXfrm>
        <a:off x="1544554" y="3333952"/>
        <a:ext cx="8415113" cy="1439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30C4-77CA-47BB-A738-53436F0747CA}">
      <dsp:nvSpPr>
        <dsp:cNvPr id="0" name=""/>
        <dsp:cNvSpPr/>
      </dsp:nvSpPr>
      <dsp:spPr>
        <a:xfrm>
          <a:off x="938932" y="0"/>
          <a:ext cx="9711361" cy="759486"/>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1. </a:t>
          </a:r>
          <a:r>
            <a:rPr lang="el-GR" sz="2200" kern="1200" dirty="0">
              <a:latin typeface="Segoe UI" panose="020B0502040204020203" pitchFamily="34" charset="0"/>
              <a:cs typeface="Segoe UI" panose="020B0502040204020203" pitchFamily="34" charset="0"/>
            </a:rPr>
            <a:t>Απλοποίηση αδειοδοτικής διαδικασίας</a:t>
          </a:r>
        </a:p>
      </dsp:txBody>
      <dsp:txXfrm>
        <a:off x="976007" y="37075"/>
        <a:ext cx="9637211" cy="685336"/>
      </dsp:txXfrm>
    </dsp:sp>
    <dsp:sp modelId="{8F3653BA-E462-41F5-97EE-5417E82F1368}">
      <dsp:nvSpPr>
        <dsp:cNvPr id="0" name=""/>
        <dsp:cNvSpPr/>
      </dsp:nvSpPr>
      <dsp:spPr>
        <a:xfrm>
          <a:off x="973655" y="862164"/>
          <a:ext cx="9683539" cy="870105"/>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2.</a:t>
          </a:r>
          <a:r>
            <a:rPr lang="el-GR" sz="2200" kern="1200" dirty="0">
              <a:latin typeface="Segoe UI" panose="020B0502040204020203" pitchFamily="34" charset="0"/>
              <a:cs typeface="Segoe UI" panose="020B0502040204020203" pitchFamily="34" charset="0"/>
            </a:rPr>
            <a:t> Προγραμματισμός διασυνδέσεων ΜΔΝ και ισχύς Συμβάσεων ΥΒΣ με το Λειτουργό Αγοράς</a:t>
          </a:r>
          <a:r>
            <a:rPr lang="en-GB" sz="2200" kern="1200" dirty="0">
              <a:latin typeface="Segoe UI" panose="020B0502040204020203" pitchFamily="34" charset="0"/>
              <a:cs typeface="Segoe UI" panose="020B0502040204020203" pitchFamily="34" charset="0"/>
            </a:rPr>
            <a:t> </a:t>
          </a:r>
          <a:r>
            <a:rPr lang="el-GR" sz="2200" kern="1200" dirty="0">
              <a:latin typeface="Segoe UI" panose="020B0502040204020203" pitchFamily="34" charset="0"/>
              <a:cs typeface="Segoe UI" panose="020B0502040204020203" pitchFamily="34" charset="0"/>
            </a:rPr>
            <a:t> </a:t>
          </a:r>
        </a:p>
      </dsp:txBody>
      <dsp:txXfrm>
        <a:off x="1016130" y="904639"/>
        <a:ext cx="9598589" cy="785155"/>
      </dsp:txXfrm>
    </dsp:sp>
    <dsp:sp modelId="{36A5BA4D-0869-411B-B21D-E4AE634FE6A1}">
      <dsp:nvSpPr>
        <dsp:cNvPr id="0" name=""/>
        <dsp:cNvSpPr/>
      </dsp:nvSpPr>
      <dsp:spPr>
        <a:xfrm>
          <a:off x="943423" y="1873279"/>
          <a:ext cx="9689235" cy="739634"/>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Segoe UI" panose="020B0502040204020203" pitchFamily="34" charset="0"/>
              <a:cs typeface="Segoe UI" panose="020B0502040204020203" pitchFamily="34" charset="0"/>
            </a:rPr>
            <a:t>3. </a:t>
          </a:r>
          <a:r>
            <a:rPr lang="el-GR" sz="2200" kern="1200" dirty="0">
              <a:latin typeface="Segoe UI" panose="020B0502040204020203" pitchFamily="34" charset="0"/>
              <a:cs typeface="Segoe UI" panose="020B0502040204020203" pitchFamily="34" charset="0"/>
            </a:rPr>
            <a:t>Επικαιροποίηση Κώδικα ΜΔΝ ώστε να περιγράφει συστήματα συσσωρευτών</a:t>
          </a:r>
        </a:p>
      </dsp:txBody>
      <dsp:txXfrm>
        <a:off x="979529" y="1909385"/>
        <a:ext cx="9617023" cy="667422"/>
      </dsp:txXfrm>
    </dsp:sp>
    <dsp:sp modelId="{9925972A-5C03-4F76-BD7B-9725FB941EA0}">
      <dsp:nvSpPr>
        <dsp:cNvPr id="0" name=""/>
        <dsp:cNvSpPr/>
      </dsp:nvSpPr>
      <dsp:spPr>
        <a:xfrm>
          <a:off x="943423" y="2823028"/>
          <a:ext cx="9689235" cy="786647"/>
        </a:xfrm>
        <a:prstGeom prst="roundRect">
          <a:avLst/>
        </a:prstGeom>
        <a:solidFill>
          <a:srgbClr val="081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Segoe UI" panose="020B0502040204020203" pitchFamily="34" charset="0"/>
              <a:cs typeface="Segoe UI" panose="020B0502040204020203" pitchFamily="34" charset="0"/>
            </a:rPr>
            <a:t>4. Θεσμοθέτηση λειτουργίας ΥΒΣ υπό καθεστώς νησιδοποίησης υπό την εποπτεία του Διαχειριστή</a:t>
          </a:r>
        </a:p>
      </dsp:txBody>
      <dsp:txXfrm>
        <a:off x="981824" y="2861429"/>
        <a:ext cx="9612433" cy="70984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B55C23-4216-42A5-801C-B3F49689E7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a:t>EUNICE: Ο ΠΡΩΤΟΣ ΥΒΣ ΣΕ ΛΕΙΤΟΥΡΓΙΑ</a:t>
            </a:r>
          </a:p>
        </p:txBody>
      </p:sp>
      <p:sp>
        <p:nvSpPr>
          <p:cNvPr id="3" name="Date Placeholder 2">
            <a:extLst>
              <a:ext uri="{FF2B5EF4-FFF2-40B4-BE49-F238E27FC236}">
                <a16:creationId xmlns:a16="http://schemas.microsoft.com/office/drawing/2014/main" id="{8E9F89B5-AEED-46F6-A4D4-AF554EBB60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C43164-3F14-4CA0-8711-64941C86FE9A}" type="datetimeFigureOut">
              <a:rPr lang="el-GR" smtClean="0"/>
              <a:t>24/10/2019</a:t>
            </a:fld>
            <a:endParaRPr lang="el-GR"/>
          </a:p>
        </p:txBody>
      </p:sp>
      <p:sp>
        <p:nvSpPr>
          <p:cNvPr id="4" name="Footer Placeholder 3">
            <a:extLst>
              <a:ext uri="{FF2B5EF4-FFF2-40B4-BE49-F238E27FC236}">
                <a16:creationId xmlns:a16="http://schemas.microsoft.com/office/drawing/2014/main" id="{157A3C79-C767-4BDE-AB72-3147EB2DD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95CB7923-86DA-46C0-A4B6-DB18D23B9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3CA6D6-5625-4A88-AB4F-2E4FB05BB378}" type="slidenum">
              <a:rPr lang="el-GR" smtClean="0"/>
              <a:t>‹#›</a:t>
            </a:fld>
            <a:endParaRPr lang="el-GR"/>
          </a:p>
        </p:txBody>
      </p:sp>
    </p:spTree>
    <p:extLst>
      <p:ext uri="{BB962C8B-B14F-4D97-AF65-F5344CB8AC3E}">
        <p14:creationId xmlns:p14="http://schemas.microsoft.com/office/powerpoint/2010/main" val="15593629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a:t>EUNICE: Ο ΠΡΩΤΟΣ ΥΒΣ ΣΕ ΛΕΙΤΟΥΡΓΙΑ</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4B6E6-ECA8-4C15-B8A1-313805A6B557}" type="datetimeFigureOut">
              <a:rPr lang="en-US" smtClean="0"/>
              <a:t>10/24/2019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CF892-D086-4C23-AA2F-3EAB24C8157F}" type="slidenum">
              <a:rPr lang="en-US" smtClean="0"/>
              <a:t>‹#›</a:t>
            </a:fld>
            <a:endParaRPr lang="en-US"/>
          </a:p>
        </p:txBody>
      </p:sp>
    </p:spTree>
    <p:extLst>
      <p:ext uri="{BB962C8B-B14F-4D97-AF65-F5344CB8AC3E}">
        <p14:creationId xmlns:p14="http://schemas.microsoft.com/office/powerpoint/2010/main" val="36007182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04EC24-8C6C-41BF-8E64-4CE1F137FE0A}"/>
              </a:ext>
            </a:extLst>
          </p:cNvPr>
          <p:cNvSpPr>
            <a:spLocks noGrp="1"/>
          </p:cNvSpPr>
          <p:nvPr>
            <p:ph type="hdr" sz="quarter"/>
          </p:nvPr>
        </p:nvSpPr>
        <p:spPr/>
        <p:txBody>
          <a:bodyPr/>
          <a:lstStyle/>
          <a:p>
            <a:r>
              <a:rPr lang="el-GR"/>
              <a:t>EUNICE: Ο ΠΡΩΤΟΣ ΥΒΣ ΣΕ ΛΕΙΤΟΥΡΓΙΑ</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a:t>ΠΡΟΤΑΣΗ ΔΙΑΧΩΡΙΣΤΙΚΟΥ ΟΜΙΛΟΥ </a:t>
            </a:r>
            <a:endParaRPr lang="en-US" dirty="0"/>
          </a:p>
        </p:txBody>
      </p:sp>
      <p:sp>
        <p:nvSpPr>
          <p:cNvPr id="4" name="Θέση αριθμού διαφάνειας 3"/>
          <p:cNvSpPr>
            <a:spLocks noGrp="1"/>
          </p:cNvSpPr>
          <p:nvPr>
            <p:ph type="sldNum" sz="quarter" idx="10"/>
          </p:nvPr>
        </p:nvSpPr>
        <p:spPr/>
        <p:txBody>
          <a:bodyPr/>
          <a:lstStyle/>
          <a:p>
            <a:fld id="{2589909D-35D8-40E1-ADC4-2F072D69BF26}" type="slidenum">
              <a:rPr lang="en-US" smtClean="0">
                <a:solidFill>
                  <a:prstClr val="black"/>
                </a:solidFill>
              </a:rPr>
              <a:pPr/>
              <a:t>11</a:t>
            </a:fld>
            <a:endParaRPr lang="en-US">
              <a:solidFill>
                <a:prstClr val="black"/>
              </a:solidFill>
            </a:endParaRPr>
          </a:p>
        </p:txBody>
      </p:sp>
      <p:sp>
        <p:nvSpPr>
          <p:cNvPr id="5" name="Header Placeholder 4">
            <a:extLst>
              <a:ext uri="{FF2B5EF4-FFF2-40B4-BE49-F238E27FC236}">
                <a16:creationId xmlns:a16="http://schemas.microsoft.com/office/drawing/2014/main" id="{8F313F4C-5F28-4189-8A72-F92EF40F4428}"/>
              </a:ext>
            </a:extLst>
          </p:cNvPr>
          <p:cNvSpPr>
            <a:spLocks noGrp="1"/>
          </p:cNvSpPr>
          <p:nvPr>
            <p:ph type="hdr" sz="quarter"/>
          </p:nvPr>
        </p:nvSpPr>
        <p:spPr/>
        <p:txBody>
          <a:bodyPr/>
          <a:lstStyle/>
          <a:p>
            <a:r>
              <a:rPr lang="el-GR"/>
              <a:t>EUNICE: Ο ΠΡΩΤΟΣ ΥΒΣ ΣΕ ΛΕΙΤΟΥΡΓΙΑ</a:t>
            </a:r>
            <a:endParaRPr lang="en-US"/>
          </a:p>
        </p:txBody>
      </p:sp>
    </p:spTree>
    <p:extLst>
      <p:ext uri="{BB962C8B-B14F-4D97-AF65-F5344CB8AC3E}">
        <p14:creationId xmlns:p14="http://schemas.microsoft.com/office/powerpoint/2010/main" val="216140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166" y="2130434"/>
            <a:ext cx="10360501"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407FDB4-42D5-4389-B8C4-CFA1FFC19BA6}" type="datetime1">
              <a:rPr lang="el-GR" smtClean="0"/>
              <a:t>24/10/2019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5184726-7C39-420E-BF0A-7C287D0634DE}" type="datetime1">
              <a:rPr lang="el-GR" smtClean="0"/>
              <a:t>24/10/2019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6898" y="274639"/>
            <a:ext cx="2742486"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441" y="274639"/>
            <a:ext cx="802431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FB3A867-D8BA-4867-8ED1-2F8487F04D87}" type="datetime1">
              <a:rPr lang="el-GR" smtClean="0"/>
              <a:t>24/10/2019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Rectangle 10"/>
          <p:cNvSpPr/>
          <p:nvPr userDrawn="1"/>
        </p:nvSpPr>
        <p:spPr>
          <a:xfrm>
            <a:off x="4" y="0"/>
            <a:ext cx="12188825" cy="45529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 y="-1"/>
            <a:ext cx="6792731" cy="4552952"/>
          </a:xfrm>
          <a:prstGeom prst="rect">
            <a:avLst/>
          </a:prstGeom>
          <a:solidFill>
            <a:srgbClr val="101D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021275" y="-2"/>
            <a:ext cx="596745" cy="4552952"/>
          </a:xfrm>
          <a:prstGeom prst="rect">
            <a:avLst/>
          </a:prstGeom>
          <a:solidFill>
            <a:srgbClr val="FAD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614435" y="-3"/>
            <a:ext cx="1574390" cy="4552952"/>
          </a:xfrm>
          <a:prstGeom prst="rect">
            <a:avLst/>
          </a:prstGeom>
          <a:solidFill>
            <a:srgbClr val="101D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4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3" y="-150123"/>
            <a:ext cx="12416229" cy="7008125"/>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a:off x="0" y="0"/>
            <a:ext cx="6412778" cy="6858000"/>
          </a:xfrm>
          <a:custGeom>
            <a:avLst/>
            <a:gdLst>
              <a:gd name="connsiteX0" fmla="*/ 0 w 6325126"/>
              <a:gd name="connsiteY0" fmla="*/ 0 h 6858000"/>
              <a:gd name="connsiteX1" fmla="*/ 2159668 w 6325126"/>
              <a:gd name="connsiteY1" fmla="*/ 0 h 6858000"/>
              <a:gd name="connsiteX2" fmla="*/ 2231490 w 6325126"/>
              <a:gd name="connsiteY2" fmla="*/ 0 h 6858000"/>
              <a:gd name="connsiteX3" fmla="*/ 6325126 w 6325126"/>
              <a:gd name="connsiteY3" fmla="*/ 6858000 h 6858000"/>
              <a:gd name="connsiteX4" fmla="*/ 4150895 w 6325126"/>
              <a:gd name="connsiteY4" fmla="*/ 6858000 h 6858000"/>
              <a:gd name="connsiteX5" fmla="*/ 3753556 w 6325126"/>
              <a:gd name="connsiteY5" fmla="*/ 6858000 h 6858000"/>
              <a:gd name="connsiteX6" fmla="*/ 2159668 w 6325126"/>
              <a:gd name="connsiteY6" fmla="*/ 6858000 h 6858000"/>
              <a:gd name="connsiteX7" fmla="*/ 0 w 632512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126" h="6858000">
                <a:moveTo>
                  <a:pt x="0" y="0"/>
                </a:moveTo>
                <a:lnTo>
                  <a:pt x="2159668" y="0"/>
                </a:lnTo>
                <a:lnTo>
                  <a:pt x="2231490" y="0"/>
                </a:lnTo>
                <a:lnTo>
                  <a:pt x="6325126" y="6858000"/>
                </a:lnTo>
                <a:lnTo>
                  <a:pt x="4150895" y="6858000"/>
                </a:lnTo>
                <a:lnTo>
                  <a:pt x="3753556" y="6858000"/>
                </a:lnTo>
                <a:lnTo>
                  <a:pt x="2159668" y="6858000"/>
                </a:lnTo>
                <a:lnTo>
                  <a:pt x="0" y="6858000"/>
                </a:lnTo>
                <a:close/>
              </a:path>
            </a:pathLst>
          </a:custGeom>
          <a:solidFill>
            <a:srgbClr val="101D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2222712" y="0"/>
            <a:ext cx="10193516" cy="6858000"/>
          </a:xfrm>
          <a:custGeom>
            <a:avLst/>
            <a:gdLst>
              <a:gd name="connsiteX0" fmla="*/ 0 w 9968709"/>
              <a:gd name="connsiteY0" fmla="*/ 0 h 6858000"/>
              <a:gd name="connsiteX1" fmla="*/ 9968709 w 9968709"/>
              <a:gd name="connsiteY1" fmla="*/ 0 h 6858000"/>
              <a:gd name="connsiteX2" fmla="*/ 9968709 w 9968709"/>
              <a:gd name="connsiteY2" fmla="*/ 6858000 h 6858000"/>
              <a:gd name="connsiteX3" fmla="*/ 4084488 w 99687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68709" h="6858000">
                <a:moveTo>
                  <a:pt x="0" y="0"/>
                </a:moveTo>
                <a:lnTo>
                  <a:pt x="9968709" y="0"/>
                </a:lnTo>
                <a:lnTo>
                  <a:pt x="9968709" y="6858000"/>
                </a:lnTo>
                <a:lnTo>
                  <a:pt x="4084488"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081" y="3780990"/>
            <a:ext cx="3078412" cy="1793547"/>
          </a:xfrm>
        </p:spPr>
        <p:txBody>
          <a:bodyPr anchor="ctr"/>
          <a:lstStyle>
            <a:lvl1pPr>
              <a:defRPr>
                <a:solidFill>
                  <a:schemeClr val="bg1"/>
                </a:solidFill>
              </a:defRPr>
            </a:lvl1pPr>
          </a:lstStyle>
          <a:p>
            <a:r>
              <a:rPr lang="en-US" dirty="0"/>
              <a:t>Click to edit Master title style</a:t>
            </a:r>
          </a:p>
        </p:txBody>
      </p:sp>
      <p:cxnSp>
        <p:nvCxnSpPr>
          <p:cNvPr id="14" name="Straight Connector 13"/>
          <p:cNvCxnSpPr>
            <a:cxnSpLocks/>
          </p:cNvCxnSpPr>
          <p:nvPr userDrawn="1"/>
        </p:nvCxnSpPr>
        <p:spPr>
          <a:xfrm>
            <a:off x="2468860" y="983673"/>
            <a:ext cx="3552748" cy="5919800"/>
          </a:xfrm>
          <a:prstGeom prst="line">
            <a:avLst/>
          </a:prstGeom>
          <a:ln>
            <a:solidFill>
              <a:srgbClr val="FAD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a:off x="332423" y="5938129"/>
            <a:ext cx="579353" cy="965353"/>
          </a:xfrm>
          <a:prstGeom prst="line">
            <a:avLst/>
          </a:prstGeom>
          <a:ln>
            <a:solidFill>
              <a:srgbClr val="FAD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64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6FD4-31B4-4815-9AAD-185E61A43698}"/>
              </a:ext>
            </a:extLst>
          </p:cNvPr>
          <p:cNvSpPr>
            <a:spLocks noGrp="1"/>
          </p:cNvSpPr>
          <p:nvPr>
            <p:ph type="ctrTitle"/>
          </p:nvPr>
        </p:nvSpPr>
        <p:spPr>
          <a:xfrm>
            <a:off x="1523607" y="1122363"/>
            <a:ext cx="9141619"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868832-0A2E-49CA-BB95-5092CAF2E141}"/>
              </a:ext>
            </a:extLst>
          </p:cNvPr>
          <p:cNvSpPr>
            <a:spLocks noGrp="1"/>
          </p:cNvSpPr>
          <p:nvPr>
            <p:ph type="subTitle" idx="1"/>
          </p:nvPr>
        </p:nvSpPr>
        <p:spPr>
          <a:xfrm>
            <a:off x="152360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1EBAD3-8F6B-4934-B051-F2FE7C4F7E33}"/>
              </a:ext>
            </a:extLst>
          </p:cNvPr>
          <p:cNvSpPr>
            <a:spLocks noGrp="1"/>
          </p:cNvSpPr>
          <p:nvPr>
            <p:ph type="dt" sz="half" idx="10"/>
          </p:nvPr>
        </p:nvSpPr>
        <p:spPr/>
        <p:txBody>
          <a:bodyPr/>
          <a:lstStyle/>
          <a:p>
            <a:fld id="{C1D381A9-E42F-4E06-8A61-7469D34684C3}"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1300A61-30EE-4C5F-BEEE-2B5F881035D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393A3A1-8DD1-44AE-AB25-47591E5B0C1B}"/>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040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5951-91E6-4350-80E4-41B1FDB443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781B67-499F-446A-8D19-EC9AB2668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A7979F-5C69-4456-8332-145872C5740B}"/>
              </a:ext>
            </a:extLst>
          </p:cNvPr>
          <p:cNvSpPr>
            <a:spLocks noGrp="1"/>
          </p:cNvSpPr>
          <p:nvPr>
            <p:ph type="dt" sz="half" idx="10"/>
          </p:nvPr>
        </p:nvSpPr>
        <p:spPr/>
        <p:txBody>
          <a:bodyPr/>
          <a:lstStyle/>
          <a:p>
            <a:fld id="{D05CF6B6-A226-4188-A4EA-8336D7D7E02E}"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52FBA70-9787-4D6A-BA94-0C8D29DC063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E91CCF7-5D0E-4AFA-BF17-B35B4D708888}"/>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98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60AE-B79D-4610-98F9-A17088CD7035}"/>
              </a:ext>
            </a:extLst>
          </p:cNvPr>
          <p:cNvSpPr>
            <a:spLocks noGrp="1"/>
          </p:cNvSpPr>
          <p:nvPr>
            <p:ph type="title"/>
          </p:nvPr>
        </p:nvSpPr>
        <p:spPr>
          <a:xfrm>
            <a:off x="831633" y="1709738"/>
            <a:ext cx="10512862"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0CD73-7E3E-464E-807E-19215D1947D0}"/>
              </a:ext>
            </a:extLst>
          </p:cNvPr>
          <p:cNvSpPr>
            <a:spLocks noGrp="1"/>
          </p:cNvSpPr>
          <p:nvPr>
            <p:ph type="body" idx="1"/>
          </p:nvPr>
        </p:nvSpPr>
        <p:spPr>
          <a:xfrm>
            <a:off x="831633" y="458947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DB3EB-5EA2-414E-B049-D0220C0D0624}"/>
              </a:ext>
            </a:extLst>
          </p:cNvPr>
          <p:cNvSpPr>
            <a:spLocks noGrp="1"/>
          </p:cNvSpPr>
          <p:nvPr>
            <p:ph type="dt" sz="half" idx="10"/>
          </p:nvPr>
        </p:nvSpPr>
        <p:spPr/>
        <p:txBody>
          <a:bodyPr/>
          <a:lstStyle/>
          <a:p>
            <a:fld id="{9EEC4786-B750-4165-BFCB-0E9877943E9B}"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DED0B65-6BF8-46C8-AA6B-B8A9EFE24AF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272112C-F3F3-43D2-B84F-E6A762395A9D}"/>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9808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D8D3-440D-41B0-8F4C-9D4C369D2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B7DF50-A447-4E82-87CF-B4A0C0998091}"/>
              </a:ext>
            </a:extLst>
          </p:cNvPr>
          <p:cNvSpPr>
            <a:spLocks noGrp="1"/>
          </p:cNvSpPr>
          <p:nvPr>
            <p:ph sz="half" idx="1"/>
          </p:nvPr>
        </p:nvSpPr>
        <p:spPr>
          <a:xfrm>
            <a:off x="83798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B329E3-C815-4295-AEF5-312A7758782C}"/>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2C76C1-BE55-43EC-86D4-90BE4D015CF3}"/>
              </a:ext>
            </a:extLst>
          </p:cNvPr>
          <p:cNvSpPr>
            <a:spLocks noGrp="1"/>
          </p:cNvSpPr>
          <p:nvPr>
            <p:ph type="dt" sz="half" idx="10"/>
          </p:nvPr>
        </p:nvSpPr>
        <p:spPr/>
        <p:txBody>
          <a:bodyPr/>
          <a:lstStyle/>
          <a:p>
            <a:fld id="{ECCC5855-E125-433B-AE80-43EFFD16556A}" type="datetime1">
              <a:rPr lang="el-GR" smtClean="0">
                <a:solidFill>
                  <a:prstClr val="black">
                    <a:tint val="75000"/>
                  </a:prstClr>
                </a:solidFill>
              </a:rPr>
              <a:t>24/10/2019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932E356-50B5-4107-AA6B-E34CF03924E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C9057306-D79D-4DA1-85E8-9F8954435599}"/>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48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06AF-C946-4D3F-A218-665787F2C46F}"/>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1C7500-6FD7-4343-8B02-C31632E23D02}"/>
              </a:ext>
            </a:extLst>
          </p:cNvPr>
          <p:cNvSpPr>
            <a:spLocks noGrp="1"/>
          </p:cNvSpPr>
          <p:nvPr>
            <p:ph type="body" idx="1"/>
          </p:nvPr>
        </p:nvSpPr>
        <p:spPr>
          <a:xfrm>
            <a:off x="83957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5E9F3-E39A-47B8-929E-786B342872CE}"/>
              </a:ext>
            </a:extLst>
          </p:cNvPr>
          <p:cNvSpPr>
            <a:spLocks noGrp="1"/>
          </p:cNvSpPr>
          <p:nvPr>
            <p:ph sz="half" idx="2"/>
          </p:nvPr>
        </p:nvSpPr>
        <p:spPr>
          <a:xfrm>
            <a:off x="83957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CFE4F3-50C9-4B43-A911-440480887C36}"/>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CD79F-F63B-4330-927E-4823FFB597E0}"/>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D64277-42F8-4DE9-886C-96364D78E5F0}"/>
              </a:ext>
            </a:extLst>
          </p:cNvPr>
          <p:cNvSpPr>
            <a:spLocks noGrp="1"/>
          </p:cNvSpPr>
          <p:nvPr>
            <p:ph type="dt" sz="half" idx="10"/>
          </p:nvPr>
        </p:nvSpPr>
        <p:spPr/>
        <p:txBody>
          <a:bodyPr/>
          <a:lstStyle/>
          <a:p>
            <a:fld id="{1E66369C-817F-4838-876D-931690DCBB55}" type="datetime1">
              <a:rPr lang="el-GR" smtClean="0">
                <a:solidFill>
                  <a:prstClr val="black">
                    <a:tint val="75000"/>
                  </a:prstClr>
                </a:solidFill>
              </a:rPr>
              <a:t>24/10/2019</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15D337BC-6BAD-4480-8D95-D2317E2C0DC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B19F5A1D-5CEA-44F4-861B-FDF830ABD6E1}"/>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6872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38D2-2738-48A9-B033-D0F98E0BAF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676640-E240-41C6-8DAF-63350507B92B}"/>
              </a:ext>
            </a:extLst>
          </p:cNvPr>
          <p:cNvSpPr>
            <a:spLocks noGrp="1"/>
          </p:cNvSpPr>
          <p:nvPr>
            <p:ph type="dt" sz="half" idx="10"/>
          </p:nvPr>
        </p:nvSpPr>
        <p:spPr/>
        <p:txBody>
          <a:bodyPr/>
          <a:lstStyle/>
          <a:p>
            <a:fld id="{A25FDD94-4EA2-4A46-9551-83DD1CB81822}" type="datetime1">
              <a:rPr lang="el-GR" smtClean="0">
                <a:solidFill>
                  <a:prstClr val="black">
                    <a:tint val="75000"/>
                  </a:prstClr>
                </a:solidFill>
              </a:rPr>
              <a:t>24/10/2019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03D4835-7088-4B66-BDF8-7B09090706B8}"/>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48DCEF86-30AF-47E0-A373-5B300A0054D5}"/>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15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2CE4E65-A641-4D42-99CF-FA389B317126}" type="datetime1">
              <a:rPr lang="el-GR" smtClean="0"/>
              <a:t>24/10/2019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02B66-B813-40A3-B2EB-2250D78D1FAD}"/>
              </a:ext>
            </a:extLst>
          </p:cNvPr>
          <p:cNvSpPr>
            <a:spLocks noGrp="1"/>
          </p:cNvSpPr>
          <p:nvPr>
            <p:ph type="dt" sz="half" idx="10"/>
          </p:nvPr>
        </p:nvSpPr>
        <p:spPr/>
        <p:txBody>
          <a:bodyPr/>
          <a:lstStyle/>
          <a:p>
            <a:fld id="{F909F580-B0C6-44B1-82DE-9281CBE86825}" type="datetime1">
              <a:rPr lang="el-GR" smtClean="0">
                <a:solidFill>
                  <a:prstClr val="black">
                    <a:tint val="75000"/>
                  </a:prstClr>
                </a:solidFill>
              </a:rPr>
              <a:t>24/10/2019</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B514B8B3-BD76-4BE4-83C9-0D21131A99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18BC2B45-C59E-4E8F-BCF4-3B517B193899}"/>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
        <p:nvSpPr>
          <p:cNvPr id="5" name="Title 4">
            <a:extLst>
              <a:ext uri="{FF2B5EF4-FFF2-40B4-BE49-F238E27FC236}">
                <a16:creationId xmlns:a16="http://schemas.microsoft.com/office/drawing/2014/main" id="{4B2C514D-4CAC-4DF3-9E5C-B6C4B241ECF6}"/>
              </a:ext>
            </a:extLst>
          </p:cNvPr>
          <p:cNvSpPr>
            <a:spLocks noGrp="1"/>
          </p:cNvSpPr>
          <p:nvPr>
            <p:ph type="title" hasCustomPrompt="1"/>
          </p:nvPr>
        </p:nvSpPr>
        <p:spPr/>
        <p:txBody>
          <a:bodyPr/>
          <a:lstStyle>
            <a:lvl1pPr>
              <a:defRPr>
                <a:solidFill>
                  <a:schemeClr val="bg1"/>
                </a:solidFill>
              </a:defRPr>
            </a:lvl1pPr>
          </a:lstStyle>
          <a:p>
            <a:r>
              <a:rPr lang="en-US" dirty="0" err="1"/>
              <a:t>hhh</a:t>
            </a:r>
            <a:endParaRPr lang="el-GR" dirty="0"/>
          </a:p>
        </p:txBody>
      </p:sp>
    </p:spTree>
    <p:extLst>
      <p:ext uri="{BB962C8B-B14F-4D97-AF65-F5344CB8AC3E}">
        <p14:creationId xmlns:p14="http://schemas.microsoft.com/office/powerpoint/2010/main" val="257689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2A46-4725-4474-A6FE-B7C4BB5A2545}"/>
              </a:ext>
            </a:extLst>
          </p:cNvPr>
          <p:cNvSpPr>
            <a:spLocks noGrp="1"/>
          </p:cNvSpPr>
          <p:nvPr>
            <p:ph type="title"/>
          </p:nvPr>
        </p:nvSpPr>
        <p:spPr>
          <a:xfrm>
            <a:off x="839574" y="457200"/>
            <a:ext cx="3931213"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690CAF-7A39-437E-907D-29FB18828982}"/>
              </a:ext>
            </a:extLst>
          </p:cNvPr>
          <p:cNvSpPr>
            <a:spLocks noGrp="1"/>
          </p:cNvSpPr>
          <p:nvPr>
            <p:ph idx="1"/>
          </p:nvPr>
        </p:nvSpPr>
        <p:spPr>
          <a:xfrm>
            <a:off x="5181838"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BE8841-4CA1-4FD9-AA92-F19C11C31F84}"/>
              </a:ext>
            </a:extLst>
          </p:cNvPr>
          <p:cNvSpPr>
            <a:spLocks noGrp="1"/>
          </p:cNvSpPr>
          <p:nvPr>
            <p:ph type="body" sz="half" idx="2"/>
          </p:nvPr>
        </p:nvSpPr>
        <p:spPr>
          <a:xfrm>
            <a:off x="83957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D8C6E-DCFC-41DD-8F7B-C85EA1B40DF3}"/>
              </a:ext>
            </a:extLst>
          </p:cNvPr>
          <p:cNvSpPr>
            <a:spLocks noGrp="1"/>
          </p:cNvSpPr>
          <p:nvPr>
            <p:ph type="dt" sz="half" idx="10"/>
          </p:nvPr>
        </p:nvSpPr>
        <p:spPr/>
        <p:txBody>
          <a:bodyPr/>
          <a:lstStyle/>
          <a:p>
            <a:fld id="{896F922C-9F47-4B9A-AB57-F1441DB199FF}" type="datetime1">
              <a:rPr lang="el-GR" smtClean="0">
                <a:solidFill>
                  <a:prstClr val="black">
                    <a:tint val="75000"/>
                  </a:prstClr>
                </a:solidFill>
              </a:rPr>
              <a:t>24/10/2019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2BF2952-E194-4BB4-BF6D-5210C14BEDF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583F950-D476-481E-ACC9-F60A549ED661}"/>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68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F94F-CC05-4057-8664-FF6F4E432F8E}"/>
              </a:ext>
            </a:extLst>
          </p:cNvPr>
          <p:cNvSpPr>
            <a:spLocks noGrp="1"/>
          </p:cNvSpPr>
          <p:nvPr>
            <p:ph type="title"/>
          </p:nvPr>
        </p:nvSpPr>
        <p:spPr>
          <a:xfrm>
            <a:off x="839574" y="457200"/>
            <a:ext cx="3931213"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C780F3-23FD-4616-B6DE-9F605B7FA1D4}"/>
              </a:ext>
            </a:extLst>
          </p:cNvPr>
          <p:cNvSpPr>
            <a:spLocks noGrp="1"/>
          </p:cNvSpPr>
          <p:nvPr>
            <p:ph type="pic" idx="1"/>
          </p:nvPr>
        </p:nvSpPr>
        <p:spPr>
          <a:xfrm>
            <a:off x="5181838"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9F7F91-003D-44C3-AA6E-84192D3ACE5A}"/>
              </a:ext>
            </a:extLst>
          </p:cNvPr>
          <p:cNvSpPr>
            <a:spLocks noGrp="1"/>
          </p:cNvSpPr>
          <p:nvPr>
            <p:ph type="body" sz="half" idx="2"/>
          </p:nvPr>
        </p:nvSpPr>
        <p:spPr>
          <a:xfrm>
            <a:off x="83957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2BADD-E40D-45F9-82F6-0141638CAB6B}"/>
              </a:ext>
            </a:extLst>
          </p:cNvPr>
          <p:cNvSpPr>
            <a:spLocks noGrp="1"/>
          </p:cNvSpPr>
          <p:nvPr>
            <p:ph type="dt" sz="half" idx="10"/>
          </p:nvPr>
        </p:nvSpPr>
        <p:spPr/>
        <p:txBody>
          <a:bodyPr/>
          <a:lstStyle/>
          <a:p>
            <a:fld id="{D8A27A6C-3722-45D2-8184-B5771B61339C}" type="datetime1">
              <a:rPr lang="el-GR" smtClean="0">
                <a:solidFill>
                  <a:prstClr val="black">
                    <a:tint val="75000"/>
                  </a:prstClr>
                </a:solidFill>
              </a:rPr>
              <a:t>24/10/2019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46F91B4-B6B5-4FDB-8EC4-98FFC4880CC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5486F14-3AEF-4C24-ABA5-B55AF1D23518}"/>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25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CC67-B538-4CDE-B067-848FEF4116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26557D-330F-42C3-802B-CF95D5BB46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CD625-85BD-4DF9-B18E-563A9E408BBC}"/>
              </a:ext>
            </a:extLst>
          </p:cNvPr>
          <p:cNvSpPr>
            <a:spLocks noGrp="1"/>
          </p:cNvSpPr>
          <p:nvPr>
            <p:ph type="dt" sz="half" idx="10"/>
          </p:nvPr>
        </p:nvSpPr>
        <p:spPr/>
        <p:txBody>
          <a:bodyPr/>
          <a:lstStyle/>
          <a:p>
            <a:fld id="{A7606964-1594-4B9D-859F-817710D28227}"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6CE2248-E72C-42EB-9EC4-6FB42A660B4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0DAF156-76F5-4938-9933-CDF3A126B1FB}"/>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96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A11801-1445-4DF4-86AC-26FA5BEDE7CC}"/>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37FF90-8B8C-40AB-9C82-D4F7EE87FFF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1CFDA-5C3D-4064-86B7-16561E4ED44C}"/>
              </a:ext>
            </a:extLst>
          </p:cNvPr>
          <p:cNvSpPr>
            <a:spLocks noGrp="1"/>
          </p:cNvSpPr>
          <p:nvPr>
            <p:ph type="dt" sz="half" idx="10"/>
          </p:nvPr>
        </p:nvSpPr>
        <p:spPr/>
        <p:txBody>
          <a:bodyPr/>
          <a:lstStyle/>
          <a:p>
            <a:fld id="{C33F8A65-F413-4661-839A-7ED08BE327BC}"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3CC9B85-D92A-4207-81B7-022BCE90734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B685CF6-F8E5-46A5-8B7E-C94E65C6D822}"/>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249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Rectangle 10"/>
          <p:cNvSpPr/>
          <p:nvPr userDrawn="1"/>
        </p:nvSpPr>
        <p:spPr>
          <a:xfrm>
            <a:off x="4" y="0"/>
            <a:ext cx="12188825" cy="45529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4" y="-1"/>
            <a:ext cx="6792731" cy="4552952"/>
          </a:xfrm>
          <a:prstGeom prst="rect">
            <a:avLst/>
          </a:prstGeom>
          <a:solidFill>
            <a:srgbClr val="101D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7021275" y="-2"/>
            <a:ext cx="596745" cy="4552952"/>
          </a:xfrm>
          <a:prstGeom prst="rect">
            <a:avLst/>
          </a:prstGeom>
          <a:solidFill>
            <a:srgbClr val="FAD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10614435" y="-3"/>
            <a:ext cx="1574390" cy="4552952"/>
          </a:xfrm>
          <a:prstGeom prst="rect">
            <a:avLst/>
          </a:prstGeom>
          <a:solidFill>
            <a:srgbClr val="101D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5429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3" y="0"/>
            <a:ext cx="12416229" cy="68580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3" name="Freeform: Shape 12"/>
          <p:cNvSpPr/>
          <p:nvPr userDrawn="1"/>
        </p:nvSpPr>
        <p:spPr>
          <a:xfrm>
            <a:off x="1" y="0"/>
            <a:ext cx="6412778" cy="6858000"/>
          </a:xfrm>
          <a:custGeom>
            <a:avLst/>
            <a:gdLst>
              <a:gd name="connsiteX0" fmla="*/ 0 w 6325126"/>
              <a:gd name="connsiteY0" fmla="*/ 0 h 6858000"/>
              <a:gd name="connsiteX1" fmla="*/ 2159668 w 6325126"/>
              <a:gd name="connsiteY1" fmla="*/ 0 h 6858000"/>
              <a:gd name="connsiteX2" fmla="*/ 2231490 w 6325126"/>
              <a:gd name="connsiteY2" fmla="*/ 0 h 6858000"/>
              <a:gd name="connsiteX3" fmla="*/ 6325126 w 6325126"/>
              <a:gd name="connsiteY3" fmla="*/ 6858000 h 6858000"/>
              <a:gd name="connsiteX4" fmla="*/ 4150895 w 6325126"/>
              <a:gd name="connsiteY4" fmla="*/ 6858000 h 6858000"/>
              <a:gd name="connsiteX5" fmla="*/ 3753556 w 6325126"/>
              <a:gd name="connsiteY5" fmla="*/ 6858000 h 6858000"/>
              <a:gd name="connsiteX6" fmla="*/ 2159668 w 6325126"/>
              <a:gd name="connsiteY6" fmla="*/ 6858000 h 6858000"/>
              <a:gd name="connsiteX7" fmla="*/ 0 w 632512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126" h="6858000">
                <a:moveTo>
                  <a:pt x="0" y="0"/>
                </a:moveTo>
                <a:lnTo>
                  <a:pt x="2159668" y="0"/>
                </a:lnTo>
                <a:lnTo>
                  <a:pt x="2231490" y="0"/>
                </a:lnTo>
                <a:lnTo>
                  <a:pt x="6325126" y="6858000"/>
                </a:lnTo>
                <a:lnTo>
                  <a:pt x="4150895" y="6858000"/>
                </a:lnTo>
                <a:lnTo>
                  <a:pt x="3753556" y="6858000"/>
                </a:lnTo>
                <a:lnTo>
                  <a:pt x="2159668" y="6858000"/>
                </a:lnTo>
                <a:lnTo>
                  <a:pt x="0" y="6858000"/>
                </a:lnTo>
                <a:close/>
              </a:path>
            </a:pathLst>
          </a:custGeom>
          <a:solidFill>
            <a:srgbClr val="101D6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7" name="Freeform: Shape 6"/>
          <p:cNvSpPr/>
          <p:nvPr userDrawn="1"/>
        </p:nvSpPr>
        <p:spPr>
          <a:xfrm>
            <a:off x="2222713" y="0"/>
            <a:ext cx="10193516" cy="6858000"/>
          </a:xfrm>
          <a:custGeom>
            <a:avLst/>
            <a:gdLst>
              <a:gd name="connsiteX0" fmla="*/ 0 w 9968709"/>
              <a:gd name="connsiteY0" fmla="*/ 0 h 6858000"/>
              <a:gd name="connsiteX1" fmla="*/ 9968709 w 9968709"/>
              <a:gd name="connsiteY1" fmla="*/ 0 h 6858000"/>
              <a:gd name="connsiteX2" fmla="*/ 9968709 w 9968709"/>
              <a:gd name="connsiteY2" fmla="*/ 6858000 h 6858000"/>
              <a:gd name="connsiteX3" fmla="*/ 4084488 w 99687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68709" h="6858000">
                <a:moveTo>
                  <a:pt x="0" y="0"/>
                </a:moveTo>
                <a:lnTo>
                  <a:pt x="9968709" y="0"/>
                </a:lnTo>
                <a:lnTo>
                  <a:pt x="9968709" y="6858000"/>
                </a:lnTo>
                <a:lnTo>
                  <a:pt x="4084488"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2" name="Title 1"/>
          <p:cNvSpPr>
            <a:spLocks noGrp="1"/>
          </p:cNvSpPr>
          <p:nvPr>
            <p:ph type="title"/>
          </p:nvPr>
        </p:nvSpPr>
        <p:spPr>
          <a:xfrm>
            <a:off x="457081" y="3780990"/>
            <a:ext cx="3078412" cy="1793547"/>
          </a:xfrm>
        </p:spPr>
        <p:txBody>
          <a:bodyPr anchor="ctr"/>
          <a:lstStyle>
            <a:lvl1pPr>
              <a:defRPr>
                <a:solidFill>
                  <a:schemeClr val="bg1"/>
                </a:solidFill>
              </a:defRPr>
            </a:lvl1pPr>
          </a:lstStyle>
          <a:p>
            <a:r>
              <a:rPr lang="en-US" dirty="0"/>
              <a:t>Click to edit Master title style</a:t>
            </a:r>
          </a:p>
        </p:txBody>
      </p:sp>
      <p:cxnSp>
        <p:nvCxnSpPr>
          <p:cNvPr id="14" name="Straight Connector 13"/>
          <p:cNvCxnSpPr>
            <a:cxnSpLocks/>
          </p:cNvCxnSpPr>
          <p:nvPr userDrawn="1"/>
        </p:nvCxnSpPr>
        <p:spPr>
          <a:xfrm>
            <a:off x="2468861" y="983673"/>
            <a:ext cx="3552748" cy="5919800"/>
          </a:xfrm>
          <a:prstGeom prst="line">
            <a:avLst/>
          </a:prstGeom>
          <a:ln>
            <a:solidFill>
              <a:srgbClr val="FAD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a:off x="332423" y="5938131"/>
            <a:ext cx="579353" cy="965353"/>
          </a:xfrm>
          <a:prstGeom prst="line">
            <a:avLst/>
          </a:prstGeom>
          <a:ln>
            <a:solidFill>
              <a:srgbClr val="FAD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65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Subtitle copy 1">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0265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2A42-A64C-4FF8-85C0-E1AA3D8280A6}"/>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636E9AE-E4A0-4434-80D4-F0440EA4A332}"/>
              </a:ext>
            </a:extLst>
          </p:cNvPr>
          <p:cNvSpPr>
            <a:spLocks noGrp="1"/>
          </p:cNvSpPr>
          <p:nvPr>
            <p:ph type="dt" sz="half" idx="10"/>
          </p:nvPr>
        </p:nvSpPr>
        <p:spPr/>
        <p:txBody>
          <a:bodyPr/>
          <a:lstStyle/>
          <a:p>
            <a:fld id="{26B320CA-7C57-43B0-8A4A-9D7C4BD8C5A1}" type="datetime1">
              <a:rPr lang="el-GR" smtClean="0">
                <a:solidFill>
                  <a:prstClr val="black">
                    <a:tint val="75000"/>
                  </a:prstClr>
                </a:solidFill>
              </a:rPr>
              <a:t>24/10/2019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FFF81D2-969B-416B-B7D6-40346CC8428F}"/>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AB6143DA-F4F6-42F1-9559-5312B51F88EF}"/>
              </a:ext>
            </a:extLst>
          </p:cNvPr>
          <p:cNvSpPr>
            <a:spLocks noGrp="1"/>
          </p:cNvSpPr>
          <p:nvPr>
            <p:ph type="sldNum" sz="quarter" idx="12"/>
          </p:nvPr>
        </p:nvSpPr>
        <p:spPr/>
        <p:txBody>
          <a:body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83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2833" y="4406909"/>
            <a:ext cx="10360501"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E9A26D-26C8-4B15-822F-2800EEE84BFF}" type="datetime1">
              <a:rPr lang="el-GR" smtClean="0"/>
              <a:t>24/10/2019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441"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5986"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1A6C629-8DEA-4EB2-AF9C-9C3125AACCE6}" type="datetime1">
              <a:rPr lang="el-GR" smtClean="0"/>
              <a:t>24/10/2019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7B44C9F7-C30C-4391-9F32-9B97F7D7F1EB}" type="datetime1">
              <a:rPr lang="el-GR" smtClean="0"/>
              <a:t>24/10/2019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4F2B447-36DF-47D2-9259-A270FA183164}" type="datetime1">
              <a:rPr lang="el-GR" smtClean="0"/>
              <a:t>24/10/2019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CF2F297-B506-42DA-A70C-8AA8BF384D6C}" type="datetime1">
              <a:rPr lang="el-GR" smtClean="0"/>
              <a:t>24/10/2019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442" y="273050"/>
            <a:ext cx="4010039"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5492" y="273052"/>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442" y="143510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5F4875E-3036-47DD-A550-CEEE48FC07AA}" type="datetime1">
              <a:rPr lang="el-GR" smtClean="0"/>
              <a:t>24/10/2019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099" y="4800600"/>
            <a:ext cx="7313295"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099"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099"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846C652-45B7-4240-958D-D18B00534175}" type="datetime1">
              <a:rPr lang="el-GR" smtClean="0"/>
              <a:t>24/10/2019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445" y="274638"/>
            <a:ext cx="10969943"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445" y="1600204"/>
            <a:ext cx="10969943"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5B98D-8631-45BD-8B0B-913E746A2748}" type="datetime1">
              <a:rPr lang="el-GR" smtClean="0"/>
              <a:t>24/10/2019</a:t>
            </a:fld>
            <a:endParaRPr lang="el-GR"/>
          </a:p>
        </p:txBody>
      </p:sp>
      <p:sp>
        <p:nvSpPr>
          <p:cNvPr id="5" name="4 - Θέση υποσέλιδου"/>
          <p:cNvSpPr>
            <a:spLocks noGrp="1"/>
          </p:cNvSpPr>
          <p:nvPr>
            <p:ph type="ftr" sz="quarter" idx="3"/>
          </p:nvPr>
        </p:nvSpPr>
        <p:spPr>
          <a:xfrm>
            <a:off x="4164519"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5329"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73E34F-23DF-403E-8A84-7727F509F14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CF0A77-0E28-4E5B-BA13-971A9A0B9304}"/>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9049D-F7FB-40BE-B2F8-C8B97F75B72D}"/>
              </a:ext>
            </a:extLst>
          </p:cNvPr>
          <p:cNvSpPr>
            <a:spLocks noGrp="1"/>
          </p:cNvSpPr>
          <p:nvPr>
            <p:ph type="dt" sz="half" idx="2"/>
          </p:nvPr>
        </p:nvSpPr>
        <p:spPr>
          <a:xfrm>
            <a:off x="837982" y="635635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AF4-F0D1-4FF4-99AF-0559E5CF5BC2}" type="datetime1">
              <a:rPr lang="el-GR" smtClean="0">
                <a:solidFill>
                  <a:prstClr val="black">
                    <a:tint val="75000"/>
                  </a:prstClr>
                </a:solidFill>
              </a:rPr>
              <a:t>24/10/2019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8359E84-A4DB-48AA-9EDC-932F47FB5B02}"/>
              </a:ext>
            </a:extLst>
          </p:cNvPr>
          <p:cNvSpPr>
            <a:spLocks noGrp="1"/>
          </p:cNvSpPr>
          <p:nvPr>
            <p:ph type="ftr" sz="quarter" idx="3"/>
          </p:nvPr>
        </p:nvSpPr>
        <p:spPr>
          <a:xfrm>
            <a:off x="4037549" y="635635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4477692-0678-46C0-9EEA-E349357F5593}"/>
              </a:ext>
            </a:extLst>
          </p:cNvPr>
          <p:cNvSpPr>
            <a:spLocks noGrp="1"/>
          </p:cNvSpPr>
          <p:nvPr>
            <p:ph type="sldNum" sz="quarter" idx="4"/>
          </p:nvPr>
        </p:nvSpPr>
        <p:spPr>
          <a:xfrm>
            <a:off x="8608357" y="635635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8924C-7D36-4712-8983-1F6B43CBA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6869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92"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s4s.eunice.gr/" TargetMode="Externa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0.xml"/><Relationship Id="rId6" Type="http://schemas.microsoft.com/office/2017/06/relationships/model3d" Target="../media/model3d1.glb"/><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562" y="5137325"/>
            <a:ext cx="7198299" cy="1453662"/>
          </a:xfrm>
          <a:prstGeom prst="rect">
            <a:avLst/>
          </a:prstGeom>
        </p:spPr>
        <p:txBody>
          <a:bodyPr wrap="square" lIns="0" tIns="0" rIns="0" bIns="0" anchor="ctr" anchorCtr="0">
            <a:noAutofit/>
          </a:bodyPr>
          <a:lstStyle/>
          <a:p>
            <a:pPr lvl="0" algn="r">
              <a:spcBef>
                <a:spcPts val="1200"/>
              </a:spcBef>
            </a:pPr>
            <a:r>
              <a:rPr lang="el-GR" dirty="0" err="1">
                <a:solidFill>
                  <a:srgbClr val="08165C"/>
                </a:solidFill>
                <a:latin typeface="Segoe UI" panose="020B0502040204020203" pitchFamily="34" charset="0"/>
                <a:ea typeface="Segoe UI" panose="020B0502040204020203" pitchFamily="34" charset="0"/>
                <a:cs typeface="Segoe UI" panose="020B0502040204020203" pitchFamily="34" charset="0"/>
              </a:rPr>
              <a:t>Renewable</a:t>
            </a:r>
            <a:r>
              <a:rPr lang="el-GR" dirty="0">
                <a:solidFill>
                  <a:srgbClr val="08165C"/>
                </a:solidFill>
                <a:latin typeface="Segoe UI" panose="020B0502040204020203" pitchFamily="34" charset="0"/>
                <a:ea typeface="Segoe UI" panose="020B0502040204020203" pitchFamily="34" charset="0"/>
                <a:cs typeface="Segoe UI" panose="020B0502040204020203" pitchFamily="34" charset="0"/>
              </a:rPr>
              <a:t> &amp; </a:t>
            </a:r>
            <a:r>
              <a:rPr lang="el-GR" dirty="0" err="1">
                <a:solidFill>
                  <a:srgbClr val="08165C"/>
                </a:solidFill>
                <a:latin typeface="Segoe UI" panose="020B0502040204020203" pitchFamily="34" charset="0"/>
                <a:ea typeface="Segoe UI" panose="020B0502040204020203" pitchFamily="34" charset="0"/>
                <a:cs typeface="Segoe UI" panose="020B0502040204020203" pitchFamily="34" charset="0"/>
              </a:rPr>
              <a:t>Storage</a:t>
            </a:r>
            <a:r>
              <a:rPr lang="el-GR" dirty="0">
                <a:solidFill>
                  <a:srgbClr val="08165C"/>
                </a:solidFill>
                <a:latin typeface="Segoe UI" panose="020B0502040204020203" pitchFamily="34" charset="0"/>
                <a:ea typeface="Segoe UI" panose="020B0502040204020203" pitchFamily="34" charset="0"/>
                <a:cs typeface="Segoe UI" panose="020B0502040204020203" pitchFamily="34" charset="0"/>
              </a:rPr>
              <a:t> </a:t>
            </a:r>
            <a:r>
              <a:rPr lang="el-GR" dirty="0" err="1">
                <a:solidFill>
                  <a:srgbClr val="08165C"/>
                </a:solidFill>
                <a:latin typeface="Segoe UI" panose="020B0502040204020203" pitchFamily="34" charset="0"/>
                <a:ea typeface="Segoe UI" panose="020B0502040204020203" pitchFamily="34" charset="0"/>
                <a:cs typeface="Segoe UI" panose="020B0502040204020203" pitchFamily="34" charset="0"/>
              </a:rPr>
              <a:t>Forum</a:t>
            </a:r>
            <a:r>
              <a:rPr lang="el-GR" dirty="0">
                <a:solidFill>
                  <a:srgbClr val="08165C"/>
                </a:solidFill>
                <a:latin typeface="Segoe UI" panose="020B0502040204020203" pitchFamily="34" charset="0"/>
                <a:ea typeface="Segoe UI" panose="020B0502040204020203" pitchFamily="34" charset="0"/>
                <a:cs typeface="Segoe UI" panose="020B0502040204020203" pitchFamily="34" charset="0"/>
              </a:rPr>
              <a:t> – νέο περιβάλλον, νέες αγορές, νέοι πρωταγωνιστές στην εποχή της ενεργειακής μετάβασης</a:t>
            </a:r>
            <a:br>
              <a:rPr lang="en-US" sz="2000" dirty="0">
                <a:solidFill>
                  <a:srgbClr val="08165C"/>
                </a:solidFill>
                <a:latin typeface="Segoe UI" panose="020B0502040204020203" pitchFamily="34" charset="0"/>
                <a:ea typeface="Segoe UI" panose="020B0502040204020203" pitchFamily="34" charset="0"/>
                <a:cs typeface="Segoe UI" panose="020B0502040204020203" pitchFamily="34" charset="0"/>
              </a:rPr>
            </a:br>
            <a:r>
              <a:rPr lang="el-GR" sz="2400" b="1" dirty="0">
                <a:solidFill>
                  <a:srgbClr val="08165C"/>
                </a:solidFill>
                <a:latin typeface="Segoe UI" panose="020B0502040204020203" pitchFamily="34" charset="0"/>
                <a:ea typeface="Segoe UI" panose="020B0502040204020203" pitchFamily="34" charset="0"/>
                <a:cs typeface="Segoe UI" panose="020B0502040204020203" pitchFamily="34" charset="0"/>
              </a:rPr>
              <a:t>Αποθήκευση στα νησιά- Υβριδικά συστήματα</a:t>
            </a:r>
            <a:endParaRPr lang="en-US" sz="2100" b="1" dirty="0">
              <a:solidFill>
                <a:srgbClr val="08165C"/>
              </a:solidFill>
              <a:latin typeface="Segoe UI" panose="020B0502040204020203" pitchFamily="34" charset="0"/>
              <a:ea typeface="Segoe UI" panose="020B0502040204020203" pitchFamily="34" charset="0"/>
              <a:cs typeface="Segoe UI" panose="020B0502040204020203" pitchFamily="34" charset="0"/>
            </a:endParaRPr>
          </a:p>
          <a:p>
            <a:pPr algn="r"/>
            <a:endParaRPr lang="en-US" dirty="0">
              <a:solidFill>
                <a:srgbClr val="08165C"/>
              </a:solidFill>
              <a:latin typeface="Segoe UI" panose="020B0502040204020203" pitchFamily="34" charset="0"/>
              <a:ea typeface="Segoe UI" panose="020B0502040204020203" pitchFamily="34" charset="0"/>
              <a:cs typeface="Segoe UI" panose="020B0502040204020203" pitchFamily="34" charset="0"/>
            </a:endParaRPr>
          </a:p>
          <a:p>
            <a:pPr algn="r"/>
            <a:r>
              <a:rPr lang="en-US" dirty="0">
                <a:solidFill>
                  <a:srgbClr val="08165C"/>
                </a:solidFill>
                <a:latin typeface="Segoe UI" panose="020B0502040204020203" pitchFamily="34" charset="0"/>
                <a:ea typeface="Segoe UI" panose="020B0502040204020203" pitchFamily="34" charset="0"/>
                <a:cs typeface="Segoe UI" panose="020B0502040204020203" pitchFamily="34" charset="0"/>
              </a:rPr>
              <a:t>October 24, 2019</a:t>
            </a:r>
            <a:endParaRPr lang="el-GR" dirty="0">
              <a:solidFill>
                <a:srgbClr val="08165C"/>
              </a:solidFill>
              <a:latin typeface="Segoe UI" panose="020B0502040204020203" pitchFamily="34" charset="0"/>
              <a:ea typeface="Segoe UI" panose="020B0502040204020203" pitchFamily="34" charset="0"/>
              <a:cs typeface="Segoe UI" panose="020B0502040204020203" pitchFamily="34" charset="0"/>
            </a:endParaRPr>
          </a:p>
          <a:p>
            <a:pPr lvl="0" algn="r"/>
            <a:endParaRPr lang="de-DE" sz="2400" dirty="0">
              <a:solidFill>
                <a:srgbClr val="08165C"/>
              </a:solidFill>
              <a:cs typeface="Helvetica" panose="020B0604020202020204" pitchFamily="34" charset="0"/>
            </a:endParaRPr>
          </a:p>
        </p:txBody>
      </p:sp>
      <p:cxnSp>
        <p:nvCxnSpPr>
          <p:cNvPr id="3" name="Straight Connector 2"/>
          <p:cNvCxnSpPr>
            <a:cxnSpLocks/>
          </p:cNvCxnSpPr>
          <p:nvPr/>
        </p:nvCxnSpPr>
        <p:spPr>
          <a:xfrm>
            <a:off x="7174532" y="4866475"/>
            <a:ext cx="0" cy="1638222"/>
          </a:xfrm>
          <a:prstGeom prst="line">
            <a:avLst/>
          </a:prstGeom>
          <a:ln w="12700">
            <a:solidFill>
              <a:srgbClr val="FAD000"/>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C1414108-D130-4B10-A242-F568A1093B6E}"/>
              </a:ext>
            </a:extLst>
          </p:cNvPr>
          <p:cNvSpPr txBox="1">
            <a:spLocks/>
          </p:cNvSpPr>
          <p:nvPr/>
        </p:nvSpPr>
        <p:spPr>
          <a:xfrm>
            <a:off x="-2075099" y="6165304"/>
            <a:ext cx="9141619"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de-DE" sz="1800" dirty="0">
              <a:solidFill>
                <a:srgbClr val="08165C"/>
              </a:solidFill>
              <a:latin typeface="+mj-lt"/>
              <a:cs typeface="Helvetica" panose="020B0604020202020204" pitchFamily="34" charset="0"/>
            </a:endParaRPr>
          </a:p>
        </p:txBody>
      </p:sp>
      <p:sp>
        <p:nvSpPr>
          <p:cNvPr id="12" name="Ορθογώνιο 11">
            <a:extLst>
              <a:ext uri="{FF2B5EF4-FFF2-40B4-BE49-F238E27FC236}">
                <a16:creationId xmlns:a16="http://schemas.microsoft.com/office/drawing/2014/main" id="{3B321E2B-BD34-4E7F-99A7-355791563C55}"/>
              </a:ext>
            </a:extLst>
          </p:cNvPr>
          <p:cNvSpPr/>
          <p:nvPr/>
        </p:nvSpPr>
        <p:spPr>
          <a:xfrm>
            <a:off x="591190" y="0"/>
            <a:ext cx="3051818" cy="207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7220E539-F45C-4104-BB36-70C399876901}"/>
              </a:ext>
            </a:extLst>
          </p:cNvPr>
          <p:cNvSpPr/>
          <p:nvPr/>
        </p:nvSpPr>
        <p:spPr>
          <a:xfrm rot="5400000">
            <a:off x="2081001" y="512457"/>
            <a:ext cx="72000" cy="3052005"/>
          </a:xfrm>
          <a:prstGeom prst="rect">
            <a:avLst/>
          </a:prstGeom>
          <a:solidFill>
            <a:srgbClr val="FA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7">
            <a:extLst>
              <a:ext uri="{FF2B5EF4-FFF2-40B4-BE49-F238E27FC236}">
                <a16:creationId xmlns:a16="http://schemas.microsoft.com/office/drawing/2014/main" id="{1799B67E-C975-4255-B4C3-6E755DBD0B64}"/>
              </a:ext>
            </a:extLst>
          </p:cNvPr>
          <p:cNvSpPr/>
          <p:nvPr/>
        </p:nvSpPr>
        <p:spPr>
          <a:xfrm>
            <a:off x="7275819" y="5685586"/>
            <a:ext cx="4888296" cy="723472"/>
          </a:xfrm>
          <a:prstGeom prst="rect">
            <a:avLst/>
          </a:prstGeom>
        </p:spPr>
        <p:txBody>
          <a:bodyPr wrap="square" lIns="0" tIns="0" rIns="0" bIns="0" anchor="ctr" anchorCtr="0">
            <a:noAutofit/>
          </a:bodyPr>
          <a:lstStyle/>
          <a:p>
            <a:pPr>
              <a:lnSpc>
                <a:spcPct val="200000"/>
              </a:lnSpc>
              <a:defRPr/>
            </a:pPr>
            <a:r>
              <a:rPr lang="el-GR" b="1" dirty="0">
                <a:solidFill>
                  <a:srgbClr val="002060"/>
                </a:solidFill>
                <a:latin typeface="Segoe UI" panose="020B0502040204020203" pitchFamily="34" charset="0"/>
                <a:cs typeface="Segoe UI" panose="020B0502040204020203" pitchFamily="34" charset="0"/>
              </a:rPr>
              <a:t>Ζήσιμος Μαντάς</a:t>
            </a:r>
            <a:endParaRPr lang="en-US" b="1" dirty="0">
              <a:solidFill>
                <a:srgbClr val="002060"/>
              </a:solidFill>
              <a:latin typeface="Segoe UI" panose="020B0502040204020203" pitchFamily="34" charset="0"/>
              <a:cs typeface="Segoe UI" panose="020B0502040204020203" pitchFamily="34" charset="0"/>
            </a:endParaRPr>
          </a:p>
          <a:p>
            <a:pPr>
              <a:defRPr/>
            </a:pPr>
            <a:r>
              <a:rPr lang="en-US" dirty="0">
                <a:solidFill>
                  <a:srgbClr val="002060"/>
                </a:solidFill>
                <a:latin typeface="Segoe UI" panose="020B0502040204020203" pitchFamily="34" charset="0"/>
                <a:cs typeface="Segoe UI" panose="020B0502040204020203" pitchFamily="34" charset="0"/>
              </a:rPr>
              <a:t>Chief Business Development Officer</a:t>
            </a:r>
            <a:endParaRPr lang="el-GR" dirty="0">
              <a:solidFill>
                <a:srgbClr val="002060"/>
              </a:solidFill>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187" y="0"/>
            <a:ext cx="3051817" cy="2157498"/>
          </a:xfrm>
          <a:prstGeom prst="rect">
            <a:avLst/>
          </a:prstGeom>
        </p:spPr>
      </p:pic>
      <p:pic>
        <p:nvPicPr>
          <p:cNvPr id="6" name="Picture 5" descr="A picture containing object, clock&#10;&#10;Description automatically generated">
            <a:extLst>
              <a:ext uri="{FF2B5EF4-FFF2-40B4-BE49-F238E27FC236}">
                <a16:creationId xmlns:a16="http://schemas.microsoft.com/office/drawing/2014/main" id="{59557310-A9F1-446C-86E2-68FAF6D7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160" y="4581128"/>
            <a:ext cx="2661964" cy="857072"/>
          </a:xfrm>
          <a:prstGeom prst="rect">
            <a:avLst/>
          </a:prstGeom>
        </p:spPr>
      </p:pic>
    </p:spTree>
    <p:extLst>
      <p:ext uri="{BB962C8B-B14F-4D97-AF65-F5344CB8AC3E}">
        <p14:creationId xmlns:p14="http://schemas.microsoft.com/office/powerpoint/2010/main" val="29951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A2F294-956D-41E0-BE1F-E24209A4E6E4}"/>
              </a:ext>
            </a:extLst>
          </p:cNvPr>
          <p:cNvSpPr/>
          <p:nvPr/>
        </p:nvSpPr>
        <p:spPr>
          <a:xfrm>
            <a:off x="980905" y="1862289"/>
            <a:ext cx="10123202" cy="4223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a:extLst>
              <a:ext uri="{FF2B5EF4-FFF2-40B4-BE49-F238E27FC236}">
                <a16:creationId xmlns:a16="http://schemas.microsoft.com/office/drawing/2014/main" id="{9DDC64E8-4D1A-4AB0-9051-70EABCC58C5E}"/>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Αδειοδοτική διαδικασία ΥΒΣ:</a:t>
            </a:r>
          </a:p>
        </p:txBody>
      </p:sp>
      <p:graphicFrame>
        <p:nvGraphicFramePr>
          <p:cNvPr id="6" name="Diagram 5">
            <a:extLst>
              <a:ext uri="{FF2B5EF4-FFF2-40B4-BE49-F238E27FC236}">
                <a16:creationId xmlns:a16="http://schemas.microsoft.com/office/drawing/2014/main" id="{D14F23B3-F80E-4253-9FFA-7A861B2BDEFF}"/>
              </a:ext>
            </a:extLst>
          </p:cNvPr>
          <p:cNvGraphicFramePr/>
          <p:nvPr>
            <p:extLst>
              <p:ext uri="{D42A27DB-BD31-4B8C-83A1-F6EECF244321}">
                <p14:modId xmlns:p14="http://schemas.microsoft.com/office/powerpoint/2010/main" val="4051252218"/>
              </p:ext>
            </p:extLst>
          </p:nvPr>
        </p:nvGraphicFramePr>
        <p:xfrm>
          <a:off x="254433" y="2126961"/>
          <a:ext cx="10953487" cy="473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90AD9EAC-0928-4FC2-9C45-6AD8B035BA5C}"/>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a:extLst>
              <a:ext uri="{FF2B5EF4-FFF2-40B4-BE49-F238E27FC236}">
                <a16:creationId xmlns:a16="http://schemas.microsoft.com/office/drawing/2014/main" id="{F0988AEE-ADCC-47F4-87E1-A7CDBE8F16D2}"/>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7" name="Εικόνα 8">
            <a:extLst>
              <a:ext uri="{FF2B5EF4-FFF2-40B4-BE49-F238E27FC236}">
                <a16:creationId xmlns:a16="http://schemas.microsoft.com/office/drawing/2014/main" id="{091E9D3E-F286-4267-BACF-AB947B64F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568" y="89954"/>
            <a:ext cx="2118884" cy="648083"/>
          </a:xfrm>
          <a:prstGeom prst="rect">
            <a:avLst/>
          </a:prstGeom>
        </p:spPr>
      </p:pic>
      <p:sp>
        <p:nvSpPr>
          <p:cNvPr id="10" name="TextBox 9">
            <a:extLst>
              <a:ext uri="{FF2B5EF4-FFF2-40B4-BE49-F238E27FC236}">
                <a16:creationId xmlns:a16="http://schemas.microsoft.com/office/drawing/2014/main" id="{9EF47C58-166C-4BB1-A2D1-7A2796BECBE2}"/>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Tree>
    <p:extLst>
      <p:ext uri="{BB962C8B-B14F-4D97-AF65-F5344CB8AC3E}">
        <p14:creationId xmlns:p14="http://schemas.microsoft.com/office/powerpoint/2010/main" val="289578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08F7B1B7-BE26-4C7B-BD3C-202DEE0F9EE9}"/>
              </a:ext>
            </a:extLst>
          </p:cNvPr>
          <p:cNvSpPr/>
          <p:nvPr/>
        </p:nvSpPr>
        <p:spPr>
          <a:xfrm rot="5400000" flipH="1">
            <a:off x="5977182" y="-5977182"/>
            <a:ext cx="234462" cy="12188825"/>
          </a:xfrm>
          <a:prstGeom prst="rect">
            <a:avLst/>
          </a:prstGeom>
          <a:solidFill>
            <a:srgbClr val="FAD000"/>
          </a:solidFill>
          <a:ln w="12700" cap="flat" cmpd="sng" algn="ctr">
            <a:noFill/>
            <a:prstDash val="solid"/>
            <a:miter lim="800000"/>
          </a:ln>
          <a:effectLst/>
        </p:spPr>
        <p:txBody>
          <a:bodyPr rtlCol="0" anchor="ctr"/>
          <a:lstStyle/>
          <a:p>
            <a:pPr algn="ctr" defTabSz="742950">
              <a:defRPr/>
            </a:pPr>
            <a:endParaRPr lang="en-US" sz="1463" kern="0">
              <a:solidFill>
                <a:prstClr val="white"/>
              </a:solidFill>
            </a:endParaRPr>
          </a:p>
        </p:txBody>
      </p:sp>
      <p:pic>
        <p:nvPicPr>
          <p:cNvPr id="6" name="Picture 2" descr="C:\Users\akouri\Pictures\ςτ αρεαλ.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4398"/>
            <a:ext cx="12188825" cy="6623602"/>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92949633-900D-40F5-A912-B75EB028B7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5616" y="5390964"/>
            <a:ext cx="2257590" cy="690688"/>
          </a:xfrm>
          <a:prstGeom prst="rect">
            <a:avLst/>
          </a:prstGeom>
        </p:spPr>
      </p:pic>
      <p:sp>
        <p:nvSpPr>
          <p:cNvPr id="8" name="Text Placeholder 2"/>
          <p:cNvSpPr txBox="1">
            <a:spLocks/>
          </p:cNvSpPr>
          <p:nvPr/>
        </p:nvSpPr>
        <p:spPr>
          <a:xfrm>
            <a:off x="2602025" y="805667"/>
            <a:ext cx="6984776" cy="115212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5B9BD5"/>
              </a:buClr>
              <a:buSzPct val="85000"/>
              <a:buFont typeface="Arial" pitchFamily="34" charset="0"/>
              <a:buNone/>
              <a:tabLst/>
              <a:defRPr/>
            </a:pPr>
            <a:r>
              <a:rPr kumimoji="0" lang="el-GR" sz="320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Ευχαριστώ για την προσοχή σας</a:t>
            </a:r>
            <a:endParaRPr kumimoji="0" lang="en-US" sz="3200"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44962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l-GR" dirty="0">
                <a:solidFill>
                  <a:srgbClr val="FAD000"/>
                </a:solidFill>
              </a:rPr>
              <a:t>Θεματικές</a:t>
            </a:r>
            <a:endParaRPr lang="en-US" dirty="0">
              <a:solidFill>
                <a:srgbClr val="FAD000"/>
              </a:solidFill>
            </a:endParaRPr>
          </a:p>
        </p:txBody>
      </p:sp>
      <p:sp>
        <p:nvSpPr>
          <p:cNvPr id="18" name="TextBox 17"/>
          <p:cNvSpPr txBox="1"/>
          <p:nvPr/>
        </p:nvSpPr>
        <p:spPr>
          <a:xfrm>
            <a:off x="4789725" y="733328"/>
            <a:ext cx="4422821"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Υβριδικός Σταθμός (ΥΒΣ) Τήλου</a:t>
            </a:r>
          </a:p>
        </p:txBody>
      </p:sp>
      <p:sp>
        <p:nvSpPr>
          <p:cNvPr id="30" name="TextBox 29"/>
          <p:cNvSpPr txBox="1"/>
          <p:nvPr/>
        </p:nvSpPr>
        <p:spPr>
          <a:xfrm>
            <a:off x="3537624" y="642021"/>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01</a:t>
            </a:r>
          </a:p>
        </p:txBody>
      </p:sp>
      <p:sp>
        <p:nvSpPr>
          <p:cNvPr id="19" name="TextBox 18"/>
          <p:cNvSpPr txBox="1"/>
          <p:nvPr/>
        </p:nvSpPr>
        <p:spPr>
          <a:xfrm>
            <a:off x="5360517" y="1716450"/>
            <a:ext cx="4422821"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Συνιστώσες ΥΒΣ Τήλου</a:t>
            </a:r>
          </a:p>
        </p:txBody>
      </p:sp>
      <p:sp>
        <p:nvSpPr>
          <p:cNvPr id="31" name="TextBox 30"/>
          <p:cNvSpPr txBox="1"/>
          <p:nvPr/>
        </p:nvSpPr>
        <p:spPr>
          <a:xfrm>
            <a:off x="4067972" y="1625143"/>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02</a:t>
            </a:r>
          </a:p>
        </p:txBody>
      </p:sp>
      <p:sp>
        <p:nvSpPr>
          <p:cNvPr id="20" name="TextBox 19"/>
          <p:cNvSpPr txBox="1"/>
          <p:nvPr/>
        </p:nvSpPr>
        <p:spPr>
          <a:xfrm>
            <a:off x="5931307" y="2699577"/>
            <a:ext cx="5625784"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Σύστημα Εποπτείας &amp; Ελέγχου ΥΒΣ</a:t>
            </a:r>
          </a:p>
        </p:txBody>
      </p:sp>
      <p:sp>
        <p:nvSpPr>
          <p:cNvPr id="32" name="TextBox 31"/>
          <p:cNvSpPr txBox="1"/>
          <p:nvPr/>
        </p:nvSpPr>
        <p:spPr>
          <a:xfrm>
            <a:off x="4598320" y="2608270"/>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03</a:t>
            </a:r>
          </a:p>
        </p:txBody>
      </p:sp>
      <p:sp>
        <p:nvSpPr>
          <p:cNvPr id="21" name="TextBox 20"/>
          <p:cNvSpPr txBox="1"/>
          <p:nvPr/>
        </p:nvSpPr>
        <p:spPr>
          <a:xfrm>
            <a:off x="6502099" y="3682698"/>
            <a:ext cx="4422821"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Στιγμιότυπα λειτουργίας ΥΒΣ</a:t>
            </a:r>
          </a:p>
        </p:txBody>
      </p:sp>
      <p:sp>
        <p:nvSpPr>
          <p:cNvPr id="33" name="TextBox 32"/>
          <p:cNvSpPr txBox="1"/>
          <p:nvPr/>
        </p:nvSpPr>
        <p:spPr>
          <a:xfrm>
            <a:off x="5128666" y="3591391"/>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04</a:t>
            </a:r>
          </a:p>
        </p:txBody>
      </p:sp>
      <p:cxnSp>
        <p:nvCxnSpPr>
          <p:cNvPr id="35" name="Straight Connector 34"/>
          <p:cNvCxnSpPr>
            <a:cxnSpLocks/>
          </p:cNvCxnSpPr>
          <p:nvPr/>
        </p:nvCxnSpPr>
        <p:spPr>
          <a:xfrm>
            <a:off x="3617613" y="1569162"/>
            <a:ext cx="5834140" cy="0"/>
          </a:xfrm>
          <a:prstGeom prst="line">
            <a:avLst/>
          </a:prstGeom>
          <a:ln>
            <a:solidFill>
              <a:srgbClr val="101D6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4194344" y="2552284"/>
            <a:ext cx="5834140" cy="0"/>
          </a:xfrm>
          <a:prstGeom prst="line">
            <a:avLst/>
          </a:prstGeom>
          <a:ln>
            <a:solidFill>
              <a:srgbClr val="08165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4698253" y="3535406"/>
            <a:ext cx="5834140" cy="0"/>
          </a:xfrm>
          <a:prstGeom prst="line">
            <a:avLst/>
          </a:prstGeom>
          <a:ln>
            <a:solidFill>
              <a:srgbClr val="101D61"/>
            </a:solidFill>
          </a:ln>
        </p:spPr>
        <p:style>
          <a:lnRef idx="1">
            <a:schemeClr val="accent1"/>
          </a:lnRef>
          <a:fillRef idx="0">
            <a:schemeClr val="accent1"/>
          </a:fillRef>
          <a:effectRef idx="0">
            <a:schemeClr val="accent1"/>
          </a:effectRef>
          <a:fontRef idx="minor">
            <a:schemeClr val="tx1"/>
          </a:fontRef>
        </p:style>
      </p:cxnSp>
      <p:cxnSp>
        <p:nvCxnSpPr>
          <p:cNvPr id="24" name="Straight Connector 37">
            <a:extLst>
              <a:ext uri="{FF2B5EF4-FFF2-40B4-BE49-F238E27FC236}">
                <a16:creationId xmlns:a16="http://schemas.microsoft.com/office/drawing/2014/main" id="{366BF868-7315-4871-9C1D-109A5486C2C8}"/>
              </a:ext>
            </a:extLst>
          </p:cNvPr>
          <p:cNvCxnSpPr>
            <a:cxnSpLocks/>
          </p:cNvCxnSpPr>
          <p:nvPr/>
        </p:nvCxnSpPr>
        <p:spPr>
          <a:xfrm>
            <a:off x="5397307" y="4533503"/>
            <a:ext cx="5834140" cy="0"/>
          </a:xfrm>
          <a:prstGeom prst="line">
            <a:avLst/>
          </a:prstGeom>
          <a:ln>
            <a:solidFill>
              <a:srgbClr val="08165C"/>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1530" y="-171400"/>
            <a:ext cx="2369213" cy="1681145"/>
          </a:xfrm>
          <a:prstGeom prst="rect">
            <a:avLst/>
          </a:prstGeom>
        </p:spPr>
      </p:pic>
      <p:sp>
        <p:nvSpPr>
          <p:cNvPr id="16" name="TextBox 15"/>
          <p:cNvSpPr txBox="1"/>
          <p:nvPr/>
        </p:nvSpPr>
        <p:spPr>
          <a:xfrm>
            <a:off x="5772756" y="4646063"/>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05</a:t>
            </a:r>
          </a:p>
        </p:txBody>
      </p:sp>
      <p:sp>
        <p:nvSpPr>
          <p:cNvPr id="17" name="TextBox 16"/>
          <p:cNvSpPr txBox="1"/>
          <p:nvPr/>
        </p:nvSpPr>
        <p:spPr>
          <a:xfrm>
            <a:off x="6999054" y="4737369"/>
            <a:ext cx="4422821"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Επικουρικές Υπηρεσίες στο Δίκτυο</a:t>
            </a:r>
          </a:p>
        </p:txBody>
      </p:sp>
      <p:cxnSp>
        <p:nvCxnSpPr>
          <p:cNvPr id="26" name="Straight Connector 37">
            <a:extLst>
              <a:ext uri="{FF2B5EF4-FFF2-40B4-BE49-F238E27FC236}">
                <a16:creationId xmlns:a16="http://schemas.microsoft.com/office/drawing/2014/main" id="{489F3EA9-7766-4FCF-A3DF-ABD0DD959DF6}"/>
              </a:ext>
            </a:extLst>
          </p:cNvPr>
          <p:cNvCxnSpPr>
            <a:cxnSpLocks/>
          </p:cNvCxnSpPr>
          <p:nvPr/>
        </p:nvCxnSpPr>
        <p:spPr>
          <a:xfrm>
            <a:off x="6099370" y="5589240"/>
            <a:ext cx="5834140" cy="0"/>
          </a:xfrm>
          <a:prstGeom prst="line">
            <a:avLst/>
          </a:prstGeom>
          <a:ln>
            <a:solidFill>
              <a:srgbClr val="08165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6581D65-BBB9-49A3-AD3B-93460BEEF76A}"/>
              </a:ext>
            </a:extLst>
          </p:cNvPr>
          <p:cNvSpPr txBox="1"/>
          <p:nvPr/>
        </p:nvSpPr>
        <p:spPr>
          <a:xfrm>
            <a:off x="6310436" y="5661248"/>
            <a:ext cx="937016" cy="871169"/>
          </a:xfrm>
          <a:prstGeom prst="rect">
            <a:avLst/>
          </a:prstGeom>
          <a:noFill/>
        </p:spPr>
        <p:txBody>
          <a:bodyPr wrap="square" lIns="0" tIns="0" rIns="0" bIns="0" rtlCol="0" anchor="ctr" anchorCtr="0">
            <a:noAutofit/>
          </a:bodyPr>
          <a:lstStyle/>
          <a:p>
            <a:pPr>
              <a:spcAft>
                <a:spcPts val="300"/>
              </a:spcAft>
            </a:pPr>
            <a:r>
              <a:rPr lang="en-US" sz="6600" b="1" dirty="0">
                <a:solidFill>
                  <a:srgbClr val="FAD000"/>
                </a:solidFill>
              </a:rPr>
              <a:t>0</a:t>
            </a:r>
            <a:r>
              <a:rPr lang="el-GR" sz="6600" b="1" dirty="0">
                <a:solidFill>
                  <a:srgbClr val="FAD000"/>
                </a:solidFill>
              </a:rPr>
              <a:t>6</a:t>
            </a:r>
            <a:endParaRPr lang="en-US" sz="6600" b="1" dirty="0">
              <a:solidFill>
                <a:srgbClr val="FAD000"/>
              </a:solidFill>
            </a:endParaRPr>
          </a:p>
        </p:txBody>
      </p:sp>
      <p:sp>
        <p:nvSpPr>
          <p:cNvPr id="28" name="TextBox 27">
            <a:extLst>
              <a:ext uri="{FF2B5EF4-FFF2-40B4-BE49-F238E27FC236}">
                <a16:creationId xmlns:a16="http://schemas.microsoft.com/office/drawing/2014/main" id="{CD7443BA-D19E-433A-83B7-0C0D0B23D042}"/>
              </a:ext>
            </a:extLst>
          </p:cNvPr>
          <p:cNvSpPr txBox="1"/>
          <p:nvPr/>
        </p:nvSpPr>
        <p:spPr>
          <a:xfrm>
            <a:off x="7536734" y="5752554"/>
            <a:ext cx="4729999" cy="688555"/>
          </a:xfrm>
          <a:prstGeom prst="rect">
            <a:avLst/>
          </a:prstGeom>
          <a:noFill/>
        </p:spPr>
        <p:txBody>
          <a:bodyPr wrap="square" lIns="0" tIns="0" rIns="0" bIns="0" rtlCol="0" anchor="ctr" anchorCtr="0">
            <a:noAutofit/>
          </a:bodyPr>
          <a:lstStyle/>
          <a:p>
            <a:pPr>
              <a:spcAft>
                <a:spcPts val="300"/>
              </a:spcAft>
            </a:pPr>
            <a:r>
              <a:rPr lang="el-GR" sz="1600" b="1" dirty="0">
                <a:latin typeface="Segoe UI" panose="020B0502040204020203" pitchFamily="34" charset="0"/>
                <a:ea typeface="Segoe UI" panose="020B0502040204020203" pitchFamily="34" charset="0"/>
                <a:cs typeface="Segoe UI" panose="020B0502040204020203" pitchFamily="34" charset="0"/>
              </a:rPr>
              <a:t>Θεσμικό πλαίσιο αποθήκευσης ενέργειας</a:t>
            </a:r>
          </a:p>
        </p:txBody>
      </p:sp>
    </p:spTree>
    <p:extLst>
      <p:ext uri="{BB962C8B-B14F-4D97-AF65-F5344CB8AC3E}">
        <p14:creationId xmlns:p14="http://schemas.microsoft.com/office/powerpoint/2010/main" val="108674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8ECC6-83D2-45CA-8366-9A3F791B47C0}"/>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a:extLst>
              <a:ext uri="{FF2B5EF4-FFF2-40B4-BE49-F238E27FC236}">
                <a16:creationId xmlns:a16="http://schemas.microsoft.com/office/drawing/2014/main" id="{DD49D8C3-22D7-49A7-9899-476A3A6F7E82}"/>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DD9EDC-EC42-4E37-A2EB-EAFE22CED44D}"/>
              </a:ext>
            </a:extLst>
          </p:cNvPr>
          <p:cNvSpPr txBox="1"/>
          <p:nvPr/>
        </p:nvSpPr>
        <p:spPr>
          <a:xfrm>
            <a:off x="258909" y="965081"/>
            <a:ext cx="7488832"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Υβριδικός Σταθμός (ΥΒΣ) Τήλου</a:t>
            </a:r>
          </a:p>
        </p:txBody>
      </p:sp>
      <p:sp>
        <p:nvSpPr>
          <p:cNvPr id="13" name="TextBox 12">
            <a:extLst>
              <a:ext uri="{FF2B5EF4-FFF2-40B4-BE49-F238E27FC236}">
                <a16:creationId xmlns:a16="http://schemas.microsoft.com/office/drawing/2014/main" id="{6CF0C902-1F9C-417C-9FA3-392540703E2B}"/>
              </a:ext>
            </a:extLst>
          </p:cNvPr>
          <p:cNvSpPr txBox="1"/>
          <p:nvPr/>
        </p:nvSpPr>
        <p:spPr>
          <a:xfrm>
            <a:off x="4438228" y="2636912"/>
            <a:ext cx="2376264" cy="369332"/>
          </a:xfrm>
          <a:prstGeom prst="rect">
            <a:avLst/>
          </a:prstGeom>
          <a:noFill/>
        </p:spPr>
        <p:txBody>
          <a:bodyPr wrap="square" rtlCol="0">
            <a:spAutoFit/>
          </a:bodyPr>
          <a:lstStyle/>
          <a:p>
            <a:endParaRPr lang="el-GR" dirty="0">
              <a:solidFill>
                <a:srgbClr val="08165C"/>
              </a:solidFill>
            </a:endParaRPr>
          </a:p>
        </p:txBody>
      </p:sp>
      <p:sp>
        <p:nvSpPr>
          <p:cNvPr id="14" name="TextBox 13">
            <a:extLst>
              <a:ext uri="{FF2B5EF4-FFF2-40B4-BE49-F238E27FC236}">
                <a16:creationId xmlns:a16="http://schemas.microsoft.com/office/drawing/2014/main" id="{B10FD638-EE47-483A-818C-761A727B7155}"/>
              </a:ext>
            </a:extLst>
          </p:cNvPr>
          <p:cNvSpPr txBox="1"/>
          <p:nvPr/>
        </p:nvSpPr>
        <p:spPr>
          <a:xfrm>
            <a:off x="258909" y="1681951"/>
            <a:ext cx="8139758" cy="2646878"/>
          </a:xfrm>
          <a:prstGeom prst="rect">
            <a:avLst/>
          </a:prstGeom>
          <a:noFill/>
        </p:spPr>
        <p:txBody>
          <a:bodyPr wrap="square" rtlCol="0">
            <a:spAutoFit/>
          </a:bodyPr>
          <a:lstStyle/>
          <a:p>
            <a:pPr marL="285750" indent="-285750">
              <a:buFont typeface="Wingdings" panose="05000000000000000000" pitchFamily="2" charset="2"/>
              <a:buChar char="©"/>
            </a:pPr>
            <a:r>
              <a:rPr lang="el-GR" dirty="0">
                <a:solidFill>
                  <a:srgbClr val="08165C"/>
                </a:solidFill>
                <a:latin typeface="Segoe UI" panose="020B0502040204020203" pitchFamily="34" charset="0"/>
                <a:cs typeface="Segoe UI" panose="020B0502040204020203" pitchFamily="34" charset="0"/>
              </a:rPr>
              <a:t>Ο ΥΒΣ Τήλου είναι ο πρώτος εν λειτουργία Υβριδικός Σταθμός με σύστημα αποθήκευσης από συσσωρευτές στην Ελλάδα</a:t>
            </a:r>
          </a:p>
          <a:p>
            <a:r>
              <a:rPr lang="el-GR" dirty="0">
                <a:solidFill>
                  <a:srgbClr val="08165C"/>
                </a:solidFill>
                <a:latin typeface="Segoe UI" panose="020B0502040204020203" pitchFamily="34" charset="0"/>
                <a:cs typeface="Segoe UI" panose="020B0502040204020203" pitchFamily="34" charset="0"/>
              </a:rPr>
              <a:t>     </a:t>
            </a:r>
            <a:endParaRPr lang="en-GB" dirty="0">
              <a:solidFill>
                <a:srgbClr val="08165C"/>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l-GR" dirty="0">
                <a:solidFill>
                  <a:srgbClr val="08165C"/>
                </a:solidFill>
                <a:latin typeface="Segoe UI" panose="020B0502040204020203" pitchFamily="34" charset="0"/>
                <a:cs typeface="Segoe UI" panose="020B0502040204020203" pitchFamily="34" charset="0"/>
              </a:rPr>
              <a:t>Βρίσκεται σε δοκιμαστική λειτουργία από τις 14.09.2018 και σε πλήρη λειτουργία συστήματος από 08.02.1019.</a:t>
            </a:r>
          </a:p>
          <a:p>
            <a:pPr marL="285750" indent="-285750">
              <a:buFont typeface="Wingdings" panose="05000000000000000000" pitchFamily="2" charset="2"/>
              <a:buChar char="©"/>
            </a:pPr>
            <a:endParaRPr lang="el-GR" dirty="0">
              <a:solidFill>
                <a:srgbClr val="08165C"/>
              </a:solidFill>
              <a:latin typeface="Segoe UI" panose="020B0502040204020203" pitchFamily="34" charset="0"/>
              <a:cs typeface="Segoe UI" panose="020B0502040204020203" pitchFamily="34" charset="0"/>
            </a:endParaRPr>
          </a:p>
          <a:p>
            <a:r>
              <a:rPr lang="el-GR" sz="2000" dirty="0">
                <a:solidFill>
                  <a:srgbClr val="08165C"/>
                </a:solidFill>
                <a:latin typeface="Segoe UI" panose="020B0502040204020203" pitchFamily="34" charset="0"/>
                <a:cs typeface="Segoe UI" panose="020B0502040204020203" pitchFamily="34" charset="0"/>
              </a:rPr>
              <a:t>Ο όμιλος EEG ανέπτυξε, </a:t>
            </a:r>
            <a:r>
              <a:rPr lang="el-GR" sz="2000" dirty="0" err="1">
                <a:solidFill>
                  <a:srgbClr val="08165C"/>
                </a:solidFill>
                <a:latin typeface="Segoe UI" panose="020B0502040204020203" pitchFamily="34" charset="0"/>
                <a:cs typeface="Segoe UI" panose="020B0502040204020203" pitchFamily="34" charset="0"/>
              </a:rPr>
              <a:t>αυτοχρηματοδότησε</a:t>
            </a:r>
            <a:r>
              <a:rPr lang="el-GR" sz="2000" dirty="0">
                <a:solidFill>
                  <a:srgbClr val="08165C"/>
                </a:solidFill>
                <a:latin typeface="Segoe UI" panose="020B0502040204020203" pitchFamily="34" charset="0"/>
                <a:cs typeface="Segoe UI" panose="020B0502040204020203" pitchFamily="34" charset="0"/>
              </a:rPr>
              <a:t> και λειτουργεί επιτυχώς τον ΥΒΣ</a:t>
            </a:r>
            <a:r>
              <a:rPr lang="en-GB" sz="2000" dirty="0">
                <a:solidFill>
                  <a:srgbClr val="08165C"/>
                </a:solidFill>
                <a:latin typeface="Segoe UI" panose="020B0502040204020203" pitchFamily="34" charset="0"/>
                <a:cs typeface="Segoe UI" panose="020B0502040204020203" pitchFamily="34" charset="0"/>
              </a:rPr>
              <a:t> </a:t>
            </a:r>
            <a:r>
              <a:rPr lang="el-GR" sz="2000" dirty="0">
                <a:solidFill>
                  <a:srgbClr val="08165C"/>
                </a:solidFill>
                <a:latin typeface="Segoe UI" panose="020B0502040204020203" pitchFamily="34" charset="0"/>
                <a:cs typeface="Segoe UI" panose="020B0502040204020203" pitchFamily="34" charset="0"/>
              </a:rPr>
              <a:t>Τήλου.</a:t>
            </a:r>
          </a:p>
          <a:p>
            <a:pPr marL="285750" indent="-285750">
              <a:buFont typeface="Wingdings" panose="05000000000000000000" pitchFamily="2" charset="2"/>
              <a:buChar char="©"/>
            </a:pPr>
            <a:endParaRPr lang="el-GR" dirty="0">
              <a:solidFill>
                <a:srgbClr val="08165C"/>
              </a:solidFill>
              <a:latin typeface="Segoe UI" panose="020B0502040204020203" pitchFamily="34" charset="0"/>
              <a:cs typeface="Segoe UI" panose="020B0502040204020203" pitchFamily="34" charset="0"/>
            </a:endParaRPr>
          </a:p>
        </p:txBody>
      </p:sp>
      <p:pic>
        <p:nvPicPr>
          <p:cNvPr id="19" name="Picture 8" descr="http://eunice-group.com/wp-content/uploads/2018/09/DSC9844_HDR_PS_JPG_crop-e1536176678910.jpg">
            <a:extLst>
              <a:ext uri="{FF2B5EF4-FFF2-40B4-BE49-F238E27FC236}">
                <a16:creationId xmlns:a16="http://schemas.microsoft.com/office/drawing/2014/main" id="{CD6531A6-C15D-472A-89EB-109927A27C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16" t="7770" r="6033" b="-2"/>
          <a:stretch/>
        </p:blipFill>
        <p:spPr bwMode="auto">
          <a:xfrm>
            <a:off x="8398667" y="3612141"/>
            <a:ext cx="3790156" cy="32529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eunice-group.com/wp-content/uploads/2018/09/DSC0115_HDR_PS.jpg">
            <a:extLst>
              <a:ext uri="{FF2B5EF4-FFF2-40B4-BE49-F238E27FC236}">
                <a16:creationId xmlns:a16="http://schemas.microsoft.com/office/drawing/2014/main" id="{7CE881EC-3917-4866-BD1E-F5CC296406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84" b="-1"/>
          <a:stretch/>
        </p:blipFill>
        <p:spPr bwMode="auto">
          <a:xfrm>
            <a:off x="8398667" y="862618"/>
            <a:ext cx="3790156" cy="28725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screenshot of a cell phone&#10;&#10;Description automatically generated">
            <a:extLst>
              <a:ext uri="{FF2B5EF4-FFF2-40B4-BE49-F238E27FC236}">
                <a16:creationId xmlns:a16="http://schemas.microsoft.com/office/drawing/2014/main" id="{BDCCB9B9-ADF8-4D52-83CD-B6F6F9902944}"/>
              </a:ext>
            </a:extLst>
          </p:cNvPr>
          <p:cNvPicPr>
            <a:picLocks noChangeAspect="1"/>
          </p:cNvPicPr>
          <p:nvPr/>
        </p:nvPicPr>
        <p:blipFill rotWithShape="1">
          <a:blip r:embed="rId4">
            <a:extLst>
              <a:ext uri="{28A0092B-C50C-407E-A947-70E740481C1C}">
                <a14:useLocalDpi xmlns:a14="http://schemas.microsoft.com/office/drawing/2010/main" val="0"/>
              </a:ext>
            </a:extLst>
          </a:blip>
          <a:srcRect t="11981" r="11187"/>
          <a:stretch/>
        </p:blipFill>
        <p:spPr>
          <a:xfrm>
            <a:off x="223568" y="4790977"/>
            <a:ext cx="3908357" cy="1811099"/>
          </a:xfrm>
          <a:prstGeom prst="rect">
            <a:avLst/>
          </a:prstGeom>
        </p:spPr>
      </p:pic>
      <p:pic>
        <p:nvPicPr>
          <p:cNvPr id="24" name="Picture 23">
            <a:extLst>
              <a:ext uri="{FF2B5EF4-FFF2-40B4-BE49-F238E27FC236}">
                <a16:creationId xmlns:a16="http://schemas.microsoft.com/office/drawing/2014/main" id="{55C59C96-D463-42E4-9706-5F1129267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14" y="4137660"/>
            <a:ext cx="7638005" cy="385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 descr="Image result for eu flag">
            <a:extLst>
              <a:ext uri="{FF2B5EF4-FFF2-40B4-BE49-F238E27FC236}">
                <a16:creationId xmlns:a16="http://schemas.microsoft.com/office/drawing/2014/main" id="{0AF47AE1-8C3A-431E-B14D-F7FB9388613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105" t="3536" r="12101" b="7879"/>
          <a:stretch/>
        </p:blipFill>
        <p:spPr bwMode="auto">
          <a:xfrm>
            <a:off x="3509563" y="5070686"/>
            <a:ext cx="453948" cy="335815"/>
          </a:xfrm>
          <a:prstGeom prst="rect">
            <a:avLst/>
          </a:prstGeom>
          <a:noFill/>
          <a:extLst>
            <a:ext uri="{909E8E84-426E-40DD-AFC4-6F175D3DCCD1}">
              <a14:hiddenFill xmlns:a14="http://schemas.microsoft.com/office/drawing/2010/main">
                <a:solidFill>
                  <a:srgbClr val="FFFFFF"/>
                </a:solidFill>
              </a14:hiddenFill>
            </a:ext>
          </a:extLst>
        </p:spPr>
      </p:pic>
      <p:pic>
        <p:nvPicPr>
          <p:cNvPr id="15" name="Εικόνα 8">
            <a:extLst>
              <a:ext uri="{FF2B5EF4-FFF2-40B4-BE49-F238E27FC236}">
                <a16:creationId xmlns:a16="http://schemas.microsoft.com/office/drawing/2014/main" id="{67E26D36-1D55-4D4C-89D3-604BC5654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615" y="111873"/>
            <a:ext cx="1944131" cy="594633"/>
          </a:xfrm>
          <a:prstGeom prst="rect">
            <a:avLst/>
          </a:prstGeom>
        </p:spPr>
      </p:pic>
      <p:cxnSp>
        <p:nvCxnSpPr>
          <p:cNvPr id="4" name="Connector: Elbow 3">
            <a:extLst>
              <a:ext uri="{FF2B5EF4-FFF2-40B4-BE49-F238E27FC236}">
                <a16:creationId xmlns:a16="http://schemas.microsoft.com/office/drawing/2014/main" id="{2A38780F-E6FA-44E0-986D-9DBB32C8F6A4}"/>
              </a:ext>
            </a:extLst>
          </p:cNvPr>
          <p:cNvCxnSpPr>
            <a:cxnSpLocks/>
          </p:cNvCxnSpPr>
          <p:nvPr/>
        </p:nvCxnSpPr>
        <p:spPr>
          <a:xfrm rot="5400000">
            <a:off x="3802499" y="4805003"/>
            <a:ext cx="963686" cy="547008"/>
          </a:xfrm>
          <a:prstGeom prst="bentConnector3">
            <a:avLst>
              <a:gd name="adj1" fmla="val 99420"/>
            </a:avLst>
          </a:prstGeom>
          <a:ln w="69850">
            <a:solidFill>
              <a:srgbClr val="FEDC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96327DB-CD72-47ED-A8FF-79B56B90331A}"/>
              </a:ext>
            </a:extLst>
          </p:cNvPr>
          <p:cNvSpPr txBox="1"/>
          <p:nvPr/>
        </p:nvSpPr>
        <p:spPr>
          <a:xfrm>
            <a:off x="4726260" y="4560816"/>
            <a:ext cx="3624983" cy="2308324"/>
          </a:xfrm>
          <a:prstGeom prst="rect">
            <a:avLst/>
          </a:prstGeom>
          <a:noFill/>
        </p:spPr>
        <p:txBody>
          <a:bodyPr wrap="square" rtlCol="0">
            <a:spAutoFit/>
          </a:bodyPr>
          <a:lstStyle/>
          <a:p>
            <a:r>
              <a:rPr lang="el-GR" dirty="0">
                <a:solidFill>
                  <a:srgbClr val="08165C"/>
                </a:solidFill>
                <a:latin typeface="Segoe UI" panose="020B0502040204020203" pitchFamily="34" charset="0"/>
                <a:cs typeface="Segoe UI" panose="020B0502040204020203" pitchFamily="34" charset="0"/>
              </a:rPr>
              <a:t>Αποτελεί Έργο ορόσημο </a:t>
            </a:r>
            <a:r>
              <a:rPr lang="en-GB" dirty="0">
                <a:solidFill>
                  <a:srgbClr val="08165C"/>
                </a:solidFill>
                <a:latin typeface="Segoe UI" panose="020B0502040204020203" pitchFamily="34" charset="0"/>
                <a:cs typeface="Segoe UI" panose="020B0502040204020203" pitchFamily="34" charset="0"/>
              </a:rPr>
              <a:t>(</a:t>
            </a:r>
            <a:r>
              <a:rPr lang="en-GB" b="1" dirty="0">
                <a:solidFill>
                  <a:srgbClr val="08165C"/>
                </a:solidFill>
                <a:latin typeface="Segoe UI" panose="020B0502040204020203" pitchFamily="34" charset="0"/>
                <a:cs typeface="Segoe UI" panose="020B0502040204020203" pitchFamily="34" charset="0"/>
              </a:rPr>
              <a:t>Milestone Project</a:t>
            </a:r>
            <a:r>
              <a:rPr lang="en-GB" dirty="0">
                <a:solidFill>
                  <a:srgbClr val="08165C"/>
                </a:solidFill>
                <a:latin typeface="Segoe UI" panose="020B0502040204020203" pitchFamily="34" charset="0"/>
                <a:cs typeface="Segoe UI" panose="020B0502040204020203" pitchFamily="34" charset="0"/>
              </a:rPr>
              <a:t>) </a:t>
            </a:r>
            <a:r>
              <a:rPr lang="el-GR" dirty="0">
                <a:solidFill>
                  <a:srgbClr val="08165C"/>
                </a:solidFill>
                <a:latin typeface="Segoe UI" panose="020B0502040204020203" pitchFamily="34" charset="0"/>
                <a:cs typeface="Segoe UI" panose="020B0502040204020203" pitchFamily="34" charset="0"/>
              </a:rPr>
              <a:t>για την Ελλάδα και την Ευρώπη.</a:t>
            </a:r>
          </a:p>
          <a:p>
            <a:r>
              <a:rPr lang="el-GR" dirty="0">
                <a:solidFill>
                  <a:srgbClr val="08165C"/>
                </a:solidFill>
                <a:latin typeface="Segoe UI" panose="020B0502040204020203" pitchFamily="34" charset="0"/>
                <a:cs typeface="Segoe UI" panose="020B0502040204020203" pitchFamily="34" charset="0"/>
              </a:rPr>
              <a:t>Απέδειξε στην πράξη πως συστήματα αποθήκευσης μπορούν να έχουν </a:t>
            </a:r>
            <a:r>
              <a:rPr lang="el-GR" b="1" dirty="0">
                <a:solidFill>
                  <a:srgbClr val="08165C"/>
                </a:solidFill>
                <a:latin typeface="Segoe UI" panose="020B0502040204020203" pitchFamily="34" charset="0"/>
                <a:cs typeface="Segoe UI" panose="020B0502040204020203" pitchFamily="34" charset="0"/>
              </a:rPr>
              <a:t>εμπορική εφαρμογή</a:t>
            </a:r>
            <a:r>
              <a:rPr lang="el-GR" dirty="0">
                <a:solidFill>
                  <a:srgbClr val="08165C"/>
                </a:solidFill>
                <a:latin typeface="Segoe UI" panose="020B0502040204020203" pitchFamily="34" charset="0"/>
                <a:cs typeface="Segoe UI" panose="020B0502040204020203" pitchFamily="34" charset="0"/>
              </a:rPr>
              <a:t> σε αυτόνομα Ηλεκτρικά Συστήματα</a:t>
            </a:r>
            <a:endParaRPr lang="el-GR" dirty="0"/>
          </a:p>
        </p:txBody>
      </p:sp>
      <p:sp>
        <p:nvSpPr>
          <p:cNvPr id="16" name="TextBox 15">
            <a:extLst>
              <a:ext uri="{FF2B5EF4-FFF2-40B4-BE49-F238E27FC236}">
                <a16:creationId xmlns:a16="http://schemas.microsoft.com/office/drawing/2014/main" id="{F60569E3-200D-4D14-8D37-34235FE4ED44}"/>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Tree>
    <p:extLst>
      <p:ext uri="{BB962C8B-B14F-4D97-AF65-F5344CB8AC3E}">
        <p14:creationId xmlns:p14="http://schemas.microsoft.com/office/powerpoint/2010/main" val="112005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Connector 10">
            <a:extLst>
              <a:ext uri="{FF2B5EF4-FFF2-40B4-BE49-F238E27FC236}">
                <a16:creationId xmlns:a16="http://schemas.microsoft.com/office/drawing/2014/main" id="{447F96FD-572D-4FF1-BBD4-56DB117C6707}"/>
              </a:ext>
            </a:extLst>
          </p:cNvPr>
          <p:cNvSpPr/>
          <p:nvPr/>
        </p:nvSpPr>
        <p:spPr>
          <a:xfrm>
            <a:off x="8974732" y="1013880"/>
            <a:ext cx="1728193" cy="1662340"/>
          </a:xfrm>
          <a:prstGeom prst="flowChartConnector">
            <a:avLst/>
          </a:prstGeom>
          <a:noFill/>
          <a:ln w="76200">
            <a:solidFill>
              <a:srgbClr val="FFE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08165C"/>
              </a:solidFill>
            </a:endParaRPr>
          </a:p>
        </p:txBody>
      </p:sp>
      <p:sp>
        <p:nvSpPr>
          <p:cNvPr id="10" name="TextBox 9">
            <a:extLst>
              <a:ext uri="{FF2B5EF4-FFF2-40B4-BE49-F238E27FC236}">
                <a16:creationId xmlns:a16="http://schemas.microsoft.com/office/drawing/2014/main" id="{65DD9EDC-EC42-4E37-A2EB-EAFE22CED44D}"/>
              </a:ext>
            </a:extLst>
          </p:cNvPr>
          <p:cNvSpPr txBox="1"/>
          <p:nvPr/>
        </p:nvSpPr>
        <p:spPr>
          <a:xfrm>
            <a:off x="258909" y="980728"/>
            <a:ext cx="7488832"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Συνιστώσες Υβριδικού Σταθμού Τήλου</a:t>
            </a:r>
          </a:p>
        </p:txBody>
      </p:sp>
      <p:graphicFrame>
        <p:nvGraphicFramePr>
          <p:cNvPr id="6" name="Diagram 5">
            <a:extLst>
              <a:ext uri="{FF2B5EF4-FFF2-40B4-BE49-F238E27FC236}">
                <a16:creationId xmlns:a16="http://schemas.microsoft.com/office/drawing/2014/main" id="{F4EBE37D-103B-4575-BA71-F653355AA75E}"/>
              </a:ext>
            </a:extLst>
          </p:cNvPr>
          <p:cNvGraphicFramePr/>
          <p:nvPr>
            <p:extLst>
              <p:ext uri="{D42A27DB-BD31-4B8C-83A1-F6EECF244321}">
                <p14:modId xmlns:p14="http://schemas.microsoft.com/office/powerpoint/2010/main" val="2320912447"/>
              </p:ext>
            </p:extLst>
          </p:nvPr>
        </p:nvGraphicFramePr>
        <p:xfrm>
          <a:off x="124883" y="1745974"/>
          <a:ext cx="7816027" cy="500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1CEA198-4315-4AE2-85E6-E97AD9F9C795}"/>
              </a:ext>
            </a:extLst>
          </p:cNvPr>
          <p:cNvSpPr txBox="1"/>
          <p:nvPr/>
        </p:nvSpPr>
        <p:spPr>
          <a:xfrm>
            <a:off x="9053980" y="1521885"/>
            <a:ext cx="1728192" cy="646331"/>
          </a:xfrm>
          <a:prstGeom prst="rect">
            <a:avLst/>
          </a:prstGeom>
          <a:noFill/>
        </p:spPr>
        <p:txBody>
          <a:bodyPr wrap="square" rtlCol="0">
            <a:spAutoFit/>
          </a:bodyPr>
          <a:lstStyle/>
          <a:p>
            <a:r>
              <a:rPr lang="el-GR" b="1" dirty="0">
                <a:solidFill>
                  <a:srgbClr val="08165C"/>
                </a:solidFill>
                <a:latin typeface="Segoe UI" panose="020B0502040204020203" pitchFamily="34" charset="0"/>
                <a:cs typeface="Segoe UI" panose="020B0502040204020203" pitchFamily="34" charset="0"/>
              </a:rPr>
              <a:t>Εγγυημένη Ισχύς 400</a:t>
            </a:r>
            <a:r>
              <a:rPr lang="en-GB" b="1" dirty="0">
                <a:solidFill>
                  <a:srgbClr val="08165C"/>
                </a:solidFill>
                <a:latin typeface="Segoe UI" panose="020B0502040204020203" pitchFamily="34" charset="0"/>
                <a:cs typeface="Segoe UI" panose="020B0502040204020203" pitchFamily="34" charset="0"/>
              </a:rPr>
              <a:t>kW</a:t>
            </a:r>
            <a:endParaRPr lang="el-GR" b="1" dirty="0">
              <a:solidFill>
                <a:srgbClr val="08165C"/>
              </a:solidFill>
              <a:latin typeface="Segoe UI" panose="020B0502040204020203" pitchFamily="34" charset="0"/>
              <a:cs typeface="Segoe UI" panose="020B0502040204020203" pitchFamily="34" charset="0"/>
            </a:endParaRPr>
          </a:p>
        </p:txBody>
      </p:sp>
      <p:graphicFrame>
        <p:nvGraphicFramePr>
          <p:cNvPr id="28" name="Object 27">
            <a:extLst>
              <a:ext uri="{FF2B5EF4-FFF2-40B4-BE49-F238E27FC236}">
                <a16:creationId xmlns:a16="http://schemas.microsoft.com/office/drawing/2014/main" id="{68A85FDC-4412-41B5-A675-428E91243145}"/>
              </a:ext>
            </a:extLst>
          </p:cNvPr>
          <p:cNvGraphicFramePr>
            <a:graphicFrameLocks noChangeAspect="1"/>
          </p:cNvGraphicFramePr>
          <p:nvPr>
            <p:extLst>
              <p:ext uri="{D42A27DB-BD31-4B8C-83A1-F6EECF244321}">
                <p14:modId xmlns:p14="http://schemas.microsoft.com/office/powerpoint/2010/main" val="2354387686"/>
              </p:ext>
            </p:extLst>
          </p:nvPr>
        </p:nvGraphicFramePr>
        <p:xfrm>
          <a:off x="7894612" y="2899527"/>
          <a:ext cx="4171257" cy="3790753"/>
        </p:xfrm>
        <a:graphic>
          <a:graphicData uri="http://schemas.openxmlformats.org/presentationml/2006/ole">
            <mc:AlternateContent xmlns:mc="http://schemas.openxmlformats.org/markup-compatibility/2006">
              <mc:Choice xmlns:v="urn:schemas-microsoft-com:vml" Requires="v">
                <p:oleObj spid="_x0000_s1043" name="Visio" r:id="rId8" imgW="5515034" imgH="5286330" progId="Visio.Drawing.15">
                  <p:embed/>
                </p:oleObj>
              </mc:Choice>
              <mc:Fallback>
                <p:oleObj name="Visio" r:id="rId8" imgW="5515034" imgH="5286330" progId="Visio.Drawing.15">
                  <p:embed/>
                  <p:pic>
                    <p:nvPicPr>
                      <p:cNvPr id="28" name="Object 27">
                        <a:extLst>
                          <a:ext uri="{FF2B5EF4-FFF2-40B4-BE49-F238E27FC236}">
                            <a16:creationId xmlns:a16="http://schemas.microsoft.com/office/drawing/2014/main" id="{68A85FDC-4412-41B5-A675-428E912431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4612" y="2899527"/>
                        <a:ext cx="4171257" cy="3790753"/>
                      </a:xfrm>
                      <a:prstGeom prst="rect">
                        <a:avLst/>
                      </a:prstGeom>
                      <a:noFill/>
                      <a:ln>
                        <a:noFill/>
                      </a:ln>
                    </p:spPr>
                  </p:pic>
                </p:oleObj>
              </mc:Fallback>
            </mc:AlternateContent>
          </a:graphicData>
        </a:graphic>
      </p:graphicFrame>
      <p:sp>
        <p:nvSpPr>
          <p:cNvPr id="13" name="Rectangle 12">
            <a:extLst>
              <a:ext uri="{FF2B5EF4-FFF2-40B4-BE49-F238E27FC236}">
                <a16:creationId xmlns:a16="http://schemas.microsoft.com/office/drawing/2014/main" id="{747BA3E5-93BD-4531-A0FF-86F9AA7EA79F}"/>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a:extLst>
              <a:ext uri="{FF2B5EF4-FFF2-40B4-BE49-F238E27FC236}">
                <a16:creationId xmlns:a16="http://schemas.microsoft.com/office/drawing/2014/main" id="{808D6E46-14DA-4F86-B02E-7DB1C2F29559}"/>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cxnSp>
        <p:nvCxnSpPr>
          <p:cNvPr id="15" name="Straight Connector 14">
            <a:extLst>
              <a:ext uri="{FF2B5EF4-FFF2-40B4-BE49-F238E27FC236}">
                <a16:creationId xmlns:a16="http://schemas.microsoft.com/office/drawing/2014/main" id="{85AFF74B-F03B-4523-A0E9-5ACE05ECA846}"/>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7" name="Εικόνα 8">
            <a:extLst>
              <a:ext uri="{FF2B5EF4-FFF2-40B4-BE49-F238E27FC236}">
                <a16:creationId xmlns:a16="http://schemas.microsoft.com/office/drawing/2014/main" id="{48A023D0-FE79-4EC3-A93B-701773721E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615" y="111873"/>
            <a:ext cx="1944131" cy="594633"/>
          </a:xfrm>
          <a:prstGeom prst="rect">
            <a:avLst/>
          </a:prstGeom>
        </p:spPr>
      </p:pic>
    </p:spTree>
    <p:extLst>
      <p:ext uri="{BB962C8B-B14F-4D97-AF65-F5344CB8AC3E}">
        <p14:creationId xmlns:p14="http://schemas.microsoft.com/office/powerpoint/2010/main" val="307002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F1CB560-D453-42C0-873F-4658B52007A0}"/>
              </a:ext>
            </a:extLst>
          </p:cNvPr>
          <p:cNvSpPr txBox="1"/>
          <p:nvPr/>
        </p:nvSpPr>
        <p:spPr>
          <a:xfrm>
            <a:off x="90597" y="1476261"/>
            <a:ext cx="9820239" cy="400110"/>
          </a:xfrm>
          <a:prstGeom prst="rect">
            <a:avLst/>
          </a:prstGeom>
          <a:noFill/>
        </p:spPr>
        <p:txBody>
          <a:bodyPr wrap="square" rtlCol="0">
            <a:spAutoFit/>
          </a:bodyPr>
          <a:lstStyle/>
          <a:p>
            <a:r>
              <a:rPr lang="el-GR" sz="2000" dirty="0">
                <a:solidFill>
                  <a:srgbClr val="08165C"/>
                </a:solidFill>
                <a:latin typeface="Segoe UI" panose="020B0502040204020203" pitchFamily="34" charset="0"/>
                <a:ea typeface="Segoe UI" panose="020B0502040204020203" pitchFamily="34" charset="0"/>
                <a:cs typeface="Segoe UI" panose="020B0502040204020203" pitchFamily="34" charset="0"/>
              </a:rPr>
              <a:t>Η λειτουργία του ΥΒΣ σε πραγματικό χρόνο </a:t>
            </a:r>
            <a:r>
              <a:rPr lang="en-GB" sz="2000" dirty="0">
                <a:solidFill>
                  <a:srgbClr val="08165C"/>
                </a:solidFill>
                <a:latin typeface="Segoe UI" panose="020B0502040204020203" pitchFamily="34" charset="0"/>
                <a:ea typeface="Segoe UI" panose="020B0502040204020203" pitchFamily="34" charset="0"/>
                <a:cs typeface="Segoe UI" panose="020B0502040204020203" pitchFamily="34" charset="0"/>
              </a:rPr>
              <a:t>online </a:t>
            </a:r>
            <a:r>
              <a:rPr lang="el-GR" sz="2000" dirty="0">
                <a:solidFill>
                  <a:srgbClr val="08165C"/>
                </a:solidFill>
                <a:latin typeface="Segoe UI" panose="020B0502040204020203" pitchFamily="34" charset="0"/>
                <a:ea typeface="Segoe UI" panose="020B0502040204020203" pitchFamily="34" charset="0"/>
                <a:cs typeface="Segoe UI" panose="020B0502040204020203" pitchFamily="34" charset="0"/>
              </a:rPr>
              <a:t>στο </a:t>
            </a:r>
            <a:r>
              <a:rPr lang="en-GB" sz="2000" dirty="0">
                <a:solidFill>
                  <a:srgbClr val="08165C"/>
                </a:solidFill>
                <a:latin typeface="Segoe UI" panose="020B0502040204020203" pitchFamily="34" charset="0"/>
                <a:ea typeface="Segoe UI" panose="020B0502040204020203" pitchFamily="34" charset="0"/>
                <a:cs typeface="Segoe UI" panose="020B0502040204020203" pitchFamily="34" charset="0"/>
              </a:rPr>
              <a:t>website:</a:t>
            </a:r>
            <a:r>
              <a:rPr lang="el-GR" sz="2000" dirty="0">
                <a:solidFill>
                  <a:srgbClr val="08165C"/>
                </a:solidFill>
                <a:latin typeface="Segoe UI" panose="020B0502040204020203" pitchFamily="34" charset="0"/>
                <a:ea typeface="Segoe UI" panose="020B0502040204020203" pitchFamily="34" charset="0"/>
                <a:cs typeface="Segoe UI" panose="020B0502040204020203" pitchFamily="34" charset="0"/>
              </a:rPr>
              <a:t> </a:t>
            </a:r>
            <a:r>
              <a:rPr lang="en-GB" sz="2000" dirty="0">
                <a:solidFill>
                  <a:srgbClr val="08165C"/>
                </a:solidFill>
                <a:latin typeface="Segoe UI" panose="020B0502040204020203" pitchFamily="34" charset="0"/>
                <a:ea typeface="Segoe UI" panose="020B0502040204020203" pitchFamily="34" charset="0"/>
                <a:cs typeface="Segoe UI" panose="020B0502040204020203" pitchFamily="34" charset="0"/>
                <a:hlinkClick r:id="rId2"/>
              </a:rPr>
              <a:t>www.s4s.eunice.gr</a:t>
            </a:r>
            <a:r>
              <a:rPr lang="en-GB" sz="2000" dirty="0">
                <a:solidFill>
                  <a:srgbClr val="08165C"/>
                </a:solidFill>
                <a:latin typeface="Segoe UI" panose="020B0502040204020203" pitchFamily="34" charset="0"/>
                <a:ea typeface="Segoe UI" panose="020B0502040204020203" pitchFamily="34" charset="0"/>
                <a:cs typeface="Segoe UI" panose="020B0502040204020203" pitchFamily="34" charset="0"/>
              </a:rPr>
              <a:t>  </a:t>
            </a:r>
            <a:endParaRPr lang="en-US" sz="2000" dirty="0">
              <a:solidFill>
                <a:srgbClr val="08165C"/>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descr="A picture containing black&#10;&#10;Description automatically generated">
            <a:extLst>
              <a:ext uri="{FF2B5EF4-FFF2-40B4-BE49-F238E27FC236}">
                <a16:creationId xmlns:a16="http://schemas.microsoft.com/office/drawing/2014/main" id="{91EBD70C-1E11-4FF4-9073-FD333B5EF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651" y="1953555"/>
            <a:ext cx="9393517" cy="4692363"/>
          </a:xfrm>
          <a:prstGeom prst="rect">
            <a:avLst/>
          </a:prstGeom>
          <a:effectLst>
            <a:outerShdw blurRad="50800" dist="50800" dir="5400000" sx="89000" sy="89000" algn="ctr" rotWithShape="0">
              <a:srgbClr val="000000">
                <a:alpha val="27000"/>
              </a:srgbClr>
            </a:outerShdw>
          </a:effectLst>
        </p:spPr>
      </p:pic>
      <p:sp>
        <p:nvSpPr>
          <p:cNvPr id="11" name="TextBox 10">
            <a:extLst>
              <a:ext uri="{FF2B5EF4-FFF2-40B4-BE49-F238E27FC236}">
                <a16:creationId xmlns:a16="http://schemas.microsoft.com/office/drawing/2014/main" id="{3EA9D1CA-8B94-4161-85D4-DF99F5615589}"/>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Σύστημα Εποπτείας &amp; Ελέγχου ΥΒΣ</a:t>
            </a:r>
          </a:p>
        </p:txBody>
      </p:sp>
      <p:sp>
        <p:nvSpPr>
          <p:cNvPr id="9" name="Rectangle 8">
            <a:extLst>
              <a:ext uri="{FF2B5EF4-FFF2-40B4-BE49-F238E27FC236}">
                <a16:creationId xmlns:a16="http://schemas.microsoft.com/office/drawing/2014/main" id="{E9F16008-4D84-4D21-B330-6D038278E1BA}"/>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Straight Connector 13">
            <a:extLst>
              <a:ext uri="{FF2B5EF4-FFF2-40B4-BE49-F238E27FC236}">
                <a16:creationId xmlns:a16="http://schemas.microsoft.com/office/drawing/2014/main" id="{419AE771-49D9-4C28-8F97-5342E1923B68}"/>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DBACEC-7816-442B-9D3C-6ED4E570A7AE}"/>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pic>
        <p:nvPicPr>
          <p:cNvPr id="10" name="Εικόνα 8">
            <a:extLst>
              <a:ext uri="{FF2B5EF4-FFF2-40B4-BE49-F238E27FC236}">
                <a16:creationId xmlns:a16="http://schemas.microsoft.com/office/drawing/2014/main" id="{3F281A89-E0A0-402C-887F-0463DC998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5" y="111873"/>
            <a:ext cx="1944131" cy="594633"/>
          </a:xfrm>
          <a:prstGeom prst="rect">
            <a:avLst/>
          </a:prstGeom>
        </p:spPr>
      </p:pic>
    </p:spTree>
    <p:extLst>
      <p:ext uri="{BB962C8B-B14F-4D97-AF65-F5344CB8AC3E}">
        <p14:creationId xmlns:p14="http://schemas.microsoft.com/office/powerpoint/2010/main" val="83976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5DD9EDC-EC42-4E37-A2EB-EAFE22CED44D}"/>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Σύστημα Εποπτείας &amp; Ελέγχου του ΥΒΣ (</a:t>
            </a:r>
            <a:r>
              <a:rPr lang="en-GB" sz="2800" u="sng" dirty="0">
                <a:solidFill>
                  <a:srgbClr val="08165C"/>
                </a:solidFill>
                <a:latin typeface="Segoe UI" panose="020B0502040204020203" pitchFamily="34" charset="0"/>
                <a:cs typeface="Segoe UI" panose="020B0502040204020203" pitchFamily="34" charset="0"/>
              </a:rPr>
              <a:t>SCADA)</a:t>
            </a:r>
            <a:endParaRPr lang="el-GR" sz="2800" u="sng" dirty="0">
              <a:solidFill>
                <a:srgbClr val="08165C"/>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C729CA30-BEC1-4DFC-8868-FC6247CA83CE}"/>
              </a:ext>
            </a:extLst>
          </p:cNvPr>
          <p:cNvSpPr txBox="1"/>
          <p:nvPr/>
        </p:nvSpPr>
        <p:spPr>
          <a:xfrm>
            <a:off x="90597" y="1466130"/>
            <a:ext cx="11931437" cy="1015663"/>
          </a:xfrm>
          <a:prstGeom prst="rect">
            <a:avLst/>
          </a:prstGeom>
          <a:noFill/>
        </p:spPr>
        <p:txBody>
          <a:bodyPr wrap="square" rtlCol="0">
            <a:spAutoFit/>
          </a:bodyPr>
          <a:lstStyle/>
          <a:p>
            <a:pPr algn="just"/>
            <a:r>
              <a:rPr lang="el-GR" sz="2000" dirty="0">
                <a:solidFill>
                  <a:srgbClr val="08165C"/>
                </a:solidFill>
                <a:latin typeface="Segoe UI" panose="020B0502040204020203" pitchFamily="34" charset="0"/>
                <a:cs typeface="Segoe UI" panose="020B0502040204020203" pitchFamily="34" charset="0"/>
              </a:rPr>
              <a:t>Το Σύστημα Εποπτείας &amp; Ελέγχου των συνόλων των συνιστωσών του ΥΒΣ ενσωματώνει τον αλγόριθμο πραγματικού χρόνου για τη εσωτερική συγχρονισμένη λειτουργία των τριών συνιστωσών προς τήρηση των Εντολών Κατανομής του Διαχειριστή.</a:t>
            </a:r>
          </a:p>
        </p:txBody>
      </p:sp>
      <p:sp>
        <p:nvSpPr>
          <p:cNvPr id="26" name="Rectangle 25">
            <a:extLst>
              <a:ext uri="{FF2B5EF4-FFF2-40B4-BE49-F238E27FC236}">
                <a16:creationId xmlns:a16="http://schemas.microsoft.com/office/drawing/2014/main" id="{A2E82976-64DB-411D-A0BF-F37D25709648}"/>
              </a:ext>
            </a:extLst>
          </p:cNvPr>
          <p:cNvSpPr/>
          <p:nvPr/>
        </p:nvSpPr>
        <p:spPr>
          <a:xfrm>
            <a:off x="5626262" y="2481793"/>
            <a:ext cx="6444814" cy="3139321"/>
          </a:xfrm>
          <a:prstGeom prst="rect">
            <a:avLst/>
          </a:prstGeom>
        </p:spPr>
        <p:txBody>
          <a:bodyPr wrap="square">
            <a:spAutoFit/>
          </a:bodyPr>
          <a:lstStyle/>
          <a:p>
            <a:pPr marL="342900" indent="-342900">
              <a:buFont typeface="Wingdings" panose="05000000000000000000" pitchFamily="2" charset="2"/>
              <a:buChar char="ü"/>
            </a:pPr>
            <a:r>
              <a:rPr lang="el-GR" dirty="0">
                <a:solidFill>
                  <a:srgbClr val="08165C"/>
                </a:solidFill>
                <a:latin typeface="Segoe UI" panose="020B0502040204020203" pitchFamily="34" charset="0"/>
                <a:cs typeface="Segoe UI" panose="020B0502040204020203" pitchFamily="34" charset="0"/>
              </a:rPr>
              <a:t>Πλατφόρμα </a:t>
            </a:r>
            <a:r>
              <a:rPr lang="el-GR" b="1" dirty="0">
                <a:solidFill>
                  <a:srgbClr val="08165C"/>
                </a:solidFill>
                <a:latin typeface="Segoe UI" panose="020B0502040204020203" pitchFamily="34" charset="0"/>
                <a:cs typeface="Segoe UI" panose="020B0502040204020203" pitchFamily="34" charset="0"/>
              </a:rPr>
              <a:t>πρόβλεψης</a:t>
            </a:r>
            <a:r>
              <a:rPr lang="el-GR" dirty="0">
                <a:solidFill>
                  <a:srgbClr val="08165C"/>
                </a:solidFill>
                <a:latin typeface="Segoe UI" panose="020B0502040204020203" pitchFamily="34" charset="0"/>
                <a:cs typeface="Segoe UI" panose="020B0502040204020203" pitchFamily="34" charset="0"/>
              </a:rPr>
              <a:t> αιολικού και ηλιακού δυναμικού </a:t>
            </a:r>
          </a:p>
          <a:p>
            <a:endParaRPr lang="el-GR" dirty="0">
              <a:solidFill>
                <a:srgbClr val="08165C"/>
              </a:solidFill>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r>
              <a:rPr lang="el-GR" dirty="0">
                <a:solidFill>
                  <a:srgbClr val="08165C"/>
                </a:solidFill>
                <a:latin typeface="Segoe UI" panose="020B0502040204020203" pitchFamily="34" charset="0"/>
                <a:cs typeface="Segoe UI" panose="020B0502040204020203" pitchFamily="34" charset="0"/>
              </a:rPr>
              <a:t>Πλατφόρμα </a:t>
            </a:r>
            <a:r>
              <a:rPr lang="el-GR" b="1" dirty="0">
                <a:solidFill>
                  <a:srgbClr val="08165C"/>
                </a:solidFill>
                <a:latin typeface="Segoe UI" panose="020B0502040204020203" pitchFamily="34" charset="0"/>
                <a:cs typeface="Segoe UI" panose="020B0502040204020203" pitchFamily="34" charset="0"/>
              </a:rPr>
              <a:t>δήλωσης παραγωγής </a:t>
            </a:r>
            <a:r>
              <a:rPr lang="el-GR" dirty="0">
                <a:solidFill>
                  <a:srgbClr val="08165C"/>
                </a:solidFill>
                <a:latin typeface="Segoe UI" panose="020B0502040204020203" pitchFamily="34" charset="0"/>
                <a:cs typeface="Segoe UI" panose="020B0502040204020203" pitchFamily="34" charset="0"/>
              </a:rPr>
              <a:t>επόμενης ημέρας για την ενσωμάτωση στον </a:t>
            </a:r>
            <a:r>
              <a:rPr lang="el-GR" b="1" dirty="0">
                <a:solidFill>
                  <a:srgbClr val="08165C"/>
                </a:solidFill>
                <a:latin typeface="Segoe UI" panose="020B0502040204020203" pitchFamily="34" charset="0"/>
                <a:cs typeface="Segoe UI" panose="020B0502040204020203" pitchFamily="34" charset="0"/>
              </a:rPr>
              <a:t>ΚΗΕΠ</a:t>
            </a:r>
            <a:r>
              <a:rPr lang="el-GR" dirty="0">
                <a:solidFill>
                  <a:srgbClr val="08165C"/>
                </a:solidFill>
                <a:latin typeface="Segoe UI" panose="020B0502040204020203" pitchFamily="34" charset="0"/>
                <a:cs typeface="Segoe UI" panose="020B0502040204020203" pitchFamily="34" charset="0"/>
              </a:rPr>
              <a:t> που καταρτίζεται από το Διαχειριστή ΜΔΝ </a:t>
            </a:r>
          </a:p>
          <a:p>
            <a:pPr marL="342900" indent="-342900">
              <a:buFont typeface="Wingdings" panose="05000000000000000000" pitchFamily="2" charset="2"/>
              <a:buChar char="ü"/>
            </a:pPr>
            <a:endParaRPr lang="el-GR" dirty="0">
              <a:solidFill>
                <a:srgbClr val="08165C"/>
              </a:solidFill>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ü"/>
            </a:pPr>
            <a:r>
              <a:rPr lang="el-GR" dirty="0">
                <a:solidFill>
                  <a:srgbClr val="08165C"/>
                </a:solidFill>
                <a:latin typeface="Segoe UI" panose="020B0502040204020203" pitchFamily="34" charset="0"/>
                <a:cs typeface="Segoe UI" panose="020B0502040204020203" pitchFamily="34" charset="0"/>
              </a:rPr>
              <a:t>Πλατφόρμα </a:t>
            </a:r>
            <a:r>
              <a:rPr lang="el-GR" b="1" dirty="0">
                <a:solidFill>
                  <a:srgbClr val="08165C"/>
                </a:solidFill>
                <a:latin typeface="Segoe UI" panose="020B0502040204020203" pitchFamily="34" charset="0"/>
                <a:cs typeface="Segoe UI" panose="020B0502040204020203" pitchFamily="34" charset="0"/>
              </a:rPr>
              <a:t>κατανομής</a:t>
            </a:r>
            <a:r>
              <a:rPr lang="el-GR" dirty="0">
                <a:solidFill>
                  <a:srgbClr val="08165C"/>
                </a:solidFill>
                <a:latin typeface="Segoe UI" panose="020B0502040204020203" pitchFamily="34" charset="0"/>
                <a:cs typeface="Segoe UI" panose="020B0502040204020203" pitchFamily="34" charset="0"/>
              </a:rPr>
              <a:t> του ΥΒΣ σε επίπεδο πραγματικού χρόνου με πλήρη διασύνδεση και συγχρονισμό με τα συστήματα του Διαχειριστή σε Κω και Αθήνα, σύμφωνα και με τα οριζόμενα από τον Κώδικα ΜΔΝ της ΡΑΕ</a:t>
            </a:r>
          </a:p>
        </p:txBody>
      </p:sp>
      <p:sp>
        <p:nvSpPr>
          <p:cNvPr id="14" name="Rectangle 13">
            <a:extLst>
              <a:ext uri="{FF2B5EF4-FFF2-40B4-BE49-F238E27FC236}">
                <a16:creationId xmlns:a16="http://schemas.microsoft.com/office/drawing/2014/main" id="{D0227C62-01F1-4C6C-B8CB-74BCB721801F}"/>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a:extLst>
              <a:ext uri="{FF2B5EF4-FFF2-40B4-BE49-F238E27FC236}">
                <a16:creationId xmlns:a16="http://schemas.microsoft.com/office/drawing/2014/main" id="{AFD13290-5368-4F6D-A3CF-548B97CCB0EF}"/>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8" name="Εικόνα 8">
            <a:extLst>
              <a:ext uri="{FF2B5EF4-FFF2-40B4-BE49-F238E27FC236}">
                <a16:creationId xmlns:a16="http://schemas.microsoft.com/office/drawing/2014/main" id="{E29E520D-DA2A-40BC-BC06-EC319B1F34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5" y="111873"/>
            <a:ext cx="1944131" cy="594633"/>
          </a:xfrm>
          <a:prstGeom prst="rect">
            <a:avLst/>
          </a:prstGeom>
        </p:spPr>
      </p:pic>
      <p:grpSp>
        <p:nvGrpSpPr>
          <p:cNvPr id="5" name="Group 4">
            <a:extLst>
              <a:ext uri="{FF2B5EF4-FFF2-40B4-BE49-F238E27FC236}">
                <a16:creationId xmlns:a16="http://schemas.microsoft.com/office/drawing/2014/main" id="{093CB367-42E7-476C-94F1-FF63FA78FA74}"/>
              </a:ext>
            </a:extLst>
          </p:cNvPr>
          <p:cNvGrpSpPr/>
          <p:nvPr/>
        </p:nvGrpSpPr>
        <p:grpSpPr>
          <a:xfrm>
            <a:off x="477788" y="2708920"/>
            <a:ext cx="4935762" cy="3793881"/>
            <a:chOff x="208962" y="2708920"/>
            <a:chExt cx="5049933" cy="3743031"/>
          </a:xfrm>
        </p:grpSpPr>
        <p:pic>
          <p:nvPicPr>
            <p:cNvPr id="20" name="Picture 19">
              <a:extLst>
                <a:ext uri="{FF2B5EF4-FFF2-40B4-BE49-F238E27FC236}">
                  <a16:creationId xmlns:a16="http://schemas.microsoft.com/office/drawing/2014/main" id="{7AB88B84-92C0-43E3-BE3B-8718B5C58398}"/>
                </a:ext>
              </a:extLst>
            </p:cNvPr>
            <p:cNvPicPr>
              <a:picLocks noChangeAspect="1"/>
            </p:cNvPicPr>
            <p:nvPr/>
          </p:nvPicPr>
          <p:blipFill>
            <a:blip r:embed="rId3"/>
            <a:stretch>
              <a:fillRect/>
            </a:stretch>
          </p:blipFill>
          <p:spPr>
            <a:xfrm>
              <a:off x="208962" y="2708920"/>
              <a:ext cx="3282227" cy="1883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a:extLst>
                <a:ext uri="{FF2B5EF4-FFF2-40B4-BE49-F238E27FC236}">
                  <a16:creationId xmlns:a16="http://schemas.microsoft.com/office/drawing/2014/main" id="{DFC910CF-DEF2-41E9-89D8-9B01AFD8A5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18" y="3447208"/>
              <a:ext cx="3369170" cy="2107238"/>
            </a:xfrm>
            <a:prstGeom prst="roundRect">
              <a:avLst>
                <a:gd name="adj" fmla="val 4167"/>
              </a:avLst>
            </a:prstGeom>
            <a:solidFill>
              <a:srgbClr val="FFFFFF"/>
            </a:solidFill>
            <a:ln w="9525">
              <a:no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4A808A8D-A0BC-4D0B-AAC7-120152492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9725" y="4481962"/>
              <a:ext cx="3369170" cy="1969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7" name="TextBox 16">
            <a:extLst>
              <a:ext uri="{FF2B5EF4-FFF2-40B4-BE49-F238E27FC236}">
                <a16:creationId xmlns:a16="http://schemas.microsoft.com/office/drawing/2014/main" id="{7D3AA5D9-B212-4728-9232-B3352C433223}"/>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
        <p:nvSpPr>
          <p:cNvPr id="22" name="TextBox 21">
            <a:extLst>
              <a:ext uri="{FF2B5EF4-FFF2-40B4-BE49-F238E27FC236}">
                <a16:creationId xmlns:a16="http://schemas.microsoft.com/office/drawing/2014/main" id="{175EDD79-ADFC-471A-B3F4-53A005F9E12C}"/>
              </a:ext>
            </a:extLst>
          </p:cNvPr>
          <p:cNvSpPr txBox="1"/>
          <p:nvPr/>
        </p:nvSpPr>
        <p:spPr>
          <a:xfrm>
            <a:off x="5626262" y="5687889"/>
            <a:ext cx="6562561" cy="707886"/>
          </a:xfrm>
          <a:custGeom>
            <a:avLst/>
            <a:gdLst>
              <a:gd name="connsiteX0" fmla="*/ 0 w 2065218"/>
              <a:gd name="connsiteY0" fmla="*/ 0 h 1200329"/>
              <a:gd name="connsiteX1" fmla="*/ 2065218 w 2065218"/>
              <a:gd name="connsiteY1" fmla="*/ 0 h 1200329"/>
              <a:gd name="connsiteX2" fmla="*/ 2065218 w 2065218"/>
              <a:gd name="connsiteY2" fmla="*/ 1200329 h 1200329"/>
              <a:gd name="connsiteX3" fmla="*/ 0 w 2065218"/>
              <a:gd name="connsiteY3" fmla="*/ 1200329 h 1200329"/>
              <a:gd name="connsiteX4" fmla="*/ 0 w 2065218"/>
              <a:gd name="connsiteY4" fmla="*/ 0 h 1200329"/>
              <a:gd name="connsiteX0" fmla="*/ 0 w 2065218"/>
              <a:gd name="connsiteY0" fmla="*/ 0 h 1200329"/>
              <a:gd name="connsiteX1" fmla="*/ 1847504 w 2065218"/>
              <a:gd name="connsiteY1" fmla="*/ 195943 h 1200329"/>
              <a:gd name="connsiteX2" fmla="*/ 2065218 w 2065218"/>
              <a:gd name="connsiteY2" fmla="*/ 1200329 h 1200329"/>
              <a:gd name="connsiteX3" fmla="*/ 0 w 2065218"/>
              <a:gd name="connsiteY3" fmla="*/ 1200329 h 1200329"/>
              <a:gd name="connsiteX4" fmla="*/ 0 w 2065218"/>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218" h="1200329">
                <a:moveTo>
                  <a:pt x="0" y="0"/>
                </a:moveTo>
                <a:lnTo>
                  <a:pt x="1847504" y="195943"/>
                </a:lnTo>
                <a:lnTo>
                  <a:pt x="2065218" y="1200329"/>
                </a:lnTo>
                <a:lnTo>
                  <a:pt x="0" y="1200329"/>
                </a:lnTo>
                <a:lnTo>
                  <a:pt x="0" y="0"/>
                </a:lnTo>
                <a:close/>
              </a:path>
            </a:pathLst>
          </a:custGeom>
          <a:noFill/>
        </p:spPr>
        <p:txBody>
          <a:bodyPr wrap="square" rtlCol="0">
            <a:spAutoFit/>
          </a:bodyPr>
          <a:lstStyle/>
          <a:p>
            <a:r>
              <a:rPr lang="el-GR" sz="2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Καταρτίστηκε &amp; η πλατφόρμα </a:t>
            </a:r>
          </a:p>
          <a:p>
            <a:r>
              <a:rPr lang="el-GR" sz="2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Προημερήσιας Αγοράς Ενέργειας</a:t>
            </a:r>
          </a:p>
        </p:txBody>
      </p:sp>
      <mc:AlternateContent xmlns:mc="http://schemas.openxmlformats.org/markup-compatibility/2006" xmlns:am3d="http://schemas.microsoft.com/office/drawing/2017/model3d">
        <mc:Choice Requires="am3d">
          <p:graphicFrame>
            <p:nvGraphicFramePr>
              <p:cNvPr id="23" name="3D Model 22" descr="Partial sun">
                <a:extLst>
                  <a:ext uri="{FF2B5EF4-FFF2-40B4-BE49-F238E27FC236}">
                    <a16:creationId xmlns:a16="http://schemas.microsoft.com/office/drawing/2014/main" id="{C4F8BAEF-DC77-4AFD-97F3-B6DCF3A8F289}"/>
                  </a:ext>
                </a:extLst>
              </p:cNvPr>
              <p:cNvGraphicFramePr>
                <a:graphicFrameLocks noChangeAspect="1"/>
              </p:cNvGraphicFramePr>
              <p:nvPr>
                <p:extLst>
                  <p:ext uri="{D42A27DB-BD31-4B8C-83A1-F6EECF244321}">
                    <p14:modId xmlns:p14="http://schemas.microsoft.com/office/powerpoint/2010/main" val="1950788237"/>
                  </p:ext>
                </p:extLst>
              </p:nvPr>
            </p:nvGraphicFramePr>
            <p:xfrm>
              <a:off x="9819125" y="5400684"/>
              <a:ext cx="1070909" cy="995091"/>
            </p:xfrm>
            <a:graphic>
              <a:graphicData uri="http://schemas.microsoft.com/office/drawing/2017/model3d">
                <am3d:model3d r:embed="rId6">
                  <am3d:spPr>
                    <a:xfrm>
                      <a:off x="0" y="0"/>
                      <a:ext cx="1070909" cy="995091"/>
                    </a:xfrm>
                    <a:prstGeom prst="rect">
                      <a:avLst/>
                    </a:prstGeom>
                  </am3d:spPr>
                  <am3d:camera>
                    <am3d:pos x="0" y="0" z="68366310"/>
                    <am3d:up dx="0" dy="36000000" dz="0"/>
                    <am3d:lookAt x="0" y="0" z="0"/>
                    <am3d:perspective fov="2700000"/>
                  </am3d:camera>
                  <am3d:trans>
                    <am3d:meterPerModelUnit n="5722078" d="1000000"/>
                    <am3d:preTrans dx="1965996" dy="-13076086" dz="-566466"/>
                    <am3d:scale>
                      <am3d:sx n="1000000" d="1000000"/>
                      <am3d:sy n="1000000" d="1000000"/>
                      <am3d:sz n="1000000" d="1000000"/>
                    </am3d:scale>
                    <am3d:rot ax="913928" ay="-622445" az="-168422"/>
                    <am3d:postTrans dx="0" dy="0" dz="0"/>
                  </am3d:trans>
                  <am3d:raster rName="Office3DRenderer" rVer="16.0.8326">
                    <am3d:blip r:embed="rId7"/>
                  </am3d:raster>
                  <am3d:objViewport viewportSz="14533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3" name="3D Model 22" descr="Partial sun">
                <a:extLst>
                  <a:ext uri="{FF2B5EF4-FFF2-40B4-BE49-F238E27FC236}">
                    <a16:creationId xmlns:a16="http://schemas.microsoft.com/office/drawing/2014/main" id="{C4F8BAEF-DC77-4AFD-97F3-B6DCF3A8F289}"/>
                  </a:ext>
                </a:extLst>
              </p:cNvPr>
              <p:cNvPicPr>
                <a:picLocks noGrp="1" noRot="1" noChangeAspect="1" noMove="1" noResize="1" noEditPoints="1" noAdjustHandles="1" noChangeArrowheads="1" noChangeShapeType="1" noCrop="1"/>
              </p:cNvPicPr>
              <p:nvPr/>
            </p:nvPicPr>
            <p:blipFill>
              <a:blip r:embed="rId8"/>
              <a:stretch>
                <a:fillRect/>
              </a:stretch>
            </p:blipFill>
            <p:spPr>
              <a:xfrm>
                <a:off x="9819125" y="5400684"/>
                <a:ext cx="1070909" cy="995091"/>
              </a:xfrm>
              <a:prstGeom prst="rect">
                <a:avLst/>
              </a:prstGeom>
            </p:spPr>
          </p:pic>
        </mc:Fallback>
      </mc:AlternateContent>
      <p:pic>
        <p:nvPicPr>
          <p:cNvPr id="24" name="Graphic 23" descr="Research">
            <a:extLst>
              <a:ext uri="{FF2B5EF4-FFF2-40B4-BE49-F238E27FC236}">
                <a16:creationId xmlns:a16="http://schemas.microsoft.com/office/drawing/2014/main" id="{95337346-6866-4A19-B30A-DBC1214CCC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37675" y="5957687"/>
            <a:ext cx="573528" cy="573528"/>
          </a:xfrm>
          <a:prstGeom prst="rect">
            <a:avLst/>
          </a:prstGeom>
        </p:spPr>
      </p:pic>
    </p:spTree>
    <p:extLst>
      <p:ext uri="{BB962C8B-B14F-4D97-AF65-F5344CB8AC3E}">
        <p14:creationId xmlns:p14="http://schemas.microsoft.com/office/powerpoint/2010/main" val="360699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AD9EAC-0928-4FC2-9C45-6AD8B035BA5C}"/>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a:extLst>
              <a:ext uri="{FF2B5EF4-FFF2-40B4-BE49-F238E27FC236}">
                <a16:creationId xmlns:a16="http://schemas.microsoft.com/office/drawing/2014/main" id="{F0988AEE-ADCC-47F4-87E1-A7CDBE8F16D2}"/>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7" name="Εικόνα 8">
            <a:extLst>
              <a:ext uri="{FF2B5EF4-FFF2-40B4-BE49-F238E27FC236}">
                <a16:creationId xmlns:a16="http://schemas.microsoft.com/office/drawing/2014/main" id="{091E9D3E-F286-4267-BACF-AB947B64F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68" y="89954"/>
            <a:ext cx="2118884" cy="648083"/>
          </a:xfrm>
          <a:prstGeom prst="rect">
            <a:avLst/>
          </a:prstGeom>
        </p:spPr>
      </p:pic>
      <p:sp>
        <p:nvSpPr>
          <p:cNvPr id="10" name="TextBox 9">
            <a:extLst>
              <a:ext uri="{FF2B5EF4-FFF2-40B4-BE49-F238E27FC236}">
                <a16:creationId xmlns:a16="http://schemas.microsoft.com/office/drawing/2014/main" id="{9EF47C58-166C-4BB1-A2D1-7A2796BECBE2}"/>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
        <p:nvSpPr>
          <p:cNvPr id="11" name="TextBox 10">
            <a:extLst>
              <a:ext uri="{FF2B5EF4-FFF2-40B4-BE49-F238E27FC236}">
                <a16:creationId xmlns:a16="http://schemas.microsoft.com/office/drawing/2014/main" id="{40168FB6-3565-47EE-A806-81C21E8F977B}"/>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Στιγμιότυπα λειτουργίας ΥΒΣ</a:t>
            </a:r>
            <a:r>
              <a:rPr lang="el-GR" sz="2800" dirty="0">
                <a:solidFill>
                  <a:srgbClr val="08165C"/>
                </a:solidFill>
                <a:latin typeface="Segoe UI" panose="020B0502040204020203" pitchFamily="34" charset="0"/>
                <a:cs typeface="Segoe UI" panose="020B0502040204020203" pitchFamily="34" charset="0"/>
              </a:rPr>
              <a:t> </a:t>
            </a:r>
            <a:r>
              <a:rPr lang="el-GR" sz="2800" dirty="0">
                <a:solidFill>
                  <a:srgbClr val="08165C"/>
                </a:solidFill>
                <a:latin typeface="Segoe UI" panose="020B0502040204020203" pitchFamily="34" charset="0"/>
                <a:cs typeface="Segoe UI" panose="020B0502040204020203" pitchFamily="34" charset="0"/>
                <a:sym typeface="Wingdings" panose="05000000000000000000" pitchFamily="2" charset="2"/>
              </a:rPr>
              <a:t> </a:t>
            </a:r>
            <a:r>
              <a:rPr lang="el-GR" sz="2800" u="sng" dirty="0">
                <a:solidFill>
                  <a:srgbClr val="08165C"/>
                </a:solidFill>
                <a:latin typeface="Segoe UI" panose="020B0502040204020203" pitchFamily="34" charset="0"/>
                <a:cs typeface="Segoe UI" panose="020B0502040204020203" pitchFamily="34" charset="0"/>
                <a:sym typeface="Wingdings" panose="05000000000000000000" pitchFamily="2" charset="2"/>
              </a:rPr>
              <a:t>Τάχιστη απόκριση συστήματος</a:t>
            </a:r>
            <a:endParaRPr lang="el-GR" sz="2800" u="sng" dirty="0">
              <a:solidFill>
                <a:srgbClr val="08165C"/>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02C7F692-6009-4026-BF2A-1B59DE0E0B31}"/>
              </a:ext>
            </a:extLst>
          </p:cNvPr>
          <p:cNvSpPr txBox="1"/>
          <p:nvPr/>
        </p:nvSpPr>
        <p:spPr>
          <a:xfrm>
            <a:off x="90597" y="1525450"/>
            <a:ext cx="11881320" cy="1015663"/>
          </a:xfrm>
          <a:prstGeom prst="rect">
            <a:avLst/>
          </a:prstGeom>
          <a:noFill/>
        </p:spPr>
        <p:txBody>
          <a:bodyPr wrap="square" rtlCol="0">
            <a:spAutoFit/>
          </a:bodyPr>
          <a:lstStyle/>
          <a:p>
            <a:r>
              <a:rPr lang="el-GR" sz="2000" b="1" dirty="0">
                <a:solidFill>
                  <a:srgbClr val="08165C"/>
                </a:solidFill>
                <a:latin typeface="Segoe UI" panose="020B0502040204020203" pitchFamily="34" charset="0"/>
                <a:cs typeface="Segoe UI" panose="020B0502040204020203" pitchFamily="34" charset="0"/>
              </a:rPr>
              <a:t>Ο ρόλος των συσσωρευτών </a:t>
            </a:r>
            <a:r>
              <a:rPr lang="el-GR" sz="2000" dirty="0">
                <a:solidFill>
                  <a:srgbClr val="08165C"/>
                </a:solidFill>
                <a:latin typeface="Segoe UI" panose="020B0502040204020203" pitchFamily="34" charset="0"/>
                <a:cs typeface="Segoe UI" panose="020B0502040204020203" pitchFamily="34" charset="0"/>
              </a:rPr>
              <a:t>στη μεγιστοποίηση της διείσδυσης των ΑΠΕ και στην εξασφάλιση της αξιόπιστης λειτουργίας του Υβριδικού σύμφωνα με το Πρόγραμμα Κατανομής του Διαχειριστή.</a:t>
            </a:r>
          </a:p>
          <a:p>
            <a:endParaRPr lang="el-GR" sz="2000" dirty="0"/>
          </a:p>
        </p:txBody>
      </p:sp>
      <p:pic>
        <p:nvPicPr>
          <p:cNvPr id="4" name="Picture 3" descr="A close up of a map&#10;&#10;Description automatically generated">
            <a:extLst>
              <a:ext uri="{FF2B5EF4-FFF2-40B4-BE49-F238E27FC236}">
                <a16:creationId xmlns:a16="http://schemas.microsoft.com/office/drawing/2014/main" id="{EB28565E-B7C3-4E94-84D5-293F58C03BB7}"/>
              </a:ext>
            </a:extLst>
          </p:cNvPr>
          <p:cNvPicPr>
            <a:picLocks noChangeAspect="1"/>
          </p:cNvPicPr>
          <p:nvPr/>
        </p:nvPicPr>
        <p:blipFill rotWithShape="1">
          <a:blip r:embed="rId3">
            <a:extLst>
              <a:ext uri="{28A0092B-C50C-407E-A947-70E740481C1C}">
                <a14:useLocalDpi xmlns:a14="http://schemas.microsoft.com/office/drawing/2010/main" val="0"/>
              </a:ext>
            </a:extLst>
          </a:blip>
          <a:srcRect l="8056" t="2404" b="4856"/>
          <a:stretch/>
        </p:blipFill>
        <p:spPr>
          <a:xfrm>
            <a:off x="2953212" y="2185543"/>
            <a:ext cx="9202464" cy="4664570"/>
          </a:xfrm>
          <a:prstGeom prst="rect">
            <a:avLst/>
          </a:prstGeom>
        </p:spPr>
      </p:pic>
      <p:sp>
        <p:nvSpPr>
          <p:cNvPr id="5" name="TextBox 4">
            <a:extLst>
              <a:ext uri="{FF2B5EF4-FFF2-40B4-BE49-F238E27FC236}">
                <a16:creationId xmlns:a16="http://schemas.microsoft.com/office/drawing/2014/main" id="{2F7DB5B1-C91E-4201-99E8-4EAEB1EDE495}"/>
              </a:ext>
            </a:extLst>
          </p:cNvPr>
          <p:cNvSpPr txBox="1"/>
          <p:nvPr/>
        </p:nvSpPr>
        <p:spPr>
          <a:xfrm>
            <a:off x="57061" y="2541113"/>
            <a:ext cx="2736304" cy="2585323"/>
          </a:xfrm>
          <a:prstGeom prst="rect">
            <a:avLst/>
          </a:prstGeom>
          <a:noFill/>
        </p:spPr>
        <p:txBody>
          <a:bodyPr wrap="square" rtlCol="0">
            <a:spAutoFit/>
          </a:bodyPr>
          <a:lstStyle/>
          <a:p>
            <a:pPr algn="r"/>
            <a:r>
              <a:rPr lang="el-GR" dirty="0">
                <a:solidFill>
                  <a:srgbClr val="08165C"/>
                </a:solidFill>
                <a:latin typeface="Segoe UI" panose="020B0502040204020203" pitchFamily="34" charset="0"/>
                <a:cs typeface="Segoe UI" panose="020B0502040204020203" pitchFamily="34" charset="0"/>
              </a:rPr>
              <a:t>Αντιστάθμιση της απόκλισης της αιολικής παραγωγής από την προβλεπόμενη μέσω έγχυσης ή απορρόφησης ενέργειας από τους συσσωρευτές προκειμένου να τηρηθεί το τρέχον </a:t>
            </a:r>
            <a:r>
              <a:rPr lang="en-GB" dirty="0">
                <a:solidFill>
                  <a:srgbClr val="08165C"/>
                </a:solidFill>
                <a:latin typeface="Segoe UI" panose="020B0502040204020203" pitchFamily="34" charset="0"/>
                <a:cs typeface="Segoe UI" panose="020B0502040204020203" pitchFamily="34" charset="0"/>
              </a:rPr>
              <a:t>setpoint.</a:t>
            </a:r>
            <a:endParaRPr lang="el-GR" dirty="0">
              <a:solidFill>
                <a:srgbClr val="08165C"/>
              </a:solidFill>
              <a:latin typeface="Segoe UI" panose="020B0502040204020203" pitchFamily="34" charset="0"/>
              <a:cs typeface="Segoe UI" panose="020B0502040204020203" pitchFamily="34" charset="0"/>
            </a:endParaRPr>
          </a:p>
        </p:txBody>
      </p:sp>
      <p:sp>
        <p:nvSpPr>
          <p:cNvPr id="8" name="Arrow: Pentagon 7">
            <a:extLst>
              <a:ext uri="{FF2B5EF4-FFF2-40B4-BE49-F238E27FC236}">
                <a16:creationId xmlns:a16="http://schemas.microsoft.com/office/drawing/2014/main" id="{BFAD6C99-FDEA-4207-91F9-EBB777F0B439}"/>
              </a:ext>
            </a:extLst>
          </p:cNvPr>
          <p:cNvSpPr/>
          <p:nvPr/>
        </p:nvSpPr>
        <p:spPr>
          <a:xfrm>
            <a:off x="0" y="5441667"/>
            <a:ext cx="3358108" cy="1005436"/>
          </a:xfrm>
          <a:prstGeom prst="homePlate">
            <a:avLst>
              <a:gd name="adj" fmla="val 62455"/>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BCF1B307-D4E9-492D-9A0E-63B66716B380}"/>
              </a:ext>
            </a:extLst>
          </p:cNvPr>
          <p:cNvSpPr txBox="1"/>
          <p:nvPr/>
        </p:nvSpPr>
        <p:spPr>
          <a:xfrm>
            <a:off x="108548" y="5433670"/>
            <a:ext cx="2702768" cy="969496"/>
          </a:xfrm>
          <a:prstGeom prst="rect">
            <a:avLst/>
          </a:prstGeom>
          <a:noFill/>
        </p:spPr>
        <p:txBody>
          <a:bodyPr wrap="square" rtlCol="0">
            <a:spAutoFit/>
          </a:bodyPr>
          <a:lstStyle/>
          <a:p>
            <a:r>
              <a:rPr lang="el-GR" sz="1900" dirty="0">
                <a:solidFill>
                  <a:schemeClr val="bg1"/>
                </a:solidFill>
                <a:latin typeface="Segoe UI" panose="020B0502040204020203" pitchFamily="34" charset="0"/>
                <a:cs typeface="Segoe UI" panose="020B0502040204020203" pitchFamily="34" charset="0"/>
              </a:rPr>
              <a:t>Λειτουργία των συσσωρευτών σε επίπεδο </a:t>
            </a:r>
            <a:r>
              <a:rPr lang="en-GB" sz="1900" b="1" dirty="0">
                <a:solidFill>
                  <a:schemeClr val="bg1"/>
                </a:solidFill>
                <a:latin typeface="Segoe UI" panose="020B0502040204020203" pitchFamily="34" charset="0"/>
                <a:cs typeface="Segoe UI" panose="020B0502040204020203" pitchFamily="34" charset="0"/>
              </a:rPr>
              <a:t>millisecond</a:t>
            </a:r>
            <a:endParaRPr lang="el-GR" sz="19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686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AD9EAC-0928-4FC2-9C45-6AD8B035BA5C}"/>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a:extLst>
              <a:ext uri="{FF2B5EF4-FFF2-40B4-BE49-F238E27FC236}">
                <a16:creationId xmlns:a16="http://schemas.microsoft.com/office/drawing/2014/main" id="{F0988AEE-ADCC-47F4-87E1-A7CDBE8F16D2}"/>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7" name="Εικόνα 8">
            <a:extLst>
              <a:ext uri="{FF2B5EF4-FFF2-40B4-BE49-F238E27FC236}">
                <a16:creationId xmlns:a16="http://schemas.microsoft.com/office/drawing/2014/main" id="{091E9D3E-F286-4267-BACF-AB947B64F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68" y="89954"/>
            <a:ext cx="2118884" cy="648083"/>
          </a:xfrm>
          <a:prstGeom prst="rect">
            <a:avLst/>
          </a:prstGeom>
        </p:spPr>
      </p:pic>
      <p:sp>
        <p:nvSpPr>
          <p:cNvPr id="10" name="TextBox 9">
            <a:extLst>
              <a:ext uri="{FF2B5EF4-FFF2-40B4-BE49-F238E27FC236}">
                <a16:creationId xmlns:a16="http://schemas.microsoft.com/office/drawing/2014/main" id="{9EF47C58-166C-4BB1-A2D1-7A2796BECBE2}"/>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
        <p:nvSpPr>
          <p:cNvPr id="11" name="TextBox 10">
            <a:extLst>
              <a:ext uri="{FF2B5EF4-FFF2-40B4-BE49-F238E27FC236}">
                <a16:creationId xmlns:a16="http://schemas.microsoft.com/office/drawing/2014/main" id="{40168FB6-3565-47EE-A806-81C21E8F977B}"/>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Στιγμιότυπα λειτουργίας ΥΒΣ</a:t>
            </a:r>
            <a:r>
              <a:rPr lang="el-GR" sz="2800" dirty="0">
                <a:solidFill>
                  <a:srgbClr val="08165C"/>
                </a:solidFill>
                <a:latin typeface="Segoe UI" panose="020B0502040204020203" pitchFamily="34" charset="0"/>
                <a:cs typeface="Segoe UI" panose="020B0502040204020203" pitchFamily="34" charset="0"/>
              </a:rPr>
              <a:t> </a:t>
            </a:r>
            <a:r>
              <a:rPr lang="el-GR" sz="2800" dirty="0">
                <a:solidFill>
                  <a:srgbClr val="08165C"/>
                </a:solidFill>
                <a:latin typeface="Segoe UI" panose="020B0502040204020203" pitchFamily="34" charset="0"/>
                <a:cs typeface="Segoe UI" panose="020B0502040204020203" pitchFamily="34" charset="0"/>
                <a:sym typeface="Wingdings" panose="05000000000000000000" pitchFamily="2" charset="2"/>
              </a:rPr>
              <a:t></a:t>
            </a:r>
            <a:r>
              <a:rPr lang="el-GR" sz="2800" dirty="0">
                <a:solidFill>
                  <a:srgbClr val="08165C"/>
                </a:solidFill>
                <a:latin typeface="Segoe UI" panose="020B0502040204020203" pitchFamily="34" charset="0"/>
                <a:cs typeface="Segoe UI" panose="020B0502040204020203" pitchFamily="34" charset="0"/>
              </a:rPr>
              <a:t> </a:t>
            </a:r>
            <a:r>
              <a:rPr lang="el-GR" sz="2800" u="sng" dirty="0">
                <a:solidFill>
                  <a:srgbClr val="08165C"/>
                </a:solidFill>
                <a:latin typeface="Segoe UI" panose="020B0502040204020203" pitchFamily="34" charset="0"/>
                <a:cs typeface="Segoe UI" panose="020B0502040204020203" pitchFamily="34" charset="0"/>
              </a:rPr>
              <a:t>Αμεσότητα στην εκτέλεση </a:t>
            </a:r>
            <a:r>
              <a:rPr lang="en-GB" sz="2800" u="sng" dirty="0">
                <a:solidFill>
                  <a:srgbClr val="08165C"/>
                </a:solidFill>
                <a:latin typeface="Segoe UI" panose="020B0502040204020203" pitchFamily="34" charset="0"/>
                <a:cs typeface="Segoe UI" panose="020B0502040204020203" pitchFamily="34" charset="0"/>
              </a:rPr>
              <a:t>set-point</a:t>
            </a:r>
            <a:endParaRPr lang="el-GR" sz="2800" u="sng" dirty="0">
              <a:solidFill>
                <a:srgbClr val="08165C"/>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02C7F692-6009-4026-BF2A-1B59DE0E0B31}"/>
              </a:ext>
            </a:extLst>
          </p:cNvPr>
          <p:cNvSpPr txBox="1"/>
          <p:nvPr/>
        </p:nvSpPr>
        <p:spPr>
          <a:xfrm>
            <a:off x="90597" y="1511934"/>
            <a:ext cx="11881320" cy="1354217"/>
          </a:xfrm>
          <a:prstGeom prst="rect">
            <a:avLst/>
          </a:prstGeom>
          <a:noFill/>
        </p:spPr>
        <p:txBody>
          <a:bodyPr wrap="square" rtlCol="0">
            <a:spAutoFit/>
          </a:bodyPr>
          <a:lstStyle/>
          <a:p>
            <a:r>
              <a:rPr lang="el-GR" sz="2000" dirty="0">
                <a:solidFill>
                  <a:srgbClr val="08165C"/>
                </a:solidFill>
                <a:latin typeface="Segoe UI" panose="020B0502040204020203" pitchFamily="34" charset="0"/>
                <a:cs typeface="Segoe UI" panose="020B0502040204020203" pitchFamily="34" charset="0"/>
              </a:rPr>
              <a:t>Τήρηση της εντολής κατανομής πραγματικού χρόνου (1 </a:t>
            </a:r>
            <a:r>
              <a:rPr lang="en-GB" sz="2000" dirty="0">
                <a:solidFill>
                  <a:srgbClr val="08165C"/>
                </a:solidFill>
                <a:latin typeface="Segoe UI" panose="020B0502040204020203" pitchFamily="34" charset="0"/>
                <a:cs typeface="Segoe UI" panose="020B0502040204020203" pitchFamily="34" charset="0"/>
              </a:rPr>
              <a:t>min) </a:t>
            </a:r>
            <a:r>
              <a:rPr lang="el-GR" sz="2000" dirty="0">
                <a:solidFill>
                  <a:srgbClr val="08165C"/>
                </a:solidFill>
                <a:latin typeface="Segoe UI" panose="020B0502040204020203" pitchFamily="34" charset="0"/>
                <a:cs typeface="Segoe UI" panose="020B0502040204020203" pitchFamily="34" charset="0"/>
              </a:rPr>
              <a:t>η οποία μπορεί να διαφέρει από την ωριαία εντολή κατανομής του 24ωρου Προγράμματος Κατανομής με συγχρονισμό και των τριών συνιστωσών:</a:t>
            </a:r>
          </a:p>
          <a:p>
            <a:endParaRPr lang="el-GR" sz="2200" dirty="0"/>
          </a:p>
        </p:txBody>
      </p:sp>
      <p:pic>
        <p:nvPicPr>
          <p:cNvPr id="5" name="Picture 4" descr="A close up of a map&#10;&#10;Description automatically generated">
            <a:extLst>
              <a:ext uri="{FF2B5EF4-FFF2-40B4-BE49-F238E27FC236}">
                <a16:creationId xmlns:a16="http://schemas.microsoft.com/office/drawing/2014/main" id="{046DB4B4-7587-4198-8F2F-886477BA8084}"/>
              </a:ext>
            </a:extLst>
          </p:cNvPr>
          <p:cNvPicPr>
            <a:picLocks noChangeAspect="1"/>
          </p:cNvPicPr>
          <p:nvPr/>
        </p:nvPicPr>
        <p:blipFill rotWithShape="1">
          <a:blip r:embed="rId3">
            <a:extLst>
              <a:ext uri="{28A0092B-C50C-407E-A947-70E740481C1C}">
                <a14:useLocalDpi xmlns:a14="http://schemas.microsoft.com/office/drawing/2010/main" val="0"/>
              </a:ext>
            </a:extLst>
          </a:blip>
          <a:srcRect l="8646" t="5269" b="3786"/>
          <a:stretch/>
        </p:blipFill>
        <p:spPr>
          <a:xfrm>
            <a:off x="1664013" y="2234258"/>
            <a:ext cx="10012925" cy="4623742"/>
          </a:xfrm>
          <a:prstGeom prst="rect">
            <a:avLst/>
          </a:prstGeom>
        </p:spPr>
      </p:pic>
    </p:spTree>
    <p:extLst>
      <p:ext uri="{BB962C8B-B14F-4D97-AF65-F5344CB8AC3E}">
        <p14:creationId xmlns:p14="http://schemas.microsoft.com/office/powerpoint/2010/main" val="39201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A2F294-956D-41E0-BE1F-E24209A4E6E4}"/>
              </a:ext>
            </a:extLst>
          </p:cNvPr>
          <p:cNvSpPr/>
          <p:nvPr/>
        </p:nvSpPr>
        <p:spPr>
          <a:xfrm>
            <a:off x="980905" y="1509864"/>
            <a:ext cx="10123202" cy="52581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a:extLst>
              <a:ext uri="{FF2B5EF4-FFF2-40B4-BE49-F238E27FC236}">
                <a16:creationId xmlns:a16="http://schemas.microsoft.com/office/drawing/2014/main" id="{9DDC64E8-4D1A-4AB0-9051-70EABCC58C5E}"/>
              </a:ext>
            </a:extLst>
          </p:cNvPr>
          <p:cNvSpPr txBox="1"/>
          <p:nvPr/>
        </p:nvSpPr>
        <p:spPr>
          <a:xfrm>
            <a:off x="90597" y="953041"/>
            <a:ext cx="11607491" cy="523220"/>
          </a:xfrm>
          <a:prstGeom prst="rect">
            <a:avLst/>
          </a:prstGeom>
          <a:noFill/>
        </p:spPr>
        <p:txBody>
          <a:bodyPr wrap="square" rtlCol="0">
            <a:spAutoFit/>
          </a:bodyPr>
          <a:lstStyle/>
          <a:p>
            <a:r>
              <a:rPr lang="el-GR" sz="2800" u="sng" dirty="0">
                <a:solidFill>
                  <a:srgbClr val="08165C"/>
                </a:solidFill>
                <a:latin typeface="Segoe UI" panose="020B0502040204020203" pitchFamily="34" charset="0"/>
                <a:cs typeface="Segoe UI" panose="020B0502040204020203" pitchFamily="34" charset="0"/>
              </a:rPr>
              <a:t>Ρυθμιστικά θέματα αποθήκευσης:</a:t>
            </a:r>
          </a:p>
        </p:txBody>
      </p:sp>
      <p:graphicFrame>
        <p:nvGraphicFramePr>
          <p:cNvPr id="6" name="Diagram 5">
            <a:extLst>
              <a:ext uri="{FF2B5EF4-FFF2-40B4-BE49-F238E27FC236}">
                <a16:creationId xmlns:a16="http://schemas.microsoft.com/office/drawing/2014/main" id="{D14F23B3-F80E-4253-9FFA-7A861B2BDEFF}"/>
              </a:ext>
            </a:extLst>
          </p:cNvPr>
          <p:cNvGraphicFramePr/>
          <p:nvPr>
            <p:extLst>
              <p:ext uri="{D42A27DB-BD31-4B8C-83A1-F6EECF244321}">
                <p14:modId xmlns:p14="http://schemas.microsoft.com/office/powerpoint/2010/main" val="50757414"/>
              </p:ext>
            </p:extLst>
          </p:nvPr>
        </p:nvGraphicFramePr>
        <p:xfrm>
          <a:off x="254433" y="1774535"/>
          <a:ext cx="10953487" cy="485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90AD9EAC-0928-4FC2-9C45-6AD8B035BA5C}"/>
              </a:ext>
            </a:extLst>
          </p:cNvPr>
          <p:cNvSpPr/>
          <p:nvPr/>
        </p:nvSpPr>
        <p:spPr>
          <a:xfrm>
            <a:off x="0" y="0"/>
            <a:ext cx="12188825" cy="809997"/>
          </a:xfrm>
          <a:prstGeom prst="rect">
            <a:avLst/>
          </a:prstGeom>
          <a:solidFill>
            <a:srgbClr val="081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a:extLst>
              <a:ext uri="{FF2B5EF4-FFF2-40B4-BE49-F238E27FC236}">
                <a16:creationId xmlns:a16="http://schemas.microsoft.com/office/drawing/2014/main" id="{F0988AEE-ADCC-47F4-87E1-A7CDBE8F16D2}"/>
              </a:ext>
            </a:extLst>
          </p:cNvPr>
          <p:cNvCxnSpPr>
            <a:cxnSpLocks/>
          </p:cNvCxnSpPr>
          <p:nvPr/>
        </p:nvCxnSpPr>
        <p:spPr>
          <a:xfrm>
            <a:off x="-2" y="816168"/>
            <a:ext cx="12188825" cy="0"/>
          </a:xfrm>
          <a:prstGeom prst="line">
            <a:avLst/>
          </a:prstGeom>
          <a:ln w="76200">
            <a:solidFill>
              <a:srgbClr val="FEDC00"/>
            </a:solidFill>
          </a:ln>
        </p:spPr>
        <p:style>
          <a:lnRef idx="1">
            <a:schemeClr val="accent1"/>
          </a:lnRef>
          <a:fillRef idx="0">
            <a:schemeClr val="accent1"/>
          </a:fillRef>
          <a:effectRef idx="0">
            <a:schemeClr val="accent1"/>
          </a:effectRef>
          <a:fontRef idx="minor">
            <a:schemeClr val="tx1"/>
          </a:fontRef>
        </p:style>
      </p:cxnSp>
      <p:pic>
        <p:nvPicPr>
          <p:cNvPr id="17" name="Εικόνα 8">
            <a:extLst>
              <a:ext uri="{FF2B5EF4-FFF2-40B4-BE49-F238E27FC236}">
                <a16:creationId xmlns:a16="http://schemas.microsoft.com/office/drawing/2014/main" id="{091E9D3E-F286-4267-BACF-AB947B64F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568" y="89954"/>
            <a:ext cx="2118884" cy="648083"/>
          </a:xfrm>
          <a:prstGeom prst="rect">
            <a:avLst/>
          </a:prstGeom>
        </p:spPr>
      </p:pic>
      <p:sp>
        <p:nvSpPr>
          <p:cNvPr id="10" name="TextBox 9">
            <a:extLst>
              <a:ext uri="{FF2B5EF4-FFF2-40B4-BE49-F238E27FC236}">
                <a16:creationId xmlns:a16="http://schemas.microsoft.com/office/drawing/2014/main" id="{9EF47C58-166C-4BB1-A2D1-7A2796BECBE2}"/>
              </a:ext>
            </a:extLst>
          </p:cNvPr>
          <p:cNvSpPr txBox="1"/>
          <p:nvPr/>
        </p:nvSpPr>
        <p:spPr>
          <a:xfrm>
            <a:off x="2422004" y="229233"/>
            <a:ext cx="8496944" cy="369332"/>
          </a:xfrm>
          <a:prstGeom prst="rect">
            <a:avLst/>
          </a:prstGeom>
          <a:noFill/>
        </p:spPr>
        <p:txBody>
          <a:bodyPr wrap="square" rtlCol="0">
            <a:spAutoFit/>
          </a:bodyPr>
          <a:lstStyle/>
          <a:p>
            <a:pPr algn="ctr"/>
            <a:r>
              <a:rPr lang="el-GR" dirty="0">
                <a:solidFill>
                  <a:schemeClr val="bg1"/>
                </a:solidFill>
                <a:latin typeface="Segoe UI" panose="020B0502040204020203" pitchFamily="34" charset="0"/>
                <a:ea typeface="Verdana" panose="020B0604030504040204" pitchFamily="34" charset="0"/>
                <a:cs typeface="Segoe UI" panose="020B0502040204020203" pitchFamily="34" charset="0"/>
              </a:rPr>
              <a:t>Ο ΠΡΩΤΟΣ ΕΝ ΛΕΙΤΟΥΡΓΙΑ ΥΒΡΙΔΙΚΟΣ ΣΤΑΘΜΟΣ ΣΤΗΝ ΕΛΛΑΔΑ </a:t>
            </a:r>
          </a:p>
        </p:txBody>
      </p:sp>
    </p:spTree>
    <p:extLst>
      <p:ext uri="{BB962C8B-B14F-4D97-AF65-F5344CB8AC3E}">
        <p14:creationId xmlns:p14="http://schemas.microsoft.com/office/powerpoint/2010/main" val="23339645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3274</TotalTime>
  <Words>647</Words>
  <Application>Microsoft Office PowerPoint</Application>
  <PresentationFormat>Custom</PresentationFormat>
  <Paragraphs>90</Paragraphs>
  <Slides>11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Calibri Light</vt:lpstr>
      <vt:lpstr>Segoe UI</vt:lpstr>
      <vt:lpstr>Wingdings</vt:lpstr>
      <vt:lpstr>Θέμα του Office</vt:lpstr>
      <vt:lpstr>Office Theme</vt:lpstr>
      <vt:lpstr>Visio</vt:lpstr>
      <vt:lpstr>PowerPoint Presentation</vt:lpstr>
      <vt:lpstr>Θεματικές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Kouri</dc:creator>
  <cp:lastModifiedBy>Zisimos Mantas</cp:lastModifiedBy>
  <cp:revision>75</cp:revision>
  <dcterms:created xsi:type="dcterms:W3CDTF">2019-06-04T08:19:33Z</dcterms:created>
  <dcterms:modified xsi:type="dcterms:W3CDTF">2019-10-24T07:38:41Z</dcterms:modified>
</cp:coreProperties>
</file>