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3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Bold" panose="000008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sv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sv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26444">
            <a:off x="9572197" y="3363395"/>
            <a:ext cx="11533198" cy="9373345"/>
          </a:xfrm>
          <a:custGeom>
            <a:avLst/>
            <a:gdLst/>
            <a:ahLst/>
            <a:cxnLst/>
            <a:rect l="l" t="t" r="r" b="b"/>
            <a:pathLst>
              <a:path w="11533198" h="9373345">
                <a:moveTo>
                  <a:pt x="0" y="0"/>
                </a:moveTo>
                <a:lnTo>
                  <a:pt x="11533199" y="0"/>
                </a:lnTo>
                <a:lnTo>
                  <a:pt x="11533199" y="9373344"/>
                </a:lnTo>
                <a:lnTo>
                  <a:pt x="0" y="9373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18201" y="-2783494"/>
            <a:ext cx="6519131" cy="4753039"/>
          </a:xfrm>
          <a:custGeom>
            <a:avLst/>
            <a:gdLst/>
            <a:ahLst/>
            <a:cxnLst/>
            <a:rect l="l" t="t" r="r" b="b"/>
            <a:pathLst>
              <a:path w="6519131" h="4753039">
                <a:moveTo>
                  <a:pt x="0" y="0"/>
                </a:moveTo>
                <a:lnTo>
                  <a:pt x="6519131" y="0"/>
                </a:lnTo>
                <a:lnTo>
                  <a:pt x="6519131" y="4753040"/>
                </a:lnTo>
                <a:lnTo>
                  <a:pt x="0" y="475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4DB4A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2200797"/>
            <a:ext cx="1223366" cy="1817770"/>
          </a:xfrm>
          <a:custGeom>
            <a:avLst/>
            <a:gdLst/>
            <a:ahLst/>
            <a:cxnLst/>
            <a:rect l="l" t="t" r="r" b="b"/>
            <a:pathLst>
              <a:path w="1223366" h="1817770">
                <a:moveTo>
                  <a:pt x="0" y="0"/>
                </a:moveTo>
                <a:lnTo>
                  <a:pt x="1223366" y="0"/>
                </a:lnTo>
                <a:lnTo>
                  <a:pt x="1223366" y="1817770"/>
                </a:lnTo>
                <a:lnTo>
                  <a:pt x="0" y="18177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44536" y="8891362"/>
            <a:ext cx="1342592" cy="712979"/>
          </a:xfrm>
          <a:custGeom>
            <a:avLst/>
            <a:gdLst/>
            <a:ahLst/>
            <a:cxnLst/>
            <a:rect l="l" t="t" r="r" b="b"/>
            <a:pathLst>
              <a:path w="1342592" h="712979">
                <a:moveTo>
                  <a:pt x="0" y="0"/>
                </a:moveTo>
                <a:lnTo>
                  <a:pt x="1342592" y="0"/>
                </a:lnTo>
                <a:lnTo>
                  <a:pt x="1342592" y="712979"/>
                </a:lnTo>
                <a:lnTo>
                  <a:pt x="0" y="7129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712" t="-13757" r="-7914" b="-1108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4087892"/>
            <a:ext cx="11555355" cy="199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4"/>
              </a:lnSpc>
            </a:pPr>
            <a:r>
              <a:rPr lang="en-US" sz="5574" spc="-94">
                <a:solidFill>
                  <a:srgbClr val="FFFFFF"/>
                </a:solidFill>
                <a:latin typeface="Poppins Bold"/>
              </a:rPr>
              <a:t>Crete-Aegean Hydrogen Valley (CRAVE-H2)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338324"/>
            <a:ext cx="4572230" cy="710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4"/>
              </a:lnSpc>
            </a:pPr>
            <a:r>
              <a:rPr lang="en-US" sz="3938" spc="-66">
                <a:solidFill>
                  <a:srgbClr val="FFFFFF"/>
                </a:solidFill>
                <a:latin typeface="Poppins"/>
              </a:rPr>
              <a:t>Kick Off Meeting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963347"/>
            <a:ext cx="4477955" cy="49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8"/>
              </a:lnSpc>
            </a:pPr>
            <a:r>
              <a:rPr lang="en-US" sz="2727" spc="-46">
                <a:solidFill>
                  <a:srgbClr val="FFFFFF"/>
                </a:solidFill>
                <a:latin typeface="Poppins"/>
              </a:rPr>
              <a:t>Athens, 12 &amp; 13 June 2023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9044468"/>
            <a:ext cx="2055097" cy="406767"/>
            <a:chOff x="0" y="0"/>
            <a:chExt cx="2740130" cy="542356"/>
          </a:xfrm>
        </p:grpSpPr>
        <p:sp>
          <p:nvSpPr>
            <p:cNvPr id="13" name="Freeform 13"/>
            <p:cNvSpPr/>
            <p:nvPr/>
          </p:nvSpPr>
          <p:spPr>
            <a:xfrm>
              <a:off x="855530" y="21513"/>
              <a:ext cx="1884600" cy="499329"/>
            </a:xfrm>
            <a:custGeom>
              <a:avLst/>
              <a:gdLst/>
              <a:ahLst/>
              <a:cxnLst/>
              <a:rect l="l" t="t" r="r" b="b"/>
              <a:pathLst>
                <a:path w="1884600" h="499329">
                  <a:moveTo>
                    <a:pt x="0" y="0"/>
                  </a:moveTo>
                  <a:lnTo>
                    <a:pt x="1884600" y="0"/>
                  </a:lnTo>
                  <a:lnTo>
                    <a:pt x="1884600" y="499329"/>
                  </a:lnTo>
                  <a:lnTo>
                    <a:pt x="0" y="499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3838" t="-7565" r="-6033" b="-19268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834749" cy="542356"/>
            </a:xfrm>
            <a:custGeom>
              <a:avLst/>
              <a:gdLst/>
              <a:ahLst/>
              <a:cxnLst/>
              <a:rect l="l" t="t" r="r" b="b"/>
              <a:pathLst>
                <a:path w="834749" h="542356">
                  <a:moveTo>
                    <a:pt x="0" y="0"/>
                  </a:moveTo>
                  <a:lnTo>
                    <a:pt x="834749" y="0"/>
                  </a:lnTo>
                  <a:lnTo>
                    <a:pt x="834749" y="542356"/>
                  </a:lnTo>
                  <a:lnTo>
                    <a:pt x="0" y="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370" t="-7137" r="-249739" b="-10013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44727" y="5657290"/>
            <a:ext cx="6651996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01010"/>
                </a:solidFill>
                <a:latin typeface="Poppins"/>
              </a:rPr>
              <a:t>Objectives and ambition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4727" y="6368415"/>
            <a:ext cx="7083247" cy="288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545454"/>
                </a:solidFill>
                <a:latin typeface="Poppins"/>
              </a:rPr>
              <a:t>The Crete-Aegean Hydrogen Valley (CRAVE-H2) is covering a defined geographical area in which hydrogen will serve </a:t>
            </a:r>
            <a:r>
              <a:rPr lang="en-US" sz="1800">
                <a:solidFill>
                  <a:srgbClr val="545454"/>
                </a:solidFill>
                <a:latin typeface="Poppins Bold"/>
              </a:rPr>
              <a:t>energy storage and aggregation activities</a:t>
            </a:r>
            <a:r>
              <a:rPr lang="en-US" sz="1800">
                <a:solidFill>
                  <a:srgbClr val="545454"/>
                </a:solidFill>
                <a:latin typeface="Poppins"/>
              </a:rPr>
              <a:t>, as a medium to reuse stored energy to the grid through fuel cells as well as green road transportation fuel. In the future, hydrogen will be used in </a:t>
            </a:r>
            <a:r>
              <a:rPr lang="en-US" sz="1800">
                <a:solidFill>
                  <a:srgbClr val="545454"/>
                </a:solidFill>
                <a:latin typeface="Poppins Bold"/>
              </a:rPr>
              <a:t>green marine fuel applications as well as in industrial uses and for energy production</a:t>
            </a:r>
            <a:r>
              <a:rPr lang="en-US" sz="1800">
                <a:solidFill>
                  <a:srgbClr val="545454"/>
                </a:solidFill>
                <a:latin typeface="Poppins"/>
              </a:rPr>
              <a:t> via its use in adjacent traditional power plants.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46276"/>
            <a:ext cx="466811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Introduction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13786888" y="629992"/>
            <a:ext cx="6267753" cy="5093974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2" y="0"/>
                </a:lnTo>
                <a:lnTo>
                  <a:pt x="6267752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4255742"/>
            <a:ext cx="6212838" cy="288733"/>
            <a:chOff x="0" y="0"/>
            <a:chExt cx="1636303" cy="760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4DB4A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660027" y="6368415"/>
            <a:ext cx="7083247" cy="325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545454"/>
                </a:solidFill>
                <a:latin typeface="Poppins"/>
              </a:rPr>
              <a:t>The CRAVE-H2 comprises a substantial financial investment and covers all necessary steps in the hydrogen value chain, from production (securing dedicated renewable electricity production from the 582 MW Aigaio project) to subsequent </a:t>
            </a:r>
            <a:r>
              <a:rPr lang="en-US" sz="1800">
                <a:solidFill>
                  <a:srgbClr val="545454"/>
                </a:solidFill>
                <a:latin typeface="Poppins Bold"/>
              </a:rPr>
              <a:t>high-pressure storage &amp; distribution to hydrogen filling station and potential other off-takers.</a:t>
            </a:r>
            <a:r>
              <a:rPr lang="en-US" sz="1800">
                <a:solidFill>
                  <a:srgbClr val="545454"/>
                </a:solidFill>
                <a:latin typeface="Poppins"/>
              </a:rPr>
              <a:t> The Cretan-Aegean hydrogen valley has started and has the full support of the regional authorities that pursue the transition to a </a:t>
            </a:r>
            <a:r>
              <a:rPr lang="en-US" sz="1800">
                <a:solidFill>
                  <a:srgbClr val="545454"/>
                </a:solidFill>
                <a:latin typeface="Poppins Bold"/>
              </a:rPr>
              <a:t>"hydrogen economy”.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1496" y="1456808"/>
            <a:ext cx="411250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rgbClr val="101010"/>
                </a:solidFill>
                <a:latin typeface="Poppins Bold"/>
              </a:rPr>
              <a:t>CRAVE-H2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143500"/>
            <a:ext cx="6121614" cy="5143500"/>
            <a:chOff x="0" y="0"/>
            <a:chExt cx="1451049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1049" cy="1219200"/>
            </a:xfrm>
            <a:custGeom>
              <a:avLst/>
              <a:gdLst/>
              <a:ahLst/>
              <a:cxnLst/>
              <a:rect l="l" t="t" r="r" b="b"/>
              <a:pathLst>
                <a:path w="1451049" h="1219200">
                  <a:moveTo>
                    <a:pt x="0" y="0"/>
                  </a:moveTo>
                  <a:lnTo>
                    <a:pt x="1451049" y="0"/>
                  </a:lnTo>
                  <a:lnTo>
                    <a:pt x="1451049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83270" y="5919111"/>
            <a:ext cx="3509493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Poppins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0" y="6539839"/>
            <a:ext cx="5257800" cy="3318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D9D9D9"/>
                </a:solidFill>
                <a:latin typeface="Poppins"/>
              </a:rPr>
              <a:t>VISION</a:t>
            </a:r>
          </a:p>
          <a:p>
            <a:pPr>
              <a:lnSpc>
                <a:spcPts val="2880"/>
              </a:lnSpc>
            </a:pPr>
            <a:r>
              <a:rPr lang="en-US" sz="1800" dirty="0">
                <a:solidFill>
                  <a:srgbClr val="D9D9D9"/>
                </a:solidFill>
                <a:latin typeface="Poppins"/>
              </a:rPr>
              <a:t>Introduce Greece to commercial Green Hydrogen</a:t>
            </a:r>
          </a:p>
          <a:p>
            <a:pPr>
              <a:lnSpc>
                <a:spcPts val="2880"/>
              </a:lnSpc>
            </a:pPr>
            <a:endParaRPr lang="en-US" sz="1800" dirty="0">
              <a:solidFill>
                <a:srgbClr val="D9D9D9"/>
              </a:solidFill>
              <a:latin typeface="Poppins"/>
            </a:endParaRPr>
          </a:p>
          <a:p>
            <a:pPr>
              <a:lnSpc>
                <a:spcPts val="2880"/>
              </a:lnSpc>
            </a:pPr>
            <a:r>
              <a:rPr lang="en-US" dirty="0">
                <a:solidFill>
                  <a:srgbClr val="D9D9D9"/>
                </a:solidFill>
                <a:latin typeface="Poppins"/>
              </a:rPr>
              <a:t>GOALS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9D9D9"/>
                </a:solidFill>
                <a:latin typeface="Poppins"/>
              </a:rPr>
              <a:t>Create the 1</a:t>
            </a:r>
            <a:r>
              <a:rPr lang="en-US" baseline="30000" dirty="0">
                <a:solidFill>
                  <a:srgbClr val="D9D9D9"/>
                </a:solidFill>
                <a:latin typeface="Poppins"/>
              </a:rPr>
              <a:t>st</a:t>
            </a:r>
            <a:r>
              <a:rPr lang="en-US" dirty="0">
                <a:solidFill>
                  <a:srgbClr val="D9D9D9"/>
                </a:solidFill>
                <a:latin typeface="Poppins"/>
              </a:rPr>
              <a:t> Green Hydrogen hub in Greece at the </a:t>
            </a:r>
            <a:r>
              <a:rPr lang="en-US" dirty="0" err="1">
                <a:solidFill>
                  <a:srgbClr val="D9D9D9"/>
                </a:solidFill>
                <a:latin typeface="Poppins"/>
              </a:rPr>
              <a:t>Atherinolakos</a:t>
            </a:r>
            <a:r>
              <a:rPr lang="en-US" dirty="0">
                <a:solidFill>
                  <a:srgbClr val="D9D9D9"/>
                </a:solidFill>
                <a:latin typeface="Poppins"/>
              </a:rPr>
              <a:t> Area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D9D9D9"/>
                </a:solidFill>
                <a:latin typeface="Poppins"/>
              </a:rPr>
              <a:t>Initiate the offtake for </a:t>
            </a:r>
            <a:r>
              <a:rPr lang="en-US" dirty="0">
                <a:solidFill>
                  <a:srgbClr val="D9D9D9"/>
                </a:solidFill>
                <a:latin typeface="Poppins"/>
              </a:rPr>
              <a:t>Green electricity imports from the GAP Interconnector</a:t>
            </a:r>
            <a:endParaRPr lang="en-US" sz="1800" dirty="0">
              <a:solidFill>
                <a:srgbClr val="D9D9D9"/>
              </a:solidFill>
              <a:latin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1496" y="2707518"/>
            <a:ext cx="581403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dirty="0">
                <a:solidFill>
                  <a:srgbClr val="545454"/>
                </a:solidFill>
                <a:latin typeface="Poppins"/>
              </a:rPr>
              <a:t>VISION – GOALS - CHALLENGES</a:t>
            </a:r>
          </a:p>
        </p:txBody>
      </p:sp>
      <p:sp>
        <p:nvSpPr>
          <p:cNvPr id="9" name="Freeform 9"/>
          <p:cNvSpPr/>
          <p:nvPr/>
        </p:nvSpPr>
        <p:spPr>
          <a:xfrm>
            <a:off x="8187217" y="-1676277"/>
            <a:ext cx="12260528" cy="8939040"/>
          </a:xfrm>
          <a:custGeom>
            <a:avLst/>
            <a:gdLst/>
            <a:ahLst/>
            <a:cxnLst/>
            <a:rect l="l" t="t" r="r" b="b"/>
            <a:pathLst>
              <a:path w="12260528" h="8939040">
                <a:moveTo>
                  <a:pt x="0" y="0"/>
                </a:moveTo>
                <a:lnTo>
                  <a:pt x="12260529" y="0"/>
                </a:lnTo>
                <a:lnTo>
                  <a:pt x="12260529" y="8939040"/>
                </a:lnTo>
                <a:lnTo>
                  <a:pt x="0" y="8939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121614" y="5143500"/>
            <a:ext cx="6044772" cy="5143500"/>
            <a:chOff x="0" y="0"/>
            <a:chExt cx="1432835" cy="1219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2835" cy="1219200"/>
            </a:xfrm>
            <a:custGeom>
              <a:avLst/>
              <a:gdLst/>
              <a:ahLst/>
              <a:cxnLst/>
              <a:rect l="l" t="t" r="r" b="b"/>
              <a:pathLst>
                <a:path w="1432835" h="1219200">
                  <a:moveTo>
                    <a:pt x="0" y="0"/>
                  </a:moveTo>
                  <a:lnTo>
                    <a:pt x="1432835" y="0"/>
                  </a:lnTo>
                  <a:lnTo>
                    <a:pt x="1432835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4DB4A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04689" y="5934101"/>
            <a:ext cx="3509493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4689" y="6539839"/>
            <a:ext cx="3678622" cy="331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dirty="0">
                <a:solidFill>
                  <a:srgbClr val="FFFFFF"/>
                </a:solidFill>
                <a:latin typeface="Poppins"/>
              </a:rPr>
              <a:t>CHALLENGES</a:t>
            </a:r>
          </a:p>
          <a:p>
            <a:pPr>
              <a:lnSpc>
                <a:spcPts val="2880"/>
              </a:lnSpc>
            </a:pPr>
            <a:r>
              <a:rPr lang="en-US" dirty="0">
                <a:solidFill>
                  <a:srgbClr val="FFFFFF"/>
                </a:solidFill>
                <a:latin typeface="Poppins"/>
              </a:rPr>
              <a:t>Be the first to 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oppins"/>
              </a:rPr>
              <a:t>Design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oppins"/>
              </a:rPr>
              <a:t>Permit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oppins"/>
              </a:rPr>
              <a:t>Build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oppins"/>
              </a:rPr>
              <a:t>Operate </a:t>
            </a:r>
          </a:p>
          <a:p>
            <a:pPr marL="285750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oppins"/>
              </a:rPr>
              <a:t>Trade </a:t>
            </a:r>
          </a:p>
          <a:p>
            <a:pPr>
              <a:lnSpc>
                <a:spcPts val="2880"/>
              </a:lnSpc>
            </a:pPr>
            <a:r>
              <a:rPr lang="en-US" dirty="0">
                <a:solidFill>
                  <a:srgbClr val="FFFFFF"/>
                </a:solidFill>
                <a:latin typeface="Poppins"/>
              </a:rPr>
              <a:t>A commercial hydrogen project in Greece  </a:t>
            </a:r>
            <a:endParaRPr lang="en-US" sz="1800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166386" y="5143500"/>
            <a:ext cx="6121614" cy="5143500"/>
            <a:chOff x="0" y="0"/>
            <a:chExt cx="1451049" cy="1219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51049" cy="1219200"/>
            </a:xfrm>
            <a:custGeom>
              <a:avLst/>
              <a:gdLst/>
              <a:ahLst/>
              <a:cxnLst/>
              <a:rect l="l" t="t" r="r" b="b"/>
              <a:pathLst>
                <a:path w="1451049" h="1219200">
                  <a:moveTo>
                    <a:pt x="0" y="0"/>
                  </a:moveTo>
                  <a:lnTo>
                    <a:pt x="1451049" y="0"/>
                  </a:lnTo>
                  <a:lnTo>
                    <a:pt x="1451049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349461" y="5934101"/>
            <a:ext cx="3509493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49461" y="6539839"/>
            <a:ext cx="3678622" cy="108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 dirty="0">
                <a:solidFill>
                  <a:srgbClr val="D9D9D9"/>
                </a:solidFill>
                <a:latin typeface="Poppins"/>
              </a:rPr>
              <a:t>We look forward to transforming Crete to the Green Hydrogen Hub of SE Mediterranean!!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352672" cy="10287000"/>
            <a:chOff x="0" y="0"/>
            <a:chExt cx="193650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6506" cy="2709333"/>
            </a:xfrm>
            <a:custGeom>
              <a:avLst/>
              <a:gdLst/>
              <a:ahLst/>
              <a:cxnLst/>
              <a:rect l="l" t="t" r="r" b="b"/>
              <a:pathLst>
                <a:path w="1936506" h="2709333">
                  <a:moveTo>
                    <a:pt x="0" y="0"/>
                  </a:moveTo>
                  <a:lnTo>
                    <a:pt x="1936506" y="0"/>
                  </a:lnTo>
                  <a:lnTo>
                    <a:pt x="19365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6212838" cy="288733"/>
            <a:chOff x="0" y="0"/>
            <a:chExt cx="1636303" cy="76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4DB4A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167744"/>
            <a:ext cx="6057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rgbClr val="FFFFFF"/>
                </a:solidFill>
                <a:latin typeface="Poppins Bold"/>
              </a:rPr>
              <a:t>The big picture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586969"/>
            <a:ext cx="51841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D9D9D9"/>
                </a:solidFill>
                <a:latin typeface="Poppins"/>
              </a:rPr>
              <a:t>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4E56FD-9A2D-D67A-FD9E-5889A628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18288000" cy="542925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-1589731" y="7183004"/>
            <a:ext cx="6267753" cy="5093974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3" y="0"/>
                </a:lnTo>
                <a:lnTo>
                  <a:pt x="6267753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352672" cy="10287000"/>
            <a:chOff x="0" y="0"/>
            <a:chExt cx="193650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6506" cy="2709333"/>
            </a:xfrm>
            <a:custGeom>
              <a:avLst/>
              <a:gdLst/>
              <a:ahLst/>
              <a:cxnLst/>
              <a:rect l="l" t="t" r="r" b="b"/>
              <a:pathLst>
                <a:path w="1936506" h="2709333">
                  <a:moveTo>
                    <a:pt x="0" y="0"/>
                  </a:moveTo>
                  <a:lnTo>
                    <a:pt x="1936506" y="0"/>
                  </a:lnTo>
                  <a:lnTo>
                    <a:pt x="19365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6212838" cy="288733"/>
            <a:chOff x="0" y="0"/>
            <a:chExt cx="1636303" cy="76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0" y="0"/>
                  </a:moveTo>
                  <a:lnTo>
                    <a:pt x="1636303" y="0"/>
                  </a:lnTo>
                  <a:lnTo>
                    <a:pt x="1636303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4DB4A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167744"/>
            <a:ext cx="6057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 dirty="0">
                <a:solidFill>
                  <a:srgbClr val="FFFFFF"/>
                </a:solidFill>
                <a:latin typeface="Poppins Bold"/>
              </a:rPr>
              <a:t>The CRAVE-H2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1410B9-A417-0319-F84B-477D6733C700}"/>
              </a:ext>
            </a:extLst>
          </p:cNvPr>
          <p:cNvGrpSpPr/>
          <p:nvPr/>
        </p:nvGrpSpPr>
        <p:grpSpPr>
          <a:xfrm>
            <a:off x="1243853" y="2042642"/>
            <a:ext cx="16002000" cy="7703666"/>
            <a:chOff x="1143000" y="2276701"/>
            <a:chExt cx="16002000" cy="77036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4E56FD-9A2D-D67A-FD9E-5889A628F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3"/>
            <a:stretch/>
          </p:blipFill>
          <p:spPr>
            <a:xfrm>
              <a:off x="1143000" y="2276701"/>
              <a:ext cx="16002000" cy="77036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394A47-ADFF-E0EC-8B23-2C8110535BEA}"/>
                </a:ext>
              </a:extLst>
            </p:cNvPr>
            <p:cNvSpPr/>
            <p:nvPr/>
          </p:nvSpPr>
          <p:spPr>
            <a:xfrm>
              <a:off x="1143000" y="2305144"/>
              <a:ext cx="2514600" cy="2887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9EBE8D-4BE6-821E-3FD8-E8F5D5F2786C}"/>
                </a:ext>
              </a:extLst>
            </p:cNvPr>
            <p:cNvSpPr/>
            <p:nvPr/>
          </p:nvSpPr>
          <p:spPr>
            <a:xfrm>
              <a:off x="1161736" y="7471737"/>
              <a:ext cx="3715064" cy="2508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" name="Freeform 6"/>
          <p:cNvSpPr/>
          <p:nvPr/>
        </p:nvSpPr>
        <p:spPr>
          <a:xfrm>
            <a:off x="-1589731" y="7183004"/>
            <a:ext cx="6267753" cy="5093974"/>
          </a:xfrm>
          <a:custGeom>
            <a:avLst/>
            <a:gdLst/>
            <a:ahLst/>
            <a:cxnLst/>
            <a:rect l="l" t="t" r="r" b="b"/>
            <a:pathLst>
              <a:path w="6267753" h="5093974">
                <a:moveTo>
                  <a:pt x="0" y="0"/>
                </a:moveTo>
                <a:lnTo>
                  <a:pt x="6267753" y="0"/>
                </a:lnTo>
                <a:lnTo>
                  <a:pt x="6267753" y="5093973"/>
                </a:lnTo>
                <a:lnTo>
                  <a:pt x="0" y="5093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9075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94360" y="0"/>
            <a:ext cx="8593640" cy="10287000"/>
            <a:chOff x="0" y="0"/>
            <a:chExt cx="2037011" cy="243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7011" cy="2438400"/>
            </a:xfrm>
            <a:custGeom>
              <a:avLst/>
              <a:gdLst/>
              <a:ahLst/>
              <a:cxnLst/>
              <a:rect l="l" t="t" r="r" b="b"/>
              <a:pathLst>
                <a:path w="2037011" h="2438400">
                  <a:moveTo>
                    <a:pt x="0" y="0"/>
                  </a:moveTo>
                  <a:lnTo>
                    <a:pt x="2037011" y="0"/>
                  </a:lnTo>
                  <a:lnTo>
                    <a:pt x="203701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71C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-5400000">
            <a:off x="16024361" y="1974906"/>
            <a:ext cx="4238545" cy="288733"/>
            <a:chOff x="0" y="0"/>
            <a:chExt cx="1116325" cy="76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4DB4A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11067384" y="6340190"/>
            <a:ext cx="9005307" cy="6565688"/>
          </a:xfrm>
          <a:custGeom>
            <a:avLst/>
            <a:gdLst/>
            <a:ahLst/>
            <a:cxnLst/>
            <a:rect l="l" t="t" r="r" b="b"/>
            <a:pathLst>
              <a:path w="9005307" h="6565688">
                <a:moveTo>
                  <a:pt x="0" y="6565687"/>
                </a:moveTo>
                <a:lnTo>
                  <a:pt x="9005307" y="6565687"/>
                </a:lnTo>
                <a:lnTo>
                  <a:pt x="9005307" y="0"/>
                </a:lnTo>
                <a:lnTo>
                  <a:pt x="0" y="0"/>
                </a:lnTo>
                <a:lnTo>
                  <a:pt x="0" y="656568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8183" y="1164297"/>
            <a:ext cx="2294521" cy="633862"/>
          </a:xfrm>
          <a:custGeom>
            <a:avLst/>
            <a:gdLst/>
            <a:ahLst/>
            <a:cxnLst/>
            <a:rect l="l" t="t" r="r" b="b"/>
            <a:pathLst>
              <a:path w="2294521" h="633862">
                <a:moveTo>
                  <a:pt x="0" y="0"/>
                </a:moveTo>
                <a:lnTo>
                  <a:pt x="2294521" y="0"/>
                </a:lnTo>
                <a:lnTo>
                  <a:pt x="2294521" y="633861"/>
                </a:lnTo>
                <a:lnTo>
                  <a:pt x="0" y="633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816325" y="3531424"/>
            <a:ext cx="3450905" cy="595214"/>
          </a:xfrm>
          <a:custGeom>
            <a:avLst/>
            <a:gdLst/>
            <a:ahLst/>
            <a:cxnLst/>
            <a:rect l="l" t="t" r="r" b="b"/>
            <a:pathLst>
              <a:path w="3450905" h="595214">
                <a:moveTo>
                  <a:pt x="0" y="0"/>
                </a:moveTo>
                <a:lnTo>
                  <a:pt x="3450905" y="0"/>
                </a:lnTo>
                <a:lnTo>
                  <a:pt x="3450905" y="595214"/>
                </a:lnTo>
                <a:lnTo>
                  <a:pt x="0" y="5952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903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52518" y="5321765"/>
            <a:ext cx="1279958" cy="1279958"/>
          </a:xfrm>
          <a:custGeom>
            <a:avLst/>
            <a:gdLst/>
            <a:ahLst/>
            <a:cxnLst/>
            <a:rect l="l" t="t" r="r" b="b"/>
            <a:pathLst>
              <a:path w="1279958" h="1279958">
                <a:moveTo>
                  <a:pt x="0" y="0"/>
                </a:moveTo>
                <a:lnTo>
                  <a:pt x="1279958" y="0"/>
                </a:lnTo>
                <a:lnTo>
                  <a:pt x="1279958" y="1279958"/>
                </a:lnTo>
                <a:lnTo>
                  <a:pt x="0" y="1279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330661" y="1113631"/>
            <a:ext cx="2416412" cy="741671"/>
          </a:xfrm>
          <a:custGeom>
            <a:avLst/>
            <a:gdLst/>
            <a:ahLst/>
            <a:cxnLst/>
            <a:rect l="l" t="t" r="r" b="b"/>
            <a:pathLst>
              <a:path w="2416412" h="741671">
                <a:moveTo>
                  <a:pt x="0" y="0"/>
                </a:moveTo>
                <a:lnTo>
                  <a:pt x="2416413" y="0"/>
                </a:lnTo>
                <a:lnTo>
                  <a:pt x="2416413" y="741671"/>
                </a:lnTo>
                <a:lnTo>
                  <a:pt x="0" y="7416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01509" y="3219248"/>
            <a:ext cx="1987795" cy="874630"/>
          </a:xfrm>
          <a:custGeom>
            <a:avLst/>
            <a:gdLst/>
            <a:ahLst/>
            <a:cxnLst/>
            <a:rect l="l" t="t" r="r" b="b"/>
            <a:pathLst>
              <a:path w="1987795" h="874630">
                <a:moveTo>
                  <a:pt x="0" y="0"/>
                </a:moveTo>
                <a:lnTo>
                  <a:pt x="1987795" y="0"/>
                </a:lnTo>
                <a:lnTo>
                  <a:pt x="1987795" y="874630"/>
                </a:lnTo>
                <a:lnTo>
                  <a:pt x="0" y="8746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420925" y="5552758"/>
            <a:ext cx="2235885" cy="1018145"/>
          </a:xfrm>
          <a:custGeom>
            <a:avLst/>
            <a:gdLst/>
            <a:ahLst/>
            <a:cxnLst/>
            <a:rect l="l" t="t" r="r" b="b"/>
            <a:pathLst>
              <a:path w="2235885" h="1018145">
                <a:moveTo>
                  <a:pt x="0" y="0"/>
                </a:moveTo>
                <a:lnTo>
                  <a:pt x="2235885" y="0"/>
                </a:lnTo>
                <a:lnTo>
                  <a:pt x="2235885" y="1018144"/>
                </a:lnTo>
                <a:lnTo>
                  <a:pt x="0" y="1018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950" t="-89310" r="-13950" b="-91565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523882" y="8106554"/>
            <a:ext cx="2029971" cy="1027214"/>
          </a:xfrm>
          <a:custGeom>
            <a:avLst/>
            <a:gdLst/>
            <a:ahLst/>
            <a:cxnLst/>
            <a:rect l="l" t="t" r="r" b="b"/>
            <a:pathLst>
              <a:path w="2029971" h="1027214">
                <a:moveTo>
                  <a:pt x="0" y="0"/>
                </a:moveTo>
                <a:lnTo>
                  <a:pt x="2029971" y="0"/>
                </a:lnTo>
                <a:lnTo>
                  <a:pt x="2029971" y="1027214"/>
                </a:lnTo>
                <a:lnTo>
                  <a:pt x="0" y="10272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25663" y="8106554"/>
            <a:ext cx="2247395" cy="968954"/>
          </a:xfrm>
          <a:custGeom>
            <a:avLst/>
            <a:gdLst/>
            <a:ahLst/>
            <a:cxnLst/>
            <a:rect l="l" t="t" r="r" b="b"/>
            <a:pathLst>
              <a:path w="2247395" h="968954">
                <a:moveTo>
                  <a:pt x="0" y="0"/>
                </a:moveTo>
                <a:lnTo>
                  <a:pt x="2247395" y="0"/>
                </a:lnTo>
                <a:lnTo>
                  <a:pt x="2247395" y="968954"/>
                </a:lnTo>
                <a:lnTo>
                  <a:pt x="0" y="968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8027" b="-27435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067384" y="1982089"/>
            <a:ext cx="4848308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Partnership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67384" y="3158410"/>
            <a:ext cx="6191916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EEF2F5"/>
                </a:solidFill>
                <a:latin typeface="Poppins"/>
              </a:rPr>
              <a:t>All partners are committed to pursue links with other H2 Valleys initiatives in Europe and according to the Mission Innovation 2.0 - Clean Hydrogen Mission; the success of CRAVE-H2 will carry sufficiently targeted and professional communication activities and campaigns with the aim to </a:t>
            </a:r>
            <a:r>
              <a:rPr lang="en-US" sz="1800">
                <a:solidFill>
                  <a:srgbClr val="EEF2F5"/>
                </a:solidFill>
                <a:latin typeface="Poppins Bold"/>
              </a:rPr>
              <a:t>increase public acceptance of the emerging H2 ecosystems.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4746" y="1998177"/>
            <a:ext cx="28413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1">
                <a:solidFill>
                  <a:srgbClr val="101010"/>
                </a:solidFill>
                <a:latin typeface="Poppins Bold"/>
              </a:rPr>
              <a:t>EUNICE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8207" y="1998177"/>
            <a:ext cx="28413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1">
                <a:solidFill>
                  <a:srgbClr val="101010"/>
                </a:solidFill>
                <a:latin typeface="Poppins Bold"/>
              </a:rPr>
              <a:t>DENORA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18207" y="4269513"/>
            <a:ext cx="28413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1">
                <a:solidFill>
                  <a:srgbClr val="101010"/>
                </a:solidFill>
                <a:latin typeface="Poppins Bold"/>
              </a:rPr>
              <a:t>CERTH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74746" y="4269513"/>
            <a:ext cx="28413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1">
                <a:solidFill>
                  <a:srgbClr val="101010"/>
                </a:solidFill>
                <a:latin typeface="Poppins Bold"/>
              </a:rPr>
              <a:t>POLITO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5553" y="2358249"/>
            <a:ext cx="1839707" cy="30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1500">
                <a:solidFill>
                  <a:srgbClr val="545454"/>
                </a:solidFill>
                <a:latin typeface="Poppins"/>
              </a:rPr>
              <a:t>Leader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548130" y="2415392"/>
            <a:ext cx="1981475" cy="30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1500">
                <a:solidFill>
                  <a:srgbClr val="545454"/>
                </a:solidFill>
                <a:latin typeface="Poppins"/>
              </a:rPr>
              <a:t>Partner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86188" y="4653969"/>
            <a:ext cx="1418437" cy="30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1500">
                <a:solidFill>
                  <a:srgbClr val="545454"/>
                </a:solidFill>
                <a:latin typeface="Poppins"/>
              </a:rPr>
              <a:t>Partner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23780" y="4686729"/>
            <a:ext cx="1630175" cy="30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1500">
                <a:solidFill>
                  <a:srgbClr val="545454"/>
                </a:solidFill>
                <a:latin typeface="Poppins"/>
              </a:rPr>
              <a:t>Partner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18207" y="6661905"/>
            <a:ext cx="28413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1">
                <a:solidFill>
                  <a:srgbClr val="101010"/>
                </a:solidFill>
                <a:latin typeface="Poppins Bold"/>
              </a:rPr>
              <a:t>REGION OF CRETE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59916" y="6661905"/>
            <a:ext cx="28413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1">
                <a:solidFill>
                  <a:srgbClr val="101010"/>
                </a:solidFill>
                <a:latin typeface="Poppins Bold"/>
              </a:rPr>
              <a:t>BALLARD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71358" y="7079121"/>
            <a:ext cx="1418437" cy="30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1500">
                <a:solidFill>
                  <a:srgbClr val="545454"/>
                </a:solidFill>
                <a:latin typeface="Poppins"/>
              </a:rPr>
              <a:t>Partner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23780" y="7079121"/>
            <a:ext cx="1630175" cy="30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1500">
                <a:solidFill>
                  <a:srgbClr val="545454"/>
                </a:solidFill>
                <a:latin typeface="Poppins"/>
              </a:rPr>
              <a:t>Partner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18207" y="9194408"/>
            <a:ext cx="28413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1">
                <a:solidFill>
                  <a:srgbClr val="101010"/>
                </a:solidFill>
                <a:latin typeface="Poppins Bold"/>
              </a:rPr>
              <a:t>HEDNO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9194408"/>
            <a:ext cx="284132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2001">
                <a:solidFill>
                  <a:srgbClr val="101010"/>
                </a:solidFill>
                <a:latin typeface="Poppins Bold"/>
              </a:rPr>
              <a:t>SOLMAR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40142" y="9537308"/>
            <a:ext cx="1418437" cy="30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1500">
                <a:solidFill>
                  <a:srgbClr val="545454"/>
                </a:solidFill>
                <a:latin typeface="Poppins"/>
              </a:rPr>
              <a:t>Partner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723780" y="9537308"/>
            <a:ext cx="1630175" cy="30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1500">
                <a:solidFill>
                  <a:srgbClr val="545454"/>
                </a:solidFill>
                <a:latin typeface="Poppins"/>
              </a:rPr>
              <a:t>Partner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90444" y="5945235"/>
            <a:ext cx="640916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Address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3812112" y="-511790"/>
            <a:ext cx="9143383" cy="7431077"/>
          </a:xfrm>
          <a:custGeom>
            <a:avLst/>
            <a:gdLst/>
            <a:ahLst/>
            <a:cxnLst/>
            <a:rect l="l" t="t" r="r" b="b"/>
            <a:pathLst>
              <a:path w="9143383" h="7431077">
                <a:moveTo>
                  <a:pt x="9143383" y="0"/>
                </a:moveTo>
                <a:lnTo>
                  <a:pt x="0" y="0"/>
                </a:lnTo>
                <a:lnTo>
                  <a:pt x="0" y="7431076"/>
                </a:lnTo>
                <a:lnTo>
                  <a:pt x="9143383" y="7431076"/>
                </a:lnTo>
                <a:lnTo>
                  <a:pt x="91433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 flipH="1">
            <a:off x="-2571291" y="3281472"/>
            <a:ext cx="9143383" cy="7431077"/>
          </a:xfrm>
          <a:custGeom>
            <a:avLst/>
            <a:gdLst/>
            <a:ahLst/>
            <a:cxnLst/>
            <a:rect l="l" t="t" r="r" b="b"/>
            <a:pathLst>
              <a:path w="9143383" h="7431077">
                <a:moveTo>
                  <a:pt x="9143383" y="0"/>
                </a:moveTo>
                <a:lnTo>
                  <a:pt x="0" y="0"/>
                </a:lnTo>
                <a:lnTo>
                  <a:pt x="0" y="7431077"/>
                </a:lnTo>
                <a:lnTo>
                  <a:pt x="9143383" y="7431077"/>
                </a:lnTo>
                <a:lnTo>
                  <a:pt x="91433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981917" y="9998267"/>
            <a:ext cx="9995383" cy="288733"/>
            <a:chOff x="0" y="0"/>
            <a:chExt cx="2632529" cy="76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2529" cy="76045"/>
            </a:xfrm>
            <a:custGeom>
              <a:avLst/>
              <a:gdLst/>
              <a:ahLst/>
              <a:cxnLst/>
              <a:rect l="l" t="t" r="r" b="b"/>
              <a:pathLst>
                <a:path w="2632529" h="76045">
                  <a:moveTo>
                    <a:pt x="0" y="0"/>
                  </a:moveTo>
                  <a:lnTo>
                    <a:pt x="2632529" y="0"/>
                  </a:lnTo>
                  <a:lnTo>
                    <a:pt x="2632529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4DB4A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028700"/>
            <a:ext cx="971701" cy="1443827"/>
          </a:xfrm>
          <a:custGeom>
            <a:avLst/>
            <a:gdLst/>
            <a:ahLst/>
            <a:cxnLst/>
            <a:rect l="l" t="t" r="r" b="b"/>
            <a:pathLst>
              <a:path w="971701" h="1443827">
                <a:moveTo>
                  <a:pt x="0" y="0"/>
                </a:moveTo>
                <a:lnTo>
                  <a:pt x="971701" y="0"/>
                </a:lnTo>
                <a:lnTo>
                  <a:pt x="971701" y="1443827"/>
                </a:lnTo>
                <a:lnTo>
                  <a:pt x="0" y="1443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735039" y="9015837"/>
            <a:ext cx="1530038" cy="812522"/>
          </a:xfrm>
          <a:custGeom>
            <a:avLst/>
            <a:gdLst/>
            <a:ahLst/>
            <a:cxnLst/>
            <a:rect l="l" t="t" r="r" b="b"/>
            <a:pathLst>
              <a:path w="1530038" h="812522">
                <a:moveTo>
                  <a:pt x="0" y="0"/>
                </a:moveTo>
                <a:lnTo>
                  <a:pt x="1530038" y="0"/>
                </a:lnTo>
                <a:lnTo>
                  <a:pt x="1530038" y="812521"/>
                </a:lnTo>
                <a:lnTo>
                  <a:pt x="0" y="8125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12" t="-13757" r="-7914" b="-11082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8981917" y="9190319"/>
            <a:ext cx="2342019" cy="463557"/>
            <a:chOff x="0" y="0"/>
            <a:chExt cx="3122692" cy="618076"/>
          </a:xfrm>
        </p:grpSpPr>
        <p:sp>
          <p:nvSpPr>
            <p:cNvPr id="12" name="Freeform 12"/>
            <p:cNvSpPr/>
            <p:nvPr/>
          </p:nvSpPr>
          <p:spPr>
            <a:xfrm>
              <a:off x="974974" y="24517"/>
              <a:ext cx="2147718" cy="569043"/>
            </a:xfrm>
            <a:custGeom>
              <a:avLst/>
              <a:gdLst/>
              <a:ahLst/>
              <a:cxnLst/>
              <a:rect l="l" t="t" r="r" b="b"/>
              <a:pathLst>
                <a:path w="2147718" h="569043">
                  <a:moveTo>
                    <a:pt x="0" y="0"/>
                  </a:moveTo>
                  <a:lnTo>
                    <a:pt x="2147718" y="0"/>
                  </a:lnTo>
                  <a:lnTo>
                    <a:pt x="2147718" y="569043"/>
                  </a:lnTo>
                  <a:lnTo>
                    <a:pt x="0" y="56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3838" t="-7565" r="-6033" b="-19268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951293" cy="618076"/>
            </a:xfrm>
            <a:custGeom>
              <a:avLst/>
              <a:gdLst/>
              <a:ahLst/>
              <a:cxnLst/>
              <a:rect l="l" t="t" r="r" b="b"/>
              <a:pathLst>
                <a:path w="951293" h="618076">
                  <a:moveTo>
                    <a:pt x="0" y="0"/>
                  </a:moveTo>
                  <a:lnTo>
                    <a:pt x="951293" y="0"/>
                  </a:lnTo>
                  <a:lnTo>
                    <a:pt x="951293" y="618076"/>
                  </a:lnTo>
                  <a:lnTo>
                    <a:pt x="0" y="618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2370" t="-7137" r="-249739" b="-10013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8981917" y="6030960"/>
            <a:ext cx="333929" cy="333929"/>
          </a:xfrm>
          <a:custGeom>
            <a:avLst/>
            <a:gdLst/>
            <a:ahLst/>
            <a:cxnLst/>
            <a:rect l="l" t="t" r="r" b="b"/>
            <a:pathLst>
              <a:path w="333929" h="333929">
                <a:moveTo>
                  <a:pt x="0" y="0"/>
                </a:moveTo>
                <a:lnTo>
                  <a:pt x="333929" y="0"/>
                </a:lnTo>
                <a:lnTo>
                  <a:pt x="333929" y="333929"/>
                </a:lnTo>
                <a:lnTo>
                  <a:pt x="0" y="3339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981917" y="6458385"/>
            <a:ext cx="333929" cy="333929"/>
          </a:xfrm>
          <a:custGeom>
            <a:avLst/>
            <a:gdLst/>
            <a:ahLst/>
            <a:cxnLst/>
            <a:rect l="l" t="t" r="r" b="b"/>
            <a:pathLst>
              <a:path w="333929" h="333929">
                <a:moveTo>
                  <a:pt x="0" y="0"/>
                </a:moveTo>
                <a:lnTo>
                  <a:pt x="333929" y="0"/>
                </a:lnTo>
                <a:lnTo>
                  <a:pt x="333929" y="333929"/>
                </a:lnTo>
                <a:lnTo>
                  <a:pt x="0" y="3339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981917" y="6887564"/>
            <a:ext cx="333929" cy="333929"/>
          </a:xfrm>
          <a:custGeom>
            <a:avLst/>
            <a:gdLst/>
            <a:ahLst/>
            <a:cxnLst/>
            <a:rect l="l" t="t" r="r" b="b"/>
            <a:pathLst>
              <a:path w="333929" h="333929">
                <a:moveTo>
                  <a:pt x="0" y="0"/>
                </a:moveTo>
                <a:lnTo>
                  <a:pt x="333929" y="0"/>
                </a:lnTo>
                <a:lnTo>
                  <a:pt x="333929" y="333929"/>
                </a:lnTo>
                <a:lnTo>
                  <a:pt x="0" y="3339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981917" y="4662488"/>
            <a:ext cx="466811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FFFFFF"/>
                </a:solidFill>
                <a:latin typeface="Poppins Bold"/>
              </a:rPr>
              <a:t>Thank You!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09494" y="6402759"/>
            <a:ext cx="640916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email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09494" y="6833548"/>
            <a:ext cx="640916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website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325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Poppins</vt:lpstr>
      <vt:lpstr>Arial</vt:lpstr>
      <vt:lpstr>Calibri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</dc:title>
  <dc:creator>George Pechlivanoglou</dc:creator>
  <cp:lastModifiedBy>George Pechlivanoglou</cp:lastModifiedBy>
  <cp:revision>3</cp:revision>
  <dcterms:created xsi:type="dcterms:W3CDTF">2006-08-16T00:00:00Z</dcterms:created>
  <dcterms:modified xsi:type="dcterms:W3CDTF">2023-06-09T17:01:46Z</dcterms:modified>
  <dc:identifier>DAFlOaeEmns</dc:identifier>
</cp:coreProperties>
</file>