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256" r:id="rId2"/>
    <p:sldId id="258" r:id="rId3"/>
    <p:sldId id="259" r:id="rId4"/>
    <p:sldId id="263" r:id="rId5"/>
    <p:sldId id="261" r:id="rId6"/>
    <p:sldId id="276" r:id="rId7"/>
    <p:sldId id="277" r:id="rId8"/>
    <p:sldId id="285" r:id="rId9"/>
    <p:sldId id="278" r:id="rId10"/>
    <p:sldId id="279" r:id="rId11"/>
    <p:sldId id="280" r:id="rId12"/>
    <p:sldId id="286" r:id="rId13"/>
    <p:sldId id="281" r:id="rId14"/>
    <p:sldId id="282" r:id="rId15"/>
    <p:sldId id="283" r:id="rId16"/>
    <p:sldId id="284" r:id="rId17"/>
    <p:sldId id="292" r:id="rId18"/>
    <p:sldId id="287" r:id="rId19"/>
    <p:sldId id="288" r:id="rId20"/>
    <p:sldId id="293" r:id="rId21"/>
    <p:sldId id="289" r:id="rId22"/>
    <p:sldId id="290" r:id="rId23"/>
    <p:sldId id="294" r:id="rId24"/>
    <p:sldId id="291" r:id="rId25"/>
    <p:sldId id="295" r:id="rId26"/>
    <p:sldId id="297" r:id="rId27"/>
    <p:sldId id="298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055AB63F-BB4D-4947-98F0-1B245974B769}">
          <p14:sldIdLst>
            <p14:sldId id="256"/>
            <p14:sldId id="258"/>
            <p14:sldId id="259"/>
            <p14:sldId id="263"/>
            <p14:sldId id="261"/>
            <p14:sldId id="276"/>
            <p14:sldId id="277"/>
            <p14:sldId id="285"/>
            <p14:sldId id="278"/>
            <p14:sldId id="279"/>
            <p14:sldId id="280"/>
            <p14:sldId id="286"/>
            <p14:sldId id="281"/>
            <p14:sldId id="282"/>
            <p14:sldId id="283"/>
            <p14:sldId id="284"/>
            <p14:sldId id="292"/>
            <p14:sldId id="287"/>
            <p14:sldId id="288"/>
            <p14:sldId id="293"/>
            <p14:sldId id="289"/>
            <p14:sldId id="290"/>
            <p14:sldId id="294"/>
            <p14:sldId id="291"/>
            <p14:sldId id="295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6"/>
    <p:restoredTop sz="96093"/>
  </p:normalViewPr>
  <p:slideViewPr>
    <p:cSldViewPr snapToObjects="1">
      <p:cViewPr varScale="1">
        <p:scale>
          <a:sx n="128" d="100"/>
          <a:sy n="128" d="100"/>
        </p:scale>
        <p:origin x="126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ouka\Dropbox\IOBE\&#932;&#913;&#921;&#928;&#917;&#916;\data\postestimation-da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d.docs.live.net/6316011ab523a07b/IOBE/&#932;&#913;&#921;&#928;&#917;&#916;04_Macroimpact/Data/&#913;&#963;&#964;&#941;&#961;&#945;&#962;%20&#914;&#959;&#965;&#955;&#953;&#945;&#947;&#956;&#941;&#957;&#951;&#962;/Microimpact_asteras_omilos_graphs_v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d.docs.live.net/6316011ab523a07b/IOBE/&#932;&#913;&#921;&#928;&#917;&#916;04_Macroimpact/Analysis/&#928;&#949;&#961;&#953;&#966;&#949;&#961;&#949;&#953;&#945;&#954;&#940;%20&#955;&#953;&#956;&#940;&#957;&#953;&#945;/Char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H:\GREARC02FIN_2001_TAIPED_Current\TAIPED_Graphs_v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6316011ab523a07b/IOBE/&#932;&#913;&#921;&#928;&#917;&#916;04_Macroimpact/Analysis/TAIPED_Macro_Employment_Slide_9_v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ountouraki\Desktop\Results_olp%20-%20300120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paratsiokas\Desktop\taiped\Analysis\Data%20&amp;%20Diagrammata_perif_aerodromi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paratsiokas\OneDrive\Diff%20in%20Diff_Results%20interpretation.xlsx" TargetMode="External"/><Relationship Id="rId4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dirty="0"/>
              <a:t>Εκτιμώμενη επίδραση εσόδων από ιδιωτικοποιήσεις στις πάγιες επενδύσεις πλην κατοικιών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Αρχικά έσοδα από ιδιωτικοποιήσεις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'divided by gdp'!$A$66:$A$99</c:f>
              <c:strCache>
                <c:ptCount val="34"/>
                <c:pt idx="0">
                  <c:v>2011Q1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2012Q1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2013Q1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2014Q1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2015Q1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2016Q1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2017Q1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2018Q1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2019Q1</c:v>
                </c:pt>
                <c:pt idx="33">
                  <c:v>2019Q2</c:v>
                </c:pt>
              </c:strCache>
            </c:strRef>
          </c:cat>
          <c:val>
            <c:numRef>
              <c:f>'divided by gdp'!$H$66:$H$99</c:f>
              <c:numCache>
                <c:formatCode>0.0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1058.4590000000001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64.709860000000006</c:v>
                </c:pt>
                <c:pt idx="9">
                  <c:v>0</c:v>
                </c:pt>
                <c:pt idx="10">
                  <c:v>176.47989999999999</c:v>
                </c:pt>
                <c:pt idx="11">
                  <c:v>584.40520000000004</c:v>
                </c:pt>
                <c:pt idx="12">
                  <c:v>6.1411610000000003</c:v>
                </c:pt>
                <c:pt idx="13">
                  <c:v>6.7896570000000001</c:v>
                </c:pt>
                <c:pt idx="14">
                  <c:v>0</c:v>
                </c:pt>
                <c:pt idx="15">
                  <c:v>358.21940000000001</c:v>
                </c:pt>
                <c:pt idx="16">
                  <c:v>0</c:v>
                </c:pt>
                <c:pt idx="17">
                  <c:v>11.986689999999999</c:v>
                </c:pt>
                <c:pt idx="18">
                  <c:v>4.0333860000000001</c:v>
                </c:pt>
                <c:pt idx="19">
                  <c:v>8.3602670000000003</c:v>
                </c:pt>
                <c:pt idx="20">
                  <c:v>0</c:v>
                </c:pt>
                <c:pt idx="21">
                  <c:v>0.1444127</c:v>
                </c:pt>
                <c:pt idx="22">
                  <c:v>265.07530000000003</c:v>
                </c:pt>
                <c:pt idx="23">
                  <c:v>109.42400000000001</c:v>
                </c:pt>
                <c:pt idx="24">
                  <c:v>0</c:v>
                </c:pt>
                <c:pt idx="25">
                  <c:v>1218.3820000000001</c:v>
                </c:pt>
                <c:pt idx="26">
                  <c:v>43.474640000000001</c:v>
                </c:pt>
                <c:pt idx="27">
                  <c:v>0</c:v>
                </c:pt>
                <c:pt idx="28">
                  <c:v>221.26820000000001</c:v>
                </c:pt>
                <c:pt idx="29">
                  <c:v>165.6935</c:v>
                </c:pt>
                <c:pt idx="30">
                  <c:v>0</c:v>
                </c:pt>
                <c:pt idx="31">
                  <c:v>264.23829999999998</c:v>
                </c:pt>
                <c:pt idx="32">
                  <c:v>887.18020000000001</c:v>
                </c:pt>
                <c:pt idx="33">
                  <c:v>38.650149999999996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4-44C2-96F8-0AB7623B1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54098463"/>
        <c:axId val="754102623"/>
      </c:barChart>
      <c:lineChart>
        <c:grouping val="standard"/>
        <c:varyColors val="0"/>
        <c:ser>
          <c:idx val="0"/>
          <c:order val="0"/>
          <c:tx>
            <c:v>Πάγιες επενδύσεις πλην κατοικιών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'divided by gdp'!$A$66:$A$99</c:f>
              <c:strCache>
                <c:ptCount val="34"/>
                <c:pt idx="0">
                  <c:v>2011Q1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2012Q1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2013Q1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2014Q1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2015Q1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2016Q1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2017Q1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2018Q1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2019Q1</c:v>
                </c:pt>
                <c:pt idx="33">
                  <c:v>2019Q2</c:v>
                </c:pt>
              </c:strCache>
            </c:strRef>
          </c:cat>
          <c:val>
            <c:numRef>
              <c:f>'divided by gdp'!$C$66:$C$99</c:f>
              <c:numCache>
                <c:formatCode>General</c:formatCode>
                <c:ptCount val="34"/>
                <c:pt idx="0">
                  <c:v>5752.6</c:v>
                </c:pt>
                <c:pt idx="1">
                  <c:v>5314.6</c:v>
                </c:pt>
                <c:pt idx="2">
                  <c:v>5056.3</c:v>
                </c:pt>
                <c:pt idx="3">
                  <c:v>4099</c:v>
                </c:pt>
                <c:pt idx="4">
                  <c:v>4121.3999999999996</c:v>
                </c:pt>
                <c:pt idx="5">
                  <c:v>4355.7</c:v>
                </c:pt>
                <c:pt idx="6">
                  <c:v>3777</c:v>
                </c:pt>
                <c:pt idx="7">
                  <c:v>4548.6000000000004</c:v>
                </c:pt>
                <c:pt idx="8">
                  <c:v>4020.7</c:v>
                </c:pt>
                <c:pt idx="9">
                  <c:v>4052.2</c:v>
                </c:pt>
                <c:pt idx="10">
                  <c:v>4221.6000000000004</c:v>
                </c:pt>
                <c:pt idx="11">
                  <c:v>4401.5</c:v>
                </c:pt>
                <c:pt idx="12">
                  <c:v>4233.3</c:v>
                </c:pt>
                <c:pt idx="13">
                  <c:v>4493.8999999999996</c:v>
                </c:pt>
                <c:pt idx="14">
                  <c:v>4255.8</c:v>
                </c:pt>
                <c:pt idx="15">
                  <c:v>4839.5</c:v>
                </c:pt>
                <c:pt idx="16">
                  <c:v>4934.7</c:v>
                </c:pt>
                <c:pt idx="17">
                  <c:v>4132</c:v>
                </c:pt>
                <c:pt idx="18">
                  <c:v>4124.2</c:v>
                </c:pt>
                <c:pt idx="19">
                  <c:v>5221</c:v>
                </c:pt>
                <c:pt idx="20">
                  <c:v>4534</c:v>
                </c:pt>
                <c:pt idx="21">
                  <c:v>4853.2</c:v>
                </c:pt>
                <c:pt idx="22">
                  <c:v>4681</c:v>
                </c:pt>
                <c:pt idx="23">
                  <c:v>5424.4</c:v>
                </c:pt>
                <c:pt idx="24">
                  <c:v>4934.5</c:v>
                </c:pt>
                <c:pt idx="25">
                  <c:v>4405.1000000000004</c:v>
                </c:pt>
                <c:pt idx="26">
                  <c:v>5989.3</c:v>
                </c:pt>
                <c:pt idx="27">
                  <c:v>6173.2</c:v>
                </c:pt>
                <c:pt idx="28">
                  <c:v>4440.8</c:v>
                </c:pt>
                <c:pt idx="29">
                  <c:v>5282.1</c:v>
                </c:pt>
                <c:pt idx="30">
                  <c:v>4499.2</c:v>
                </c:pt>
                <c:pt idx="31">
                  <c:v>4378.6000000000004</c:v>
                </c:pt>
                <c:pt idx="32">
                  <c:v>4812</c:v>
                </c:pt>
                <c:pt idx="33">
                  <c:v>4899.8999999999996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4-44C2-96F8-0AB7623B13F0}"/>
            </c:ext>
          </c:extLst>
        </c:ser>
        <c:ser>
          <c:idx val="2"/>
          <c:order val="2"/>
          <c:tx>
            <c:v>Εκτιμώμενες πάγιες επενδύσεις λόγω ιδιωτικοποιήσεων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'divided by gdp'!$A$66:$A$99</c:f>
              <c:strCache>
                <c:ptCount val="34"/>
                <c:pt idx="0">
                  <c:v>2011Q1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2012Q1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2013Q1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2014Q1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2015Q1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2016Q1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2017Q1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2018Q1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2019Q1</c:v>
                </c:pt>
                <c:pt idx="33">
                  <c:v>2019Q2</c:v>
                </c:pt>
              </c:strCache>
            </c:strRef>
          </c:cat>
          <c:val>
            <c:numRef>
              <c:f>'divided by gdp'!$R$66:$R$99</c:f>
              <c:numCache>
                <c:formatCode>General</c:formatCode>
                <c:ptCount val="34"/>
                <c:pt idx="4" formatCode="0.00">
                  <c:v>0</c:v>
                </c:pt>
                <c:pt idx="5" formatCode="0.00">
                  <c:v>600.25480450985219</c:v>
                </c:pt>
                <c:pt idx="6" formatCode="0.00">
                  <c:v>7.5934581476985841</c:v>
                </c:pt>
                <c:pt idx="7" formatCode="0.00">
                  <c:v>596.79934629077206</c:v>
                </c:pt>
                <c:pt idx="8" formatCode="0.00">
                  <c:v>20.612016194913849</c:v>
                </c:pt>
                <c:pt idx="9" formatCode="0.00">
                  <c:v>20.612016194913849</c:v>
                </c:pt>
                <c:pt idx="10" formatCode="0.00">
                  <c:v>58.575335192395364</c:v>
                </c:pt>
                <c:pt idx="11" formatCode="0.00">
                  <c:v>20.850589197510352</c:v>
                </c:pt>
                <c:pt idx="12" formatCode="0.00">
                  <c:v>161.81496724510814</c:v>
                </c:pt>
                <c:pt idx="13" formatCode="0.00">
                  <c:v>364.32845157111097</c:v>
                </c:pt>
                <c:pt idx="14" formatCode="0.00">
                  <c:v>123.98291397458439</c:v>
                </c:pt>
                <c:pt idx="15" formatCode="0.00">
                  <c:v>363.542855848481</c:v>
                </c:pt>
                <c:pt idx="16" formatCode="0.00">
                  <c:v>20.138525152029615</c:v>
                </c:pt>
                <c:pt idx="17" formatCode="0.00">
                  <c:v>230.578905003431</c:v>
                </c:pt>
                <c:pt idx="18" formatCode="0.00">
                  <c:v>20.706574545922933</c:v>
                </c:pt>
                <c:pt idx="19" formatCode="0.00">
                  <c:v>234.9343635357732</c:v>
                </c:pt>
                <c:pt idx="20" formatCode="0.00">
                  <c:v>23.05824593406038</c:v>
                </c:pt>
                <c:pt idx="21" formatCode="0.00">
                  <c:v>32.408450672159674</c:v>
                </c:pt>
                <c:pt idx="22" formatCode="0.00">
                  <c:v>23.01517424896528</c:v>
                </c:pt>
                <c:pt idx="23" formatCode="0.00">
                  <c:v>25.57968747832513</c:v>
                </c:pt>
                <c:pt idx="24" formatCode="0.00">
                  <c:v>175.7846558201428</c:v>
                </c:pt>
                <c:pt idx="25" formatCode="0.00">
                  <c:v>83.594324119160106</c:v>
                </c:pt>
                <c:pt idx="26" formatCode="0.00">
                  <c:v>175.25574390853512</c:v>
                </c:pt>
                <c:pt idx="27" formatCode="0.00">
                  <c:v>800.16428104825309</c:v>
                </c:pt>
                <c:pt idx="28" formatCode="0.00">
                  <c:v>38.790413741276325</c:v>
                </c:pt>
                <c:pt idx="29" formatCode="0.00">
                  <c:v>730.53914842585198</c:v>
                </c:pt>
                <c:pt idx="30" formatCode="0.00">
                  <c:v>162.18533513456111</c:v>
                </c:pt>
                <c:pt idx="31" formatCode="0.00">
                  <c:v>103.73309706204387</c:v>
                </c:pt>
                <c:pt idx="32" formatCode="0.00">
                  <c:v>135.73455982415953</c:v>
                </c:pt>
                <c:pt idx="33" formatCode="0.00">
                  <c:v>258.66870553022039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54-44C2-96F8-0AB7623B1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098463"/>
        <c:axId val="754102623"/>
      </c:lineChart>
      <c:catAx>
        <c:axId val="75409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54102623"/>
        <c:crosses val="autoZero"/>
        <c:auto val="1"/>
        <c:lblAlgn val="ctr"/>
        <c:lblOffset val="100"/>
        <c:noMultiLvlLbl val="0"/>
      </c:catAx>
      <c:valAx>
        <c:axId val="75410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54098463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l-GR" dirty="0"/>
                    <a:t>€ δισ. </a:t>
                  </a:r>
                  <a:endParaRPr lang="en-GB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050" dirty="0"/>
              <a:t>Επιδράσεις της υλοποίησης της ιδιωτικοποίησης των περιφερειακών αεροδρομίων στο ΑΕΠ της Ελλάδας στην περίοδο 2017-2019</a:t>
            </a:r>
            <a:endParaRPr lang="en-GB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FromIO!$AR$12</c:f>
              <c:strCache>
                <c:ptCount val="1"/>
                <c:pt idx="0">
                  <c:v>Άμεση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FromIO!$AS$1:$AU$1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FromIO!$AS$12:$AU$12</c:f>
              <c:numCache>
                <c:formatCode>#,##0.00</c:formatCode>
                <c:ptCount val="3"/>
                <c:pt idx="0">
                  <c:v>-14.579457722578585</c:v>
                </c:pt>
                <c:pt idx="1">
                  <c:v>-15.078960459856624</c:v>
                </c:pt>
                <c:pt idx="2">
                  <c:v>-16.624846939003824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D-4F67-93F1-421B6BF5C5DF}"/>
            </c:ext>
          </c:extLst>
        </c:ser>
        <c:ser>
          <c:idx val="1"/>
          <c:order val="1"/>
          <c:tx>
            <c:strRef>
              <c:f>FromIO!$AR$13</c:f>
              <c:strCache>
                <c:ptCount val="1"/>
                <c:pt idx="0">
                  <c:v>Καταλυτική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FromIO!$AS$1:$AU$1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FromIO!$AS$13:$AU$13</c:f>
              <c:numCache>
                <c:formatCode>#,##0.00</c:formatCode>
                <c:ptCount val="3"/>
                <c:pt idx="0">
                  <c:v>22.940837597265375</c:v>
                </c:pt>
                <c:pt idx="1">
                  <c:v>36.166846731121296</c:v>
                </c:pt>
                <c:pt idx="2">
                  <c:v>43.388641470848732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D-4F67-93F1-421B6BF5C5DF}"/>
            </c:ext>
          </c:extLst>
        </c:ser>
        <c:ser>
          <c:idx val="2"/>
          <c:order val="2"/>
          <c:tx>
            <c:strRef>
              <c:f>FromIO!$AR$14</c:f>
              <c:strCache>
                <c:ptCount val="1"/>
                <c:pt idx="0">
                  <c:v>Έμμεση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FromIO!$AS$1:$AU$1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FromIO!$AS$14:$AU$14</c:f>
              <c:numCache>
                <c:formatCode>#,##0.00</c:formatCode>
                <c:ptCount val="3"/>
                <c:pt idx="0">
                  <c:v>61.001031567620089</c:v>
                </c:pt>
                <c:pt idx="1">
                  <c:v>99.431618699457061</c:v>
                </c:pt>
                <c:pt idx="2">
                  <c:v>108.48359074952452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D-4F67-93F1-421B6BF5C5DF}"/>
            </c:ext>
          </c:extLst>
        </c:ser>
        <c:ser>
          <c:idx val="3"/>
          <c:order val="3"/>
          <c:tx>
            <c:strRef>
              <c:f>FromIO!$AR$15</c:f>
              <c:strCache>
                <c:ptCount val="1"/>
                <c:pt idx="0">
                  <c:v>Προκαλούμενη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FromIO!$AS$1:$AU$1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FromIO!$AS$15:$AU$15</c:f>
              <c:numCache>
                <c:formatCode>#,##0.00</c:formatCode>
                <c:ptCount val="3"/>
                <c:pt idx="0">
                  <c:v>91.954458763804823</c:v>
                </c:pt>
                <c:pt idx="1">
                  <c:v>142.78886224936502</c:v>
                </c:pt>
                <c:pt idx="2">
                  <c:v>158.32155806582486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6D-4F67-93F1-421B6BF5C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04027504"/>
        <c:axId val="998345008"/>
      </c:barChart>
      <c:catAx>
        <c:axId val="8040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98345008"/>
        <c:crosses val="autoZero"/>
        <c:auto val="1"/>
        <c:lblAlgn val="ctr"/>
        <c:lblOffset val="100"/>
        <c:noMultiLvlLbl val="0"/>
      </c:catAx>
      <c:valAx>
        <c:axId val="99834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/>
                  <a:t>€</a:t>
                </a:r>
                <a:r>
                  <a:rPr lang="el-GR" baseline="0" dirty="0"/>
                  <a:t> εκατ. (τρέχουσες τιμές)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0402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10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l-GR" sz="10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Επενδύσεις Αστήρ Παλάς Βουλιαγμένης ΑΞΕ, 2012-2018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108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7.682317626370673E-2"/>
          <c:y val="0.10035403494821483"/>
          <c:w val="0.87481267010898178"/>
          <c:h val="0.72415938945545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Επενδύσεις!$A$3</c:f>
              <c:strCache>
                <c:ptCount val="1"/>
                <c:pt idx="0">
                  <c:v>Πριν την ιδιωτικοποίηση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Επενδύσεις!$B$2:$H$2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Επενδύσεις!$B$3:$H$3</c:f>
              <c:numCache>
                <c:formatCode>#,##0.0</c:formatCode>
                <c:ptCount val="7"/>
                <c:pt idx="0">
                  <c:v>0.66800000000000004</c:v>
                </c:pt>
                <c:pt idx="1">
                  <c:v>0.44900000000000001</c:v>
                </c:pt>
                <c:pt idx="2">
                  <c:v>0.45500000000000002</c:v>
                </c:pt>
                <c:pt idx="3" formatCode="_-* #,##0.0_-;\-* #,##0.0_-;_-* &quot;-&quot;??_-;_-@_-">
                  <c:v>0.78300000000000003</c:v>
                </c:pt>
                <c:pt idx="4">
                  <c:v>1.462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9-4C2B-AEBF-7B9C46C301BB}"/>
            </c:ext>
          </c:extLst>
        </c:ser>
        <c:ser>
          <c:idx val="1"/>
          <c:order val="1"/>
          <c:tx>
            <c:strRef>
              <c:f>Επενδύσεις!$A$4</c:f>
              <c:strCache>
                <c:ptCount val="1"/>
                <c:pt idx="0">
                  <c:v>Μετά την ιδιωτικοποίηση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Επενδύσεις!$B$2:$H$2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Επενδύσεις!$B$4:$H$4</c:f>
              <c:numCache>
                <c:formatCode>General</c:formatCode>
                <c:ptCount val="7"/>
                <c:pt idx="5" formatCode="#,##0.0">
                  <c:v>21.422000000000001</c:v>
                </c:pt>
                <c:pt idx="6" formatCode="#,##0.0">
                  <c:v>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9-4C2B-AEBF-7B9C46C30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585728"/>
        <c:axId val="965590304"/>
      </c:barChart>
      <c:catAx>
        <c:axId val="965585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965590304"/>
        <c:crosses val="autoZero"/>
        <c:auto val="1"/>
        <c:lblAlgn val="ctr"/>
        <c:lblOffset val="100"/>
        <c:noMultiLvlLbl val="0"/>
      </c:catAx>
      <c:valAx>
        <c:axId val="9655903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l-GR" sz="1050" dirty="0"/>
                  <a:t> €</a:t>
                </a:r>
                <a:r>
                  <a:rPr lang="el-GR" sz="1050" baseline="0" dirty="0"/>
                  <a:t> </a:t>
                </a:r>
                <a:r>
                  <a:rPr lang="el-GR" sz="1050" dirty="0"/>
                  <a:t>εκατ., τρέχουσες τιμές</a:t>
                </a:r>
              </a:p>
            </c:rich>
          </c:tx>
          <c:layout>
            <c:manualLayout>
              <c:xMode val="edge"/>
              <c:yMode val="edge"/>
              <c:x val="3.409796037230766E-2"/>
              <c:y val="0.21317566199919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nextTo"/>
        <c:crossAx val="96558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Επιδράσεις της ιδιωτικοποίησης της Αστήρ Παλάς στην απασχόληση στην Ελλάδα στην περίοδο 2017-2019</a:t>
            </a:r>
            <a:r>
              <a:rPr lang="en-GR"/>
              <a:t>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FromIO!$M$23</c:f>
              <c:strCache>
                <c:ptCount val="1"/>
                <c:pt idx="0">
                  <c:v>Άμεση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FromIO!$O$1:$Q$1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FromIO!$O$23:$Q$23</c:f>
              <c:numCache>
                <c:formatCode>#,##0.0</c:formatCode>
                <c:ptCount val="3"/>
                <c:pt idx="0">
                  <c:v>-483.99516000000006</c:v>
                </c:pt>
                <c:pt idx="1">
                  <c:v>-487.99511999999999</c:v>
                </c:pt>
                <c:pt idx="2">
                  <c:v>241.99758000000011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A-44F0-B87A-82C6C9F44373}"/>
            </c:ext>
          </c:extLst>
        </c:ser>
        <c:ser>
          <c:idx val="1"/>
          <c:order val="1"/>
          <c:tx>
            <c:strRef>
              <c:f>FromIO!$M$24</c:f>
              <c:strCache>
                <c:ptCount val="1"/>
                <c:pt idx="0">
                  <c:v>Έμμεση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FromIO!$O$1:$Q$1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FromIO!$O$24:$Q$24</c:f>
              <c:numCache>
                <c:formatCode>#,##0.0</c:formatCode>
                <c:ptCount val="3"/>
                <c:pt idx="0">
                  <c:v>1550.1221105401157</c:v>
                </c:pt>
                <c:pt idx="1">
                  <c:v>2548.5914659685968</c:v>
                </c:pt>
                <c:pt idx="2">
                  <c:v>1102.4521650644406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A-44F0-B87A-82C6C9F44373}"/>
            </c:ext>
          </c:extLst>
        </c:ser>
        <c:ser>
          <c:idx val="2"/>
          <c:order val="2"/>
          <c:tx>
            <c:strRef>
              <c:f>FromIO!$M$25</c:f>
              <c:strCache>
                <c:ptCount val="1"/>
                <c:pt idx="0">
                  <c:v>Προκαλούμενη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FromIO!$O$1:$Q$1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FromIO!$O$25:$Q$25</c:f>
              <c:numCache>
                <c:formatCode>#,##0.0</c:formatCode>
                <c:ptCount val="3"/>
                <c:pt idx="0">
                  <c:v>488.62197784219052</c:v>
                </c:pt>
                <c:pt idx="1">
                  <c:v>1135.7825421550046</c:v>
                </c:pt>
                <c:pt idx="2">
                  <c:v>745.36699165651203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A-44F0-B87A-82C6C9F44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9294992"/>
        <c:axId val="1387870240"/>
      </c:barChart>
      <c:catAx>
        <c:axId val="130929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87870240"/>
        <c:crosses val="autoZero"/>
        <c:auto val="1"/>
        <c:lblAlgn val="ctr"/>
        <c:lblOffset val="100"/>
        <c:noMultiLvlLbl val="0"/>
      </c:catAx>
      <c:valAx>
        <c:axId val="138787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απασχολούμενοι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0929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l-G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Επιδράσεις ιδιωτικοποίησης της ΤΡΑΙΝΟΣΕ στο ΑΕΠ της Ελλάδας στην περίοδο 2018-2019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FromIO!$M$10</c:f>
              <c:strCache>
                <c:ptCount val="1"/>
                <c:pt idx="0">
                  <c:v>Άμεση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FromIO!$P$1:$Q$1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FromIO!$P$10:$Q$10</c:f>
              <c:numCache>
                <c:formatCode>#,##0.0</c:formatCode>
                <c:ptCount val="2"/>
                <c:pt idx="0">
                  <c:v>0.84160800286924631</c:v>
                </c:pt>
                <c:pt idx="1">
                  <c:v>7.4738454087887476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D-441B-AF01-1CC8593E4EBD}"/>
            </c:ext>
          </c:extLst>
        </c:ser>
        <c:ser>
          <c:idx val="1"/>
          <c:order val="1"/>
          <c:tx>
            <c:strRef>
              <c:f>FromIO!$M$11</c:f>
              <c:strCache>
                <c:ptCount val="1"/>
                <c:pt idx="0">
                  <c:v>Έμμεση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FromIO!$P$1:$Q$1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FromIO!$P$11:$Q$11</c:f>
              <c:numCache>
                <c:formatCode>#,##0.0</c:formatCode>
                <c:ptCount val="2"/>
                <c:pt idx="0">
                  <c:v>0.76174469809951073</c:v>
                </c:pt>
                <c:pt idx="1">
                  <c:v>0.22887608546814969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D-441B-AF01-1CC8593E4EBD}"/>
            </c:ext>
          </c:extLst>
        </c:ser>
        <c:ser>
          <c:idx val="2"/>
          <c:order val="2"/>
          <c:tx>
            <c:strRef>
              <c:f>FromIO!$M$12</c:f>
              <c:strCache>
                <c:ptCount val="1"/>
                <c:pt idx="0">
                  <c:v>Προκαλούμενη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FromIO!$P$1:$Q$1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FromIO!$P$12:$Q$12</c:f>
              <c:numCache>
                <c:formatCode>#,##0.0</c:formatCode>
                <c:ptCount val="2"/>
                <c:pt idx="0">
                  <c:v>8.3156159930832327</c:v>
                </c:pt>
                <c:pt idx="1">
                  <c:v>19.004002948819235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D-441B-AF01-1CC8593E4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9294992"/>
        <c:axId val="1387870240"/>
      </c:barChart>
      <c:catAx>
        <c:axId val="130929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87870240"/>
        <c:crosses val="autoZero"/>
        <c:auto val="1"/>
        <c:lblAlgn val="ctr"/>
        <c:lblOffset val="100"/>
        <c:noMultiLvlLbl val="0"/>
      </c:catAx>
      <c:valAx>
        <c:axId val="138787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/>
                  <a:t>€ εκατ.</a:t>
                </a:r>
                <a:r>
                  <a:rPr lang="en-US" dirty="0"/>
                  <a:t> (</a:t>
                </a:r>
                <a:r>
                  <a:rPr lang="el-GR" dirty="0"/>
                  <a:t>τρέχουσες τιμές)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0929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l-G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Σύνολο</a:t>
            </a:r>
            <a:r>
              <a:rPr lang="el-GR"/>
              <a:t> </a:t>
            </a:r>
            <a:r>
              <a:rPr lang="el-GR"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επενδύσεων</a:t>
            </a:r>
            <a:endParaRPr lang="en-GB"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[Charts.xlsx]επενδύσεις!$B$152</c:f>
              <c:strCache>
                <c:ptCount val="1"/>
                <c:pt idx="0">
                  <c:v>Λιμάνι Ελευσίνας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[Charts.xlsx]επενδύσεις!$C$161:$G$161</c:f>
              <c:numCache>
                <c:formatCode>#,##0.00</c:formatCode>
                <c:ptCount val="5"/>
                <c:pt idx="0">
                  <c:v>7305.62</c:v>
                </c:pt>
                <c:pt idx="1">
                  <c:v>4587.1899999999996</c:v>
                </c:pt>
                <c:pt idx="2">
                  <c:v>20658.759999999998</c:v>
                </c:pt>
                <c:pt idx="3">
                  <c:v>26443.71</c:v>
                </c:pt>
                <c:pt idx="4">
                  <c:v>38852.019999999997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E-4F73-9616-D5BD9EBDD623}"/>
            </c:ext>
          </c:extLst>
        </c:ser>
        <c:ser>
          <c:idx val="2"/>
          <c:order val="2"/>
          <c:tx>
            <c:strRef>
              <c:f>[Charts.xlsx]επενδύσεις!$B$192</c:f>
              <c:strCache>
                <c:ptCount val="1"/>
                <c:pt idx="0">
                  <c:v>Λιμάνι Ηγουμενίτσας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[Charts.xlsx]επενδύσεις!$C$201:$G$201</c:f>
              <c:numCache>
                <c:formatCode>#,##0</c:formatCode>
                <c:ptCount val="5"/>
                <c:pt idx="0">
                  <c:v>1359188</c:v>
                </c:pt>
                <c:pt idx="1">
                  <c:v>304826</c:v>
                </c:pt>
                <c:pt idx="2">
                  <c:v>438844</c:v>
                </c:pt>
                <c:pt idx="3">
                  <c:v>448782</c:v>
                </c:pt>
                <c:pt idx="4">
                  <c:v>387231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E-4F73-9616-D5BD9EBDD623}"/>
            </c:ext>
          </c:extLst>
        </c:ser>
        <c:ser>
          <c:idx val="3"/>
          <c:order val="3"/>
          <c:tx>
            <c:strRef>
              <c:f>[Charts.xlsx]επενδύσεις!$B$232</c:f>
              <c:strCache>
                <c:ptCount val="1"/>
                <c:pt idx="0">
                  <c:v>Λιμάνι Ηρακλείου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[Charts.xlsx]επενδύσεις!$C$241:$G$241</c:f>
              <c:numCache>
                <c:formatCode>#,##0</c:formatCode>
                <c:ptCount val="5"/>
                <c:pt idx="0">
                  <c:v>1137495</c:v>
                </c:pt>
                <c:pt idx="1">
                  <c:v>3045762</c:v>
                </c:pt>
                <c:pt idx="2">
                  <c:v>112460</c:v>
                </c:pt>
                <c:pt idx="3">
                  <c:v>1287104</c:v>
                </c:pt>
                <c:pt idx="4">
                  <c:v>870296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E-4F73-9616-D5BD9EBDD623}"/>
            </c:ext>
          </c:extLst>
        </c:ser>
        <c:ser>
          <c:idx val="4"/>
          <c:order val="4"/>
          <c:tx>
            <c:strRef>
              <c:f>[Charts.xlsx]επενδύσεις!$B$272</c:f>
              <c:strCache>
                <c:ptCount val="1"/>
                <c:pt idx="0">
                  <c:v>Λιμάνι Λαυρίου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[Charts.xlsx]επενδύσεις!$C$280:$G$280</c:f>
              <c:numCache>
                <c:formatCode>_(* #,##0.00_);_(* \(#,##0.00\);_(* "-"??_);_(@_)</c:formatCode>
                <c:ptCount val="5"/>
                <c:pt idx="0">
                  <c:v>320462</c:v>
                </c:pt>
                <c:pt idx="1">
                  <c:v>196453</c:v>
                </c:pt>
                <c:pt idx="2">
                  <c:v>94675</c:v>
                </c:pt>
                <c:pt idx="3">
                  <c:v>26317</c:v>
                </c:pt>
                <c:pt idx="4">
                  <c:v>33544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E-4F73-9616-D5BD9EBDD623}"/>
            </c:ext>
          </c:extLst>
        </c:ser>
        <c:ser>
          <c:idx val="5"/>
          <c:order val="5"/>
          <c:tx>
            <c:strRef>
              <c:f>[Charts.xlsx]επενδύσεις!$B$394</c:f>
              <c:strCache>
                <c:ptCount val="1"/>
                <c:pt idx="0">
                  <c:v>Λιμάνι Πάτρας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[Charts.xlsx]επενδύσεις!$C$403:$G$403</c:f>
              <c:numCache>
                <c:formatCode>#,##0</c:formatCode>
                <c:ptCount val="5"/>
                <c:pt idx="0">
                  <c:v>682677</c:v>
                </c:pt>
                <c:pt idx="1">
                  <c:v>1632262</c:v>
                </c:pt>
                <c:pt idx="2">
                  <c:v>152799.78</c:v>
                </c:pt>
                <c:pt idx="3">
                  <c:v>187821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E-4F73-9616-D5BD9EBDD623}"/>
            </c:ext>
          </c:extLst>
        </c:ser>
        <c:ser>
          <c:idx val="6"/>
          <c:order val="6"/>
          <c:tx>
            <c:strRef>
              <c:f>[Charts.xlsx]επενδύσεις!$B$434</c:f>
              <c:strCache>
                <c:ptCount val="1"/>
                <c:pt idx="0">
                  <c:v>Λιμάνι Ραφήνας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[Charts.xlsx]επενδύσεις!$C$442:$G$442</c:f>
              <c:numCache>
                <c:formatCode>#,##0.00</c:formatCode>
                <c:ptCount val="5"/>
                <c:pt idx="0">
                  <c:v>281804.53000000003</c:v>
                </c:pt>
                <c:pt idx="1">
                  <c:v>300240.52</c:v>
                </c:pt>
                <c:pt idx="2">
                  <c:v>460088.37</c:v>
                </c:pt>
                <c:pt idx="3">
                  <c:v>341020.55</c:v>
                </c:pt>
                <c:pt idx="4">
                  <c:v>242176.51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7E-4F73-9616-D5BD9EBD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91457567"/>
        <c:axId val="972983695"/>
      </c:barChart>
      <c:scatterChart>
        <c:scatterStyle val="lineMarker"/>
        <c:varyColors val="0"/>
        <c:ser>
          <c:idx val="0"/>
          <c:order val="0"/>
          <c:tx>
            <c:strRef>
              <c:f>[Charts.xlsx]επενδύσεις!$B$38</c:f>
              <c:strCache>
                <c:ptCount val="1"/>
                <c:pt idx="0">
                  <c:v>Σύνολο επενδύσεων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[Charts.xlsx]επενδύσεις!$C$424:$G$424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xVal>
          <c:yVal>
            <c:numRef>
              <c:f>[Charts.xlsx]επενδύσεις!$C$38:$G$38</c:f>
              <c:numCache>
                <c:formatCode>_(* #,##0.00_);_(* \(#,##0.00\);_(* "-"??_);_(@_)</c:formatCode>
                <c:ptCount val="5"/>
                <c:pt idx="0">
                  <c:v>3788932.1500000004</c:v>
                </c:pt>
                <c:pt idx="1">
                  <c:v>5484130.709999999</c:v>
                </c:pt>
                <c:pt idx="2">
                  <c:v>1279525.9100000001</c:v>
                </c:pt>
                <c:pt idx="3">
                  <c:v>2317488.2599999998</c:v>
                </c:pt>
                <c:pt idx="4">
                  <c:v>1572099.53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E7E-4F73-9616-D5BD9EBD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457567"/>
        <c:axId val="972983695"/>
      </c:scatterChart>
      <c:catAx>
        <c:axId val="89145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72983695"/>
        <c:crosses val="autoZero"/>
        <c:auto val="1"/>
        <c:lblAlgn val="ctr"/>
        <c:lblOffset val="100"/>
        <c:noMultiLvlLbl val="0"/>
      </c:catAx>
      <c:valAx>
        <c:axId val="97298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91457567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l-GR" sz="1000" b="0" i="0" u="none" strike="noStrike" baseline="0" dirty="0">
                      <a:effectLst/>
                    </a:rPr>
                    <a:t>€</a:t>
                  </a:r>
                  <a:r>
                    <a:rPr lang="en-US" sz="1000" b="0" i="0" u="none" strike="noStrike" baseline="0" dirty="0">
                      <a:effectLst/>
                    </a:rPr>
                    <a:t> </a:t>
                  </a:r>
                  <a:r>
                    <a:rPr lang="el-GR" dirty="0"/>
                    <a:t>εκατ. 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dirty="0"/>
              <a:t>Ενίσχυση του πραγματικού ετήσιου ΑΕΠ της Ελλάδας λόγω της υλοποίησης του προγράμματος ιδιωτικοποιήσεων, σε σύγκριση με το επίπεδο του ΑΕΠ αν δεν είχε υλοποιηθεί το πρόγραμμα (σενάριο βάσης - έτος αναφοράς 2010)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Results!$B$1</c:f>
              <c:strCache>
                <c:ptCount val="1"/>
                <c:pt idx="0">
                  <c:v>Πραγματικό ΑΕΠ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Results!$B$2:$B$11</c:f>
              <c:numCache>
                <c:formatCode>0.0</c:formatCode>
                <c:ptCount val="10"/>
                <c:pt idx="0">
                  <c:v>0</c:v>
                </c:pt>
                <c:pt idx="1">
                  <c:v>0.58154121649362622</c:v>
                </c:pt>
                <c:pt idx="2">
                  <c:v>0.533184188284892</c:v>
                </c:pt>
                <c:pt idx="3">
                  <c:v>0.621868135217305</c:v>
                </c:pt>
                <c:pt idx="4">
                  <c:v>0.65852846829731249</c:v>
                </c:pt>
                <c:pt idx="5">
                  <c:v>0.80303797498920915</c:v>
                </c:pt>
                <c:pt idx="6">
                  <c:v>1.1023014922854202</c:v>
                </c:pt>
                <c:pt idx="7">
                  <c:v>1.6131189143840885</c:v>
                </c:pt>
                <c:pt idx="8">
                  <c:v>1.6324999133932749</c:v>
                </c:pt>
                <c:pt idx="9">
                  <c:v>1.4631605555612381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7-4460-B5FA-1506CB9546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39655071"/>
        <c:axId val="943443023"/>
      </c:barChart>
      <c:catAx>
        <c:axId val="93965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43443023"/>
        <c:crosses val="autoZero"/>
        <c:auto val="1"/>
        <c:lblAlgn val="ctr"/>
        <c:lblOffset val="100"/>
        <c:noMultiLvlLbl val="0"/>
      </c:catAx>
      <c:valAx>
        <c:axId val="9434430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/>
                  <a:t>€ δισ.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3965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Sheet1!$A$1</c:f>
          <c:strCache>
            <c:ptCount val="1"/>
            <c:pt idx="0">
              <c:v>Μέση ετήσια επίδραση στην απασχόληση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Θέσεις εργασίας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Πρώτη 3-ετία</c:v>
                </c:pt>
                <c:pt idx="1">
                  <c:v>Πρώτη 5-ετία</c:v>
                </c:pt>
                <c:pt idx="2">
                  <c:v>Σύνολο περιόδου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10.822231605592901</c:v>
                </c:pt>
                <c:pt idx="1">
                  <c:v>11.1501101051104</c:v>
                </c:pt>
                <c:pt idx="2">
                  <c:v>19.407881891351298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E-49E5-8A08-68E4FDE38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898768"/>
        <c:axId val="65918496"/>
      </c:barChart>
      <c:catAx>
        <c:axId val="88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918496"/>
        <c:crosses val="autoZero"/>
        <c:auto val="1"/>
        <c:lblAlgn val="ctr"/>
        <c:lblOffset val="100"/>
        <c:noMultiLvlLbl val="0"/>
      </c:catAx>
      <c:valAx>
        <c:axId val="659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Sheet1!$B$1</c:f>
              <c:strCache>
                <c:ptCount val="1"/>
                <c:pt idx="0">
                  <c:v>Θέσεις εργασίας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89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0" i="0" u="none" strike="noStrike" baseline="0">
                <a:effectLst/>
              </a:rPr>
              <a:t>Κίνηση εμπορευματοκιβωτίων σε </a:t>
            </a:r>
            <a:r>
              <a:rPr lang="en-US" sz="1400" b="0" i="0" u="none" strike="noStrike" baseline="0">
                <a:effectLst/>
              </a:rPr>
              <a:t>TEUS </a:t>
            </a:r>
            <a:r>
              <a:rPr lang="el-GR" sz="1400" b="0" i="0" u="none" strike="noStrike" baseline="0">
                <a:effectLst/>
              </a:rPr>
              <a:t>την περίοδο 2007-2019</a:t>
            </a:r>
            <a:r>
              <a:rPr lang="en-GR" sz="1400" b="0" i="0" u="none" strike="noStrike" baseline="0">
                <a:effectLst/>
              </a:rPr>
              <a:t>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Εμπορευματοκιβώτια (TEUs)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Sheet1!$B$29:$N$29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Sheet1!$B$30:$N$30</c:f>
              <c:numCache>
                <c:formatCode>#,##0</c:formatCode>
                <c:ptCount val="13"/>
                <c:pt idx="0">
                  <c:v>1373138</c:v>
                </c:pt>
                <c:pt idx="1">
                  <c:v>433582</c:v>
                </c:pt>
                <c:pt idx="2">
                  <c:v>664895</c:v>
                </c:pt>
                <c:pt idx="3">
                  <c:v>513319</c:v>
                </c:pt>
                <c:pt idx="4">
                  <c:v>1680000</c:v>
                </c:pt>
                <c:pt idx="5">
                  <c:v>2734000</c:v>
                </c:pt>
                <c:pt idx="6">
                  <c:v>3163000</c:v>
                </c:pt>
                <c:pt idx="7">
                  <c:v>3590000</c:v>
                </c:pt>
                <c:pt idx="8">
                  <c:v>3327779</c:v>
                </c:pt>
                <c:pt idx="9">
                  <c:v>3736616</c:v>
                </c:pt>
                <c:pt idx="10">
                  <c:v>4145079</c:v>
                </c:pt>
                <c:pt idx="11">
                  <c:v>4907908</c:v>
                </c:pt>
                <c:pt idx="12">
                  <c:v>5650000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2-412B-BFF1-FE9AEDC995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6437792"/>
        <c:axId val="616429056"/>
      </c:barChart>
      <c:catAx>
        <c:axId val="6164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16429056"/>
        <c:crosses val="autoZero"/>
        <c:auto val="1"/>
        <c:lblAlgn val="ctr"/>
        <c:lblOffset val="100"/>
        <c:noMultiLvlLbl val="0"/>
      </c:catAx>
      <c:valAx>
        <c:axId val="6164290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1643779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l-GR" dirty="0"/>
                    <a:t>εκατ.</a:t>
                  </a:r>
                  <a:r>
                    <a:rPr lang="el-GR" baseline="0" dirty="0"/>
                    <a:t> </a:t>
                  </a:r>
                  <a:r>
                    <a:rPr lang="en-US" baseline="0" dirty="0"/>
                    <a:t>TEUs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Εξέλιξη εσόδων ανά σενάριο ανάλυσης</a:t>
            </a:r>
            <a:r>
              <a:rPr lang="en-GR" sz="1600"/>
              <a:t> 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'έσοδα βάσης'!$C$17</c:f>
              <c:strCache>
                <c:ptCount val="1"/>
                <c:pt idx="0">
                  <c:v>Σενάριο Ιδιωτικοποίησης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3-4A0B-BF04-C2D80902D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'έσοδα βάσης'!$E$1:$P$1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'έσοδα βάσης'!$E$17:$P$17</c:f>
              <c:numCache>
                <c:formatCode>#,##0</c:formatCode>
                <c:ptCount val="4"/>
                <c:pt idx="0">
                  <c:v>103496607.17</c:v>
                </c:pt>
                <c:pt idx="1">
                  <c:v>111530836.95999999</c:v>
                </c:pt>
                <c:pt idx="2">
                  <c:v>132931041.42999999</c:v>
                </c:pt>
                <c:pt idx="3">
                  <c:v>149222055.40000001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983-4A0B-BF04-C2D80902D1DA}"/>
            </c:ext>
          </c:extLst>
        </c:ser>
        <c:ser>
          <c:idx val="1"/>
          <c:order val="1"/>
          <c:tx>
            <c:strRef>
              <c:f>'έσοδα βάσης'!$C$16</c:f>
              <c:strCache>
                <c:ptCount val="1"/>
                <c:pt idx="0">
                  <c:v>Σενάριο Βάσης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3-4A0B-BF04-C2D80902D1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3-4A0B-BF04-C2D80902D1D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3-4A0B-BF04-C2D80902D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'έσοδα βάσης'!$E$1:$P$1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'έσοδα βάσης'!$E$16:$P$16</c:f>
              <c:numCache>
                <c:formatCode>#,##0</c:formatCode>
                <c:ptCount val="4"/>
                <c:pt idx="0">
                  <c:v>104287254.71484064</c:v>
                </c:pt>
                <c:pt idx="1">
                  <c:v>106679733.13605316</c:v>
                </c:pt>
                <c:pt idx="2">
                  <c:v>109923267.48238431</c:v>
                </c:pt>
                <c:pt idx="3">
                  <c:v>116237102.43744321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983-4A0B-BF04-C2D80902D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rgbClr val="5B9BD5"/>
              </a:solidFill>
              <a:ln w="19050">
                <a:solidFill>
                  <a:schemeClr val="accent1"/>
                </a:solidFill>
              </a:ln>
              <a:effectLst/>
            </c:spPr>
          </c:downBars>
        </c:upDownBars>
        <c:smooth val="0"/>
        <c:axId val="571250559"/>
        <c:axId val="571251807"/>
      </c:lineChart>
      <c:catAx>
        <c:axId val="57125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71251807"/>
        <c:crosses val="autoZero"/>
        <c:auto val="1"/>
        <c:lblAlgn val="ctr"/>
        <c:lblOffset val="100"/>
        <c:noMultiLvlLbl val="0"/>
      </c:catAx>
      <c:valAx>
        <c:axId val="571251807"/>
        <c:scaling>
          <c:orientation val="minMax"/>
          <c:max val="160000000"/>
          <c:min val="100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71250559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l-GR" dirty="0"/>
                    <a:t>εκατ. €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dirty="0"/>
              <a:t>Επιδράσεις ιδιωτικοποίησης του ΟΛΠ στο ΑΕΠ της Ελλάδας στην περίοδο 2016-2019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FromIO!$AR$12</c:f>
              <c:strCache>
                <c:ptCount val="1"/>
                <c:pt idx="0">
                  <c:v>Άμεση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FromIO!$AS$1:$AV$1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FromIO!$AS$12:$AV$12</c:f>
              <c:numCache>
                <c:formatCode>#,##0.00</c:formatCode>
                <c:ptCount val="4"/>
                <c:pt idx="0">
                  <c:v>-3.9786908914970951</c:v>
                </c:pt>
                <c:pt idx="1">
                  <c:v>11.651873249634463</c:v>
                </c:pt>
                <c:pt idx="2">
                  <c:v>28.595144544998874</c:v>
                </c:pt>
                <c:pt idx="3">
                  <c:v>35.264272764466938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0AB-847F-6688B84E3E7E}"/>
            </c:ext>
          </c:extLst>
        </c:ser>
        <c:ser>
          <c:idx val="1"/>
          <c:order val="1"/>
          <c:tx>
            <c:strRef>
              <c:f>FromIO!$AR$13</c:f>
              <c:strCache>
                <c:ptCount val="1"/>
                <c:pt idx="0">
                  <c:v>Καταλυτική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FromIO!$AS$1:$AV$1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FromIO!$AS$13:$AV$13</c:f>
              <c:numCache>
                <c:formatCode>#,##0.00</c:formatCode>
                <c:ptCount val="4"/>
                <c:pt idx="0">
                  <c:v>4.6014710225751401</c:v>
                </c:pt>
                <c:pt idx="1">
                  <c:v>3.9116972844629601</c:v>
                </c:pt>
                <c:pt idx="2">
                  <c:v>5.8373802521254703</c:v>
                </c:pt>
                <c:pt idx="3">
                  <c:v>5.9524020285572448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4-40AB-847F-6688B84E3E7E}"/>
            </c:ext>
          </c:extLst>
        </c:ser>
        <c:ser>
          <c:idx val="2"/>
          <c:order val="2"/>
          <c:tx>
            <c:strRef>
              <c:f>FromIO!$AR$14</c:f>
              <c:strCache>
                <c:ptCount val="1"/>
                <c:pt idx="0">
                  <c:v>Έμμεση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FromIO!$AS$1:$AV$1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FromIO!$AS$14:$AV$14</c:f>
              <c:numCache>
                <c:formatCode>#,##0.00</c:formatCode>
                <c:ptCount val="4"/>
                <c:pt idx="0">
                  <c:v>10.298449450195797</c:v>
                </c:pt>
                <c:pt idx="1">
                  <c:v>10.906372407066858</c:v>
                </c:pt>
                <c:pt idx="2">
                  <c:v>28.31879125165678</c:v>
                </c:pt>
                <c:pt idx="3">
                  <c:v>4.8041907267853361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4-40AB-847F-6688B84E3E7E}"/>
            </c:ext>
          </c:extLst>
        </c:ser>
        <c:ser>
          <c:idx val="3"/>
          <c:order val="3"/>
          <c:tx>
            <c:strRef>
              <c:f>FromIO!$AR$15</c:f>
              <c:strCache>
                <c:ptCount val="1"/>
                <c:pt idx="0">
                  <c:v>Προκαλούμενη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FromIO!$AS$1:$AV$1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FromIO!$AS$15:$AV$15</c:f>
              <c:numCache>
                <c:formatCode>#,##0.00</c:formatCode>
                <c:ptCount val="4"/>
                <c:pt idx="0">
                  <c:v>0.6319683219439014</c:v>
                </c:pt>
                <c:pt idx="1">
                  <c:v>21.05245187027981</c:v>
                </c:pt>
                <c:pt idx="2">
                  <c:v>26.869177041773725</c:v>
                </c:pt>
                <c:pt idx="3">
                  <c:v>4.6613600336175978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34-40AB-847F-6688B84E3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04027504"/>
        <c:axId val="998345008"/>
      </c:barChart>
      <c:catAx>
        <c:axId val="8040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98345008"/>
        <c:crosses val="autoZero"/>
        <c:auto val="1"/>
        <c:lblAlgn val="ctr"/>
        <c:lblOffset val="100"/>
        <c:noMultiLvlLbl val="0"/>
      </c:catAx>
      <c:valAx>
        <c:axId val="99834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€</a:t>
                </a:r>
                <a:r>
                  <a:rPr lang="el-GR" baseline="0"/>
                  <a:t> εκατ. (τρέχουσες τιμές)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0402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l-GR"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Συνολική επιβατική κίνηση στα αεροδρόμια της χώρας, 2009-2018</a:t>
            </a:r>
          </a:p>
        </c:rich>
      </c:tx>
      <c:layout>
        <c:manualLayout>
          <c:xMode val="edge"/>
          <c:yMode val="edge"/>
          <c:x val="0.101841974941811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0032065567275789"/>
          <c:y val="0.10371008335684583"/>
          <c:w val="0.89046105085920868"/>
          <c:h val="0.7899054853077675"/>
        </c:manualLayout>
      </c:layout>
      <c:lineChart>
        <c:grouping val="standard"/>
        <c:varyColors val="0"/>
        <c:ser>
          <c:idx val="0"/>
          <c:order val="0"/>
          <c:tx>
            <c:strRef>
              <c:f>airports_gr_ΣΥΝΟΛΟ!$B$178</c:f>
              <c:strCache>
                <c:ptCount val="1"/>
                <c:pt idx="0">
                  <c:v>Fraport-Greece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airports_gr_ΣΥΝΟΛΟ!$C$173:$L$173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airports_gr_ΣΥΝΟΛΟ!$C$178:$L$178</c:f>
              <c:numCache>
                <c:formatCode>0.0</c:formatCode>
                <c:ptCount val="10"/>
                <c:pt idx="0">
                  <c:v>16.966083000000001</c:v>
                </c:pt>
                <c:pt idx="1">
                  <c:v>16.642106999999999</c:v>
                </c:pt>
                <c:pt idx="2">
                  <c:v>17.858640000000001</c:v>
                </c:pt>
                <c:pt idx="3">
                  <c:v>17.405622999999999</c:v>
                </c:pt>
                <c:pt idx="4">
                  <c:v>18.907662999999999</c:v>
                </c:pt>
                <c:pt idx="5">
                  <c:v>21.926441000000001</c:v>
                </c:pt>
                <c:pt idx="6">
                  <c:v>23.207115999999999</c:v>
                </c:pt>
                <c:pt idx="7">
                  <c:v>24.771850000000001</c:v>
                </c:pt>
                <c:pt idx="8">
                  <c:v>27.131221</c:v>
                </c:pt>
                <c:pt idx="9">
                  <c:v>28.283653000000001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EDF-4CDB-B29E-66A7EC6B904D}"/>
            </c:ext>
          </c:extLst>
        </c:ser>
        <c:ser>
          <c:idx val="1"/>
          <c:order val="1"/>
          <c:tx>
            <c:strRef>
              <c:f>airports_gr_ΣΥΝΟΛΟ!$B$179</c:f>
              <c:strCache>
                <c:ptCount val="1"/>
                <c:pt idx="0">
                  <c:v>ΔΑΑ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airports_gr_ΣΥΝΟΛΟ!$C$173:$L$173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airports_gr_ΣΥΝΟΛΟ!$C$179:$L$179</c:f>
              <c:numCache>
                <c:formatCode>0.0</c:formatCode>
                <c:ptCount val="10"/>
                <c:pt idx="0">
                  <c:v>16.138376999999998</c:v>
                </c:pt>
                <c:pt idx="1">
                  <c:v>15.303127</c:v>
                </c:pt>
                <c:pt idx="2">
                  <c:v>14.325505</c:v>
                </c:pt>
                <c:pt idx="3">
                  <c:v>12.864876000000001</c:v>
                </c:pt>
                <c:pt idx="4">
                  <c:v>12.459801000000001</c:v>
                </c:pt>
                <c:pt idx="5">
                  <c:v>15.134529000000001</c:v>
                </c:pt>
                <c:pt idx="6">
                  <c:v>18.043725999999999</c:v>
                </c:pt>
                <c:pt idx="7">
                  <c:v>19.973704000000001</c:v>
                </c:pt>
                <c:pt idx="8">
                  <c:v>21.669421</c:v>
                </c:pt>
                <c:pt idx="9">
                  <c:v>24.049904999999999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EDF-4CDB-B29E-66A7EC6B904D}"/>
            </c:ext>
          </c:extLst>
        </c:ser>
        <c:ser>
          <c:idx val="2"/>
          <c:order val="2"/>
          <c:tx>
            <c:strRef>
              <c:f>airports_gr_ΣΥΝΟΛΟ!$B$180</c:f>
              <c:strCache>
                <c:ptCount val="1"/>
                <c:pt idx="0">
                  <c:v>Λοιπά αεροδρόμια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airports_gr_ΣΥΝΟΛΟ!$C$173:$L$173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airports_gr_ΣΥΝΟΛΟ!$C$180:$L$180</c:f>
              <c:numCache>
                <c:formatCode>0.0</c:formatCode>
                <c:ptCount val="10"/>
                <c:pt idx="0">
                  <c:v>6.5410259999999996</c:v>
                </c:pt>
                <c:pt idx="1">
                  <c:v>6.358339</c:v>
                </c:pt>
                <c:pt idx="2">
                  <c:v>6.6471770000000001</c:v>
                </c:pt>
                <c:pt idx="3">
                  <c:v>6.387632</c:v>
                </c:pt>
                <c:pt idx="4">
                  <c:v>7.0898770000000004</c:v>
                </c:pt>
                <c:pt idx="5">
                  <c:v>7.5313040000000004</c:v>
                </c:pt>
                <c:pt idx="6">
                  <c:v>7.5607579999999999</c:v>
                </c:pt>
                <c:pt idx="7">
                  <c:v>8.2468419999999991</c:v>
                </c:pt>
                <c:pt idx="8">
                  <c:v>9.0639509999999994</c:v>
                </c:pt>
                <c:pt idx="9">
                  <c:v>9.9586330000000007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EDF-4CDB-B29E-66A7EC6B9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567487"/>
        <c:axId val="2094567903"/>
      </c:lineChart>
      <c:catAx>
        <c:axId val="209456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094567903"/>
        <c:crosses val="autoZero"/>
        <c:auto val="1"/>
        <c:lblAlgn val="ctr"/>
        <c:lblOffset val="100"/>
        <c:noMultiLvlLbl val="0"/>
      </c:catAx>
      <c:valAx>
        <c:axId val="2094567903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800" dirty="0"/>
                  <a:t>εκατ.</a:t>
                </a:r>
                <a:r>
                  <a:rPr lang="el-GR" sz="800" baseline="0" dirty="0"/>
                  <a:t> 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2.5781778009045129E-3"/>
              <c:y val="0.398792820458516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09456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9798445005695"/>
          <c:y val="0.96027806678932193"/>
          <c:w val="0.89287550141138017"/>
          <c:h val="3.6915900549783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37905432179756"/>
          <c:y val="2.0840998478793754E-2"/>
          <c:w val="0.72344117050381951"/>
          <c:h val="0.877909518924480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RegionalComparisonsGraphs!$G$337</c:f>
              <c:strCache>
                <c:ptCount val="1"/>
                <c:pt idx="0">
                  <c:v>Άμεση και Καταλυτική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RegionalComparisonsGraphs!$C$338:$C$355</c:f>
              <c:strCache>
                <c:ptCount val="13"/>
                <c:pt idx="0">
                  <c:v>Νομός Δωδεκανήσου</c:v>
                </c:pt>
                <c:pt idx="1">
                  <c:v>Νομός Θεσσαλονίκης</c:v>
                </c:pt>
                <c:pt idx="2">
                  <c:v>Αττική</c:v>
                </c:pt>
                <c:pt idx="3">
                  <c:v>Νομός Κερκύρας</c:v>
                </c:pt>
                <c:pt idx="4">
                  <c:v>Νομός Κυκλάδων</c:v>
                </c:pt>
                <c:pt idx="5">
                  <c:v>Νομός Χανίων</c:v>
                </c:pt>
                <c:pt idx="6">
                  <c:v>Νομός Ζακύνθου</c:v>
                </c:pt>
                <c:pt idx="7">
                  <c:v>Νομός Πρέβεζας</c:v>
                </c:pt>
                <c:pt idx="8">
                  <c:v>Νομός Κεφαλληνίας</c:v>
                </c:pt>
                <c:pt idx="9">
                  <c:v>Νομός Μαγνησίας</c:v>
                </c:pt>
                <c:pt idx="10">
                  <c:v>Νομός Λέσβου</c:v>
                </c:pt>
                <c:pt idx="11">
                  <c:v>Νομός Καβάλας</c:v>
                </c:pt>
                <c:pt idx="12">
                  <c:v>Νομός Σάμου</c:v>
                </c:pt>
              </c:strCache>
              <c:extLst/>
            </c:strRef>
          </c:cat>
          <c:val>
            <c:numRef>
              <c:f>RegionalComparisonsGraphs!$G$338:$G$355</c:f>
              <c:numCache>
                <c:formatCode>#,##0</c:formatCode>
                <c:ptCount val="13"/>
                <c:pt idx="0">
                  <c:v>392.63682667389571</c:v>
                </c:pt>
                <c:pt idx="1">
                  <c:v>320.62875650541753</c:v>
                </c:pt>
                <c:pt idx="2">
                  <c:v>0</c:v>
                </c:pt>
                <c:pt idx="3">
                  <c:v>161.65041128608306</c:v>
                </c:pt>
                <c:pt idx="4">
                  <c:v>171.32228469653921</c:v>
                </c:pt>
                <c:pt idx="5">
                  <c:v>145.80852543721247</c:v>
                </c:pt>
                <c:pt idx="6">
                  <c:v>85.443179406834517</c:v>
                </c:pt>
                <c:pt idx="7">
                  <c:v>27.87396216280618</c:v>
                </c:pt>
                <c:pt idx="8">
                  <c:v>35.462465178407463</c:v>
                </c:pt>
                <c:pt idx="9">
                  <c:v>19.816208973956368</c:v>
                </c:pt>
                <c:pt idx="10">
                  <c:v>22.495301246507537</c:v>
                </c:pt>
                <c:pt idx="11">
                  <c:v>19.474434248841654</c:v>
                </c:pt>
                <c:pt idx="12">
                  <c:v>21.442474494164458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1D0-46CE-A85A-2FC76467780F}"/>
            </c:ext>
          </c:extLst>
        </c:ser>
        <c:ser>
          <c:idx val="1"/>
          <c:order val="1"/>
          <c:tx>
            <c:strRef>
              <c:f>RegionalComparisonsGraphs!$H$337</c:f>
              <c:strCache>
                <c:ptCount val="1"/>
                <c:pt idx="0">
                  <c:v>Έμμεση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RegionalComparisonsGraphs!$C$338:$C$355</c:f>
              <c:strCache>
                <c:ptCount val="13"/>
                <c:pt idx="0">
                  <c:v>Νομός Δωδεκανήσου</c:v>
                </c:pt>
                <c:pt idx="1">
                  <c:v>Νομός Θεσσαλονίκης</c:v>
                </c:pt>
                <c:pt idx="2">
                  <c:v>Αττική</c:v>
                </c:pt>
                <c:pt idx="3">
                  <c:v>Νομός Κερκύρας</c:v>
                </c:pt>
                <c:pt idx="4">
                  <c:v>Νομός Κυκλάδων</c:v>
                </c:pt>
                <c:pt idx="5">
                  <c:v>Νομός Χανίων</c:v>
                </c:pt>
                <c:pt idx="6">
                  <c:v>Νομός Ζακύνθου</c:v>
                </c:pt>
                <c:pt idx="7">
                  <c:v>Νομός Πρέβεζας</c:v>
                </c:pt>
                <c:pt idx="8">
                  <c:v>Νομός Κεφαλληνίας</c:v>
                </c:pt>
                <c:pt idx="9">
                  <c:v>Νομός Μαγνησίας</c:v>
                </c:pt>
                <c:pt idx="10">
                  <c:v>Νομός Λέσβου</c:v>
                </c:pt>
                <c:pt idx="11">
                  <c:v>Νομός Καβάλας</c:v>
                </c:pt>
                <c:pt idx="12">
                  <c:v>Νομός Σάμου</c:v>
                </c:pt>
              </c:strCache>
              <c:extLst/>
            </c:strRef>
          </c:cat>
          <c:val>
            <c:numRef>
              <c:f>RegionalComparisonsGraphs!$H$338:$H$355</c:f>
              <c:numCache>
                <c:formatCode>#,##0</c:formatCode>
                <c:ptCount val="13"/>
                <c:pt idx="0">
                  <c:v>397.23352786024168</c:v>
                </c:pt>
                <c:pt idx="1">
                  <c:v>430.36424543770187</c:v>
                </c:pt>
                <c:pt idx="2">
                  <c:v>281.119526721564</c:v>
                </c:pt>
                <c:pt idx="3">
                  <c:v>172.09055050419926</c:v>
                </c:pt>
                <c:pt idx="4">
                  <c:v>152.41681403302229</c:v>
                </c:pt>
                <c:pt idx="5">
                  <c:v>157.1302859441673</c:v>
                </c:pt>
                <c:pt idx="6">
                  <c:v>79.878214330485847</c:v>
                </c:pt>
                <c:pt idx="7">
                  <c:v>33.610539631248926</c:v>
                </c:pt>
                <c:pt idx="8">
                  <c:v>31.573167448784648</c:v>
                </c:pt>
                <c:pt idx="9">
                  <c:v>33.023964894466062</c:v>
                </c:pt>
                <c:pt idx="10">
                  <c:v>27.008842180292074</c:v>
                </c:pt>
                <c:pt idx="11">
                  <c:v>24.311248427324866</c:v>
                </c:pt>
                <c:pt idx="12">
                  <c:v>20.965265282378706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1D0-46CE-A85A-2FC76467780F}"/>
            </c:ext>
          </c:extLst>
        </c:ser>
        <c:ser>
          <c:idx val="2"/>
          <c:order val="2"/>
          <c:tx>
            <c:strRef>
              <c:f>RegionalComparisonsGraphs!$I$337</c:f>
              <c:strCache>
                <c:ptCount val="1"/>
                <c:pt idx="0">
                  <c:v>Προκαλούμενη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RegionalComparisonsGraphs!$C$338:$C$355</c:f>
              <c:strCache>
                <c:ptCount val="13"/>
                <c:pt idx="0">
                  <c:v>Νομός Δωδεκανήσου</c:v>
                </c:pt>
                <c:pt idx="1">
                  <c:v>Νομός Θεσσαλονίκης</c:v>
                </c:pt>
                <c:pt idx="2">
                  <c:v>Αττική</c:v>
                </c:pt>
                <c:pt idx="3">
                  <c:v>Νομός Κερκύρας</c:v>
                </c:pt>
                <c:pt idx="4">
                  <c:v>Νομός Κυκλάδων</c:v>
                </c:pt>
                <c:pt idx="5">
                  <c:v>Νομός Χανίων</c:v>
                </c:pt>
                <c:pt idx="6">
                  <c:v>Νομός Ζακύνθου</c:v>
                </c:pt>
                <c:pt idx="7">
                  <c:v>Νομός Πρέβεζας</c:v>
                </c:pt>
                <c:pt idx="8">
                  <c:v>Νομός Κεφαλληνίας</c:v>
                </c:pt>
                <c:pt idx="9">
                  <c:v>Νομός Μαγνησίας</c:v>
                </c:pt>
                <c:pt idx="10">
                  <c:v>Νομός Λέσβου</c:v>
                </c:pt>
                <c:pt idx="11">
                  <c:v>Νομός Καβάλας</c:v>
                </c:pt>
                <c:pt idx="12">
                  <c:v>Νομός Σάμου</c:v>
                </c:pt>
              </c:strCache>
              <c:extLst/>
            </c:strRef>
          </c:cat>
          <c:val>
            <c:numRef>
              <c:f>RegionalComparisonsGraphs!$I$338:$I$355</c:f>
              <c:numCache>
                <c:formatCode>#,##0</c:formatCode>
                <c:ptCount val="13"/>
                <c:pt idx="0">
                  <c:v>511.97791286339873</c:v>
                </c:pt>
                <c:pt idx="1">
                  <c:v>544.4083134556721</c:v>
                </c:pt>
                <c:pt idx="2">
                  <c:v>567.68980289931028</c:v>
                </c:pt>
                <c:pt idx="3">
                  <c:v>215.51580441060094</c:v>
                </c:pt>
                <c:pt idx="4">
                  <c:v>210.64525442161005</c:v>
                </c:pt>
                <c:pt idx="5">
                  <c:v>223.46587117880722</c:v>
                </c:pt>
                <c:pt idx="6">
                  <c:v>101.54963303361902</c:v>
                </c:pt>
                <c:pt idx="7">
                  <c:v>46.050334001878639</c:v>
                </c:pt>
                <c:pt idx="8">
                  <c:v>39.994117037448028</c:v>
                </c:pt>
                <c:pt idx="9">
                  <c:v>44.687853986337593</c:v>
                </c:pt>
                <c:pt idx="10">
                  <c:v>34.540294734068951</c:v>
                </c:pt>
                <c:pt idx="11">
                  <c:v>37.046011123651915</c:v>
                </c:pt>
                <c:pt idx="12">
                  <c:v>28.692368355166145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1D0-46CE-A85A-2FC764677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81785951"/>
        <c:axId val="1981787199"/>
      </c:barChart>
      <c:catAx>
        <c:axId val="19817859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81787199"/>
        <c:crosses val="autoZero"/>
        <c:auto val="1"/>
        <c:lblAlgn val="ctr"/>
        <c:lblOffset val="100"/>
        <c:noMultiLvlLbl val="0"/>
      </c:catAx>
      <c:valAx>
        <c:axId val="19817871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RegionalComparisonsGraphs!$J$2</c:f>
              <c:strCache>
                <c:ptCount val="1"/>
                <c:pt idx="0">
                  <c:v>απασχολούμενοι</c:v>
                </c:pt>
              </c:strCache>
            </c:strRef>
          </c:tx>
          <c:layout>
            <c:manualLayout>
              <c:xMode val="edge"/>
              <c:yMode val="edge"/>
              <c:x val="0.52811114146351068"/>
              <c:y val="0.94709866428948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81785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602188877333733"/>
          <c:y val="0.53492682109862577"/>
          <c:w val="0.30416679047194572"/>
          <c:h val="0.13218070938715143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RegionalComparisonsGraphs!$M$361</c:f>
              <c:strCache>
                <c:ptCount val="1"/>
                <c:pt idx="0">
                  <c:v>Άμεση και Καταλυτική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RegionalComparisonsGraphs!$C$362:$C$371</c:f>
              <c:strCache>
                <c:ptCount val="10"/>
                <c:pt idx="0">
                  <c:v>Νομός Δωδεκανήσου</c:v>
                </c:pt>
                <c:pt idx="1">
                  <c:v>Νομός Κερκύρας</c:v>
                </c:pt>
                <c:pt idx="2">
                  <c:v>Νομός Ζακύνθου</c:v>
                </c:pt>
                <c:pt idx="3">
                  <c:v>Νομός Χανίων</c:v>
                </c:pt>
                <c:pt idx="4">
                  <c:v>Νομός Κυκλάδων</c:v>
                </c:pt>
                <c:pt idx="5">
                  <c:v>Νομός Κεφαλληνίας</c:v>
                </c:pt>
                <c:pt idx="6">
                  <c:v>Νομός Σάμου</c:v>
                </c:pt>
                <c:pt idx="7">
                  <c:v>Νομός Θεσσαλονίκης</c:v>
                </c:pt>
                <c:pt idx="8">
                  <c:v>Νομός Πρέβεζας</c:v>
                </c:pt>
                <c:pt idx="9">
                  <c:v>Νομός Λέσβου</c:v>
                </c:pt>
              </c:strCache>
            </c:strRef>
          </c:cat>
          <c:val>
            <c:numRef>
              <c:f>RegionalComparisonsGraphs!$M$362:$M$371</c:f>
              <c:numCache>
                <c:formatCode>0%</c:formatCode>
                <c:ptCount val="10"/>
                <c:pt idx="0">
                  <c:v>4.4519778632369595E-3</c:v>
                </c:pt>
                <c:pt idx="1">
                  <c:v>3.90612456626025E-3</c:v>
                </c:pt>
                <c:pt idx="2">
                  <c:v>4.0654654177364503E-3</c:v>
                </c:pt>
                <c:pt idx="3">
                  <c:v>2.4147774577746466E-3</c:v>
                </c:pt>
                <c:pt idx="4">
                  <c:v>2.2146728238627107E-3</c:v>
                </c:pt>
                <c:pt idx="5">
                  <c:v>2.1781560427729029E-3</c:v>
                </c:pt>
                <c:pt idx="6">
                  <c:v>1.644416356175868E-3</c:v>
                </c:pt>
                <c:pt idx="7">
                  <c:v>9.119204020328046E-4</c:v>
                </c:pt>
                <c:pt idx="8">
                  <c:v>7.1794638157630995E-4</c:v>
                </c:pt>
                <c:pt idx="9">
                  <c:v>7.1989936343487462E-4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9-43F1-8A7A-2359ADBEA831}"/>
            </c:ext>
          </c:extLst>
        </c:ser>
        <c:ser>
          <c:idx val="1"/>
          <c:order val="1"/>
          <c:tx>
            <c:strRef>
              <c:f>RegionalComparisonsGraphs!$N$361</c:f>
              <c:strCache>
                <c:ptCount val="1"/>
                <c:pt idx="0">
                  <c:v>Έμμεση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RegionalComparisonsGraphs!$C$362:$C$371</c:f>
              <c:strCache>
                <c:ptCount val="10"/>
                <c:pt idx="0">
                  <c:v>Νομός Δωδεκανήσου</c:v>
                </c:pt>
                <c:pt idx="1">
                  <c:v>Νομός Κερκύρας</c:v>
                </c:pt>
                <c:pt idx="2">
                  <c:v>Νομός Ζακύνθου</c:v>
                </c:pt>
                <c:pt idx="3">
                  <c:v>Νομός Χανίων</c:v>
                </c:pt>
                <c:pt idx="4">
                  <c:v>Νομός Κυκλάδων</c:v>
                </c:pt>
                <c:pt idx="5">
                  <c:v>Νομός Κεφαλληνίας</c:v>
                </c:pt>
                <c:pt idx="6">
                  <c:v>Νομός Σάμου</c:v>
                </c:pt>
                <c:pt idx="7">
                  <c:v>Νομός Θεσσαλονίκης</c:v>
                </c:pt>
                <c:pt idx="8">
                  <c:v>Νομός Πρέβεζας</c:v>
                </c:pt>
                <c:pt idx="9">
                  <c:v>Νομός Λέσβου</c:v>
                </c:pt>
              </c:strCache>
            </c:strRef>
          </c:cat>
          <c:val>
            <c:numRef>
              <c:f>RegionalComparisonsGraphs!$N$362:$N$371</c:f>
              <c:numCache>
                <c:formatCode>0%</c:formatCode>
                <c:ptCount val="10"/>
                <c:pt idx="0">
                  <c:v>4.5040983229984281E-3</c:v>
                </c:pt>
                <c:pt idx="1">
                  <c:v>4.1584003504702201E-3</c:v>
                </c:pt>
                <c:pt idx="2">
                  <c:v>3.8006792378930897E-3</c:v>
                </c:pt>
                <c:pt idx="3">
                  <c:v>2.602280431092147E-3</c:v>
                </c:pt>
                <c:pt idx="4">
                  <c:v>1.970282946766527E-3</c:v>
                </c:pt>
                <c:pt idx="5">
                  <c:v>1.9392697355378654E-3</c:v>
                </c:pt>
                <c:pt idx="6">
                  <c:v>1.6078193377957435E-3</c:v>
                </c:pt>
                <c:pt idx="7">
                  <c:v>1.2240260043969652E-3</c:v>
                </c:pt>
                <c:pt idx="8">
                  <c:v>8.6570273612845473E-4</c:v>
                </c:pt>
                <c:pt idx="9">
                  <c:v>8.643426500333681E-4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9-43F1-8A7A-2359ADBEA831}"/>
            </c:ext>
          </c:extLst>
        </c:ser>
        <c:ser>
          <c:idx val="2"/>
          <c:order val="2"/>
          <c:tx>
            <c:strRef>
              <c:f>RegionalComparisonsGraphs!$O$361</c:f>
              <c:strCache>
                <c:ptCount val="1"/>
                <c:pt idx="0">
                  <c:v>Προκαλούμενη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RegionalComparisonsGraphs!$C$362:$C$371</c:f>
              <c:strCache>
                <c:ptCount val="10"/>
                <c:pt idx="0">
                  <c:v>Νομός Δωδεκανήσου</c:v>
                </c:pt>
                <c:pt idx="1">
                  <c:v>Νομός Κερκύρας</c:v>
                </c:pt>
                <c:pt idx="2">
                  <c:v>Νομός Ζακύνθου</c:v>
                </c:pt>
                <c:pt idx="3">
                  <c:v>Νομός Χανίων</c:v>
                </c:pt>
                <c:pt idx="4">
                  <c:v>Νομός Κυκλάδων</c:v>
                </c:pt>
                <c:pt idx="5">
                  <c:v>Νομός Κεφαλληνίας</c:v>
                </c:pt>
                <c:pt idx="6">
                  <c:v>Νομός Σάμου</c:v>
                </c:pt>
                <c:pt idx="7">
                  <c:v>Νομός Θεσσαλονίκης</c:v>
                </c:pt>
                <c:pt idx="8">
                  <c:v>Νομός Πρέβεζας</c:v>
                </c:pt>
                <c:pt idx="9">
                  <c:v>Νομός Λέσβου</c:v>
                </c:pt>
              </c:strCache>
            </c:strRef>
          </c:cat>
          <c:val>
            <c:numRef>
              <c:f>RegionalComparisonsGraphs!$O$362:$O$371</c:f>
              <c:numCache>
                <c:formatCode>0%</c:formatCode>
                <c:ptCount val="10"/>
                <c:pt idx="0">
                  <c:v>5.8051465876052307E-3</c:v>
                </c:pt>
                <c:pt idx="1">
                  <c:v>5.2077292679184369E-3</c:v>
                </c:pt>
                <c:pt idx="2">
                  <c:v>4.8318253621655611E-3</c:v>
                </c:pt>
                <c:pt idx="3">
                  <c:v>3.7008833789827062E-3</c:v>
                </c:pt>
                <c:pt idx="4">
                  <c:v>2.72299847780754E-3</c:v>
                </c:pt>
                <c:pt idx="5">
                  <c:v>2.4564966722484408E-3</c:v>
                </c:pt>
                <c:pt idx="6">
                  <c:v>2.2004083452914296E-3</c:v>
                </c:pt>
                <c:pt idx="7">
                  <c:v>1.5483859073885321E-3</c:v>
                </c:pt>
                <c:pt idx="8">
                  <c:v>1.1861130640101591E-3</c:v>
                </c:pt>
                <c:pt idx="9">
                  <c:v>1.1053657792544404E-3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9-43F1-8A7A-2359ADBEA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81785951"/>
        <c:axId val="1981787199"/>
      </c:barChart>
      <c:catAx>
        <c:axId val="19817859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81787199"/>
        <c:crosses val="autoZero"/>
        <c:auto val="1"/>
        <c:lblAlgn val="ctr"/>
        <c:lblOffset val="100"/>
        <c:noMultiLvlLbl val="0"/>
      </c:catAx>
      <c:valAx>
        <c:axId val="19817871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81785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'[Diff in Diff_Results interpretation.xlsx]Sheet1'!$B$3:$B$6</cx:f>
        <cx:lvl ptCount="4">
          <cx:pt idx="0">Μέσος αριθμός αφίξεων
 ανά αεροδρόμιο, 
2009-2017</cx:pt>
          <cx:pt idx="1">Θετική πορεία</cx:pt>
          <cx:pt idx="2">Επίδραση από την 
παραχώρηση</cx:pt>
          <cx:pt idx="3">Μέσος αριθμός αφίξεων
 ανά αεροδρόμιο, 
2017-2019</cx:pt>
        </cx:lvl>
      </cx:strDim>
      <cx:numDim type="val">
        <cx:f>'[Diff in Diff_Results interpretation.xlsx]Sheet1'!$C$3:$C$6</cx:f>
        <cx:lvl ptCount="4" formatCode="0,0">
          <cx:pt idx="0">171.39923791212124</cx:pt>
          <cx:pt idx="1">15.603258221212119</cx:pt>
          <cx:pt idx="2">68.073969999999989</cx:pt>
          <cx:pt idx="3">255.07646613333333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lang="el-GR"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l-GR" sz="10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Επίδραση στις αφίξεις επιβατών στα 14 περιφερειακά αεροδρόμια </a:t>
            </a:r>
            <a:endParaRPr lang="en-GB" sz="108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x:rich>
      </cx:tx>
    </cx:title>
    <cx:plotArea>
      <cx:plotAreaRegion>
        <cx:series layoutId="waterfall" uniqueId="{AD4EB079-FF16-4B32-ABBB-599DE933AA4B}">
          <cx:spPr>
            <a:solidFill>
              <a:schemeClr val="accent1"/>
            </a:solidFill>
          </cx:spPr>
          <cx:dataPt idx="0">
            <cx:spPr>
              <a:solidFill>
                <a:srgbClr val="94B6D2">
                  <a:lumMod val="75000"/>
                </a:srgbClr>
              </a:solidFill>
            </cx:spPr>
          </cx:dataPt>
          <cx:dataPt idx="1">
            <cx:spPr>
              <a:solidFill>
                <a:schemeClr val="accent2"/>
              </a:solidFill>
            </cx:spPr>
          </cx:dataPt>
          <cx:dataPt idx="2">
            <cx:spPr>
              <a:solidFill>
                <a:srgbClr val="00B050"/>
              </a:solidFill>
            </cx:spPr>
          </cx:dataPt>
          <cx:dataPt idx="3">
            <cx:spPr>
              <a:solidFill>
                <a:srgbClr val="94B6D2">
                  <a:lumMod val="75000"/>
                </a:srgbClr>
              </a:solidFill>
            </cx:spPr>
          </cx:dataPt>
          <cx:dataLabels pos="outEnd">
            <cx:txPr>
              <a:bodyPr spcFirstLastPara="1" vertOverflow="ellipsis" wrap="square" lIns="0" tIns="0" rIns="0" bIns="0" anchor="ctr" anchorCtr="1"/>
              <a:lstStyle/>
              <a:p>
                <a:pPr>
                  <a:defRPr sz="800"/>
                </a:pPr>
                <a:endParaRPr lang="el-GR" sz="800"/>
              </a:p>
            </cx:txPr>
            <cx:visibility seriesName="0" categoryName="0" value="1"/>
          </cx:dataLabels>
          <cx:dataId val="0"/>
          <cx:layoutPr>
            <cx:subtotals>
              <cx:idx val="3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/>
            </a:pPr>
            <a:endParaRPr lang="en-GB" sz="700" b="0" i="0" u="none" strike="noStrike" kern="1200" cap="none" spc="0" normalizeH="0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title>
          <cx:tx>
            <cx:txData>
              <cx:v>χιλ.</cx:v>
            </cx:txData>
          </cx:tx>
          <cx:txPr>
            <a:bodyPr spcFirstLastPara="1" vertOverflow="ellipsis" wrap="square" lIns="0" tIns="0" rIns="0" bIns="0" anchor="ctr" anchorCtr="1"/>
            <a:lstStyle/>
            <a:p>
              <a:pPr algn="ctr">
                <a:defRPr/>
              </a:pPr>
              <a:r>
                <a:rPr lang="el-GR" sz="800"/>
                <a:t>χιλ.</a:t>
              </a:r>
            </a:p>
          </cx:txPr>
        </cx:title>
        <cx:tickLabels/>
        <cx:numFmt formatCode="#.##0" sourceLinked="0"/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0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  <cs:bodyPr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plotArea>
  <cs:plotArea3D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tx1">
            <a:lumMod val="15000"/>
            <a:lumOff val="85000"/>
          </a:schemeClr>
        </a:fgClr>
        <a:bgClr>
          <a:schemeClr val="bg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1249C-8D42-491A-AD0B-66BB06C6B3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B5A6F8-8C90-48DA-9483-512F74EBEED7}">
      <dgm:prSet phldrT="[Text]" custT="1"/>
      <dgm:spPr>
        <a:xfrm>
          <a:off x="0" y="71616"/>
          <a:ext cx="4038600" cy="455715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Οργανισμός Λιμένος Πειραιώς (ΟΛΠ)</a:t>
          </a:r>
          <a:endParaRPr lang="en-US" sz="1400" dirty="0">
            <a:solidFill>
              <a:schemeClr val="tx1"/>
            </a:solidFill>
            <a:latin typeface="Tw Cen MT"/>
            <a:ea typeface="+mn-ea"/>
            <a:cs typeface="+mn-cs"/>
          </a:endParaRPr>
        </a:p>
      </dgm:t>
    </dgm:pt>
    <dgm:pt modelId="{201179A0-48C2-49D0-8970-C5D6C5E5DF61}" type="parTrans" cxnId="{A04E53C5-D89C-46B5-BE21-CFB12A963C16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EC4D7EA9-3437-4AD5-ABB8-F1D76384F23C}" type="sibTrans" cxnId="{A04E53C5-D89C-46B5-BE21-CFB12A963C16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221C376D-1496-4831-B909-C5CB16A0693E}">
      <dgm:prSet phldrT="[Text]" custT="1"/>
      <dgm:spPr>
        <a:xfrm>
          <a:off x="0" y="527331"/>
          <a:ext cx="4038600" cy="3146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Πώληση μεριδίου μετοχών το 2016</a:t>
          </a:r>
          <a:endParaRPr lang="en-US" sz="11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gm:t>
    </dgm:pt>
    <dgm:pt modelId="{0FA8EB28-81C1-45E6-B6A0-4BC5E1A92376}" type="parTrans" cxnId="{49196001-F5D7-4581-8A15-35849E297441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69C887A7-C577-4A0E-8C06-49D121C42C8F}" type="sibTrans" cxnId="{49196001-F5D7-4581-8A15-35849E297441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CC6168D6-89F4-41F9-90B6-06FA0B2FF569}">
      <dgm:prSet phldrT="[Text]" custT="1"/>
      <dgm:spPr>
        <a:xfrm>
          <a:off x="0" y="841971"/>
          <a:ext cx="4038600" cy="455715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14 περιφερειακά αεροδρόμια</a:t>
          </a:r>
          <a:endParaRPr lang="en-US" sz="1400" dirty="0">
            <a:solidFill>
              <a:schemeClr val="tx1"/>
            </a:solidFill>
            <a:latin typeface="Tw Cen MT"/>
            <a:ea typeface="+mn-ea"/>
            <a:cs typeface="+mn-cs"/>
          </a:endParaRPr>
        </a:p>
      </dgm:t>
    </dgm:pt>
    <dgm:pt modelId="{1DFD8E87-FD54-40EC-BFC2-C07CAF93FD20}" type="parTrans" cxnId="{7E8760A6-B1A1-417C-852B-476015C9B605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2C3AD083-E0DC-46CE-B1E0-836B5475400E}" type="sibTrans" cxnId="{7E8760A6-B1A1-417C-852B-476015C9B605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46F008A3-7DB3-4FB5-9904-788AF05FD2DB}">
      <dgm:prSet phldrT="[Text]" custT="1"/>
      <dgm:spPr>
        <a:xfrm>
          <a:off x="0" y="1612326"/>
          <a:ext cx="4038600" cy="455715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Αστήρ Παλάς Βουλιαγμένης Α.Ε.</a:t>
          </a:r>
          <a:endParaRPr lang="en-US" sz="1400">
            <a:solidFill>
              <a:schemeClr val="tx1"/>
            </a:solidFill>
            <a:latin typeface="Tw Cen MT"/>
            <a:ea typeface="+mn-ea"/>
            <a:cs typeface="+mn-cs"/>
          </a:endParaRPr>
        </a:p>
      </dgm:t>
    </dgm:pt>
    <dgm:pt modelId="{C3290B0D-35F8-4C9C-9980-60C403011113}" type="parTrans" cxnId="{D633E0DA-1A69-4D9D-A567-B78147AD3748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3752A31D-E4A3-4793-82EE-58C07D634378}" type="sibTrans" cxnId="{D633E0DA-1A69-4D9D-A567-B78147AD3748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6E4772E5-1ACE-4ABC-91D8-88D0EE663823}">
      <dgm:prSet phldrT="[Text]" custT="1"/>
      <dgm:spPr>
        <a:xfrm>
          <a:off x="0" y="2540001"/>
          <a:ext cx="4038600" cy="455715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ΤΡΑΙΝΟΣΕ Α.Ε.</a:t>
          </a:r>
          <a:endParaRPr lang="en-US" sz="1400" dirty="0">
            <a:solidFill>
              <a:schemeClr val="tx1"/>
            </a:solidFill>
            <a:latin typeface="Tw Cen MT"/>
            <a:ea typeface="+mn-ea"/>
            <a:cs typeface="+mn-cs"/>
          </a:endParaRPr>
        </a:p>
      </dgm:t>
    </dgm:pt>
    <dgm:pt modelId="{2FB33F01-B705-4BF0-B464-AD4DC22C65C4}" type="parTrans" cxnId="{086824E0-FEC7-43C7-8805-58631A7BEDD4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E6933C48-C690-46ED-9C03-2F2992BF56CD}" type="sibTrans" cxnId="{086824E0-FEC7-43C7-8805-58631A7BEDD4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AC5F8847-BCDF-4252-BAB4-0DA95A2648DA}">
      <dgm:prSet phldrT="[Text]" custT="1"/>
      <dgm:spPr>
        <a:xfrm>
          <a:off x="0" y="2995716"/>
          <a:ext cx="4038600" cy="3146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Πώληση μετοχών το 2017</a:t>
          </a:r>
          <a:endParaRPr lang="en-US" sz="11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gm:t>
    </dgm:pt>
    <dgm:pt modelId="{695123B9-FAB4-4A3D-B8FB-426422444726}" type="parTrans" cxnId="{D274F612-114F-4E6B-9B1A-35DB91DF9745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44A0FBFD-983F-434D-926A-C80253A32116}" type="sibTrans" cxnId="{D274F612-114F-4E6B-9B1A-35DB91DF9745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ED733B64-CD79-42F8-B12B-F01B7F6257CB}">
      <dgm:prSet phldrT="[Text]" custT="1"/>
      <dgm:spPr>
        <a:xfrm>
          <a:off x="0" y="3310356"/>
          <a:ext cx="4038600" cy="455715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Περιφερειακά λιμάνια</a:t>
          </a:r>
          <a:endParaRPr lang="en-US" sz="1400" dirty="0">
            <a:solidFill>
              <a:schemeClr val="tx1"/>
            </a:solidFill>
            <a:latin typeface="Tw Cen MT"/>
            <a:ea typeface="+mn-ea"/>
            <a:cs typeface="+mn-cs"/>
          </a:endParaRPr>
        </a:p>
      </dgm:t>
    </dgm:pt>
    <dgm:pt modelId="{0A5B1452-FB22-457A-AD4F-354AB94AD99F}" type="parTrans" cxnId="{C7A25631-3E05-490B-9355-A0D95464498C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E7F0B03F-174E-46FD-AD75-8AE1D9951F64}" type="sibTrans" cxnId="{C7A25631-3E05-490B-9355-A0D95464498C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284293EA-3C9E-49A8-AB51-353C85B97B9A}">
      <dgm:prSet phldrT="[Text]" custT="1"/>
      <dgm:spPr>
        <a:xfrm>
          <a:off x="0" y="1297686"/>
          <a:ext cx="4038600" cy="3146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Μακροχρόνια σύμβαση παραχώρησης το 2017</a:t>
          </a:r>
          <a:endParaRPr lang="en-US" sz="11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gm:t>
    </dgm:pt>
    <dgm:pt modelId="{75707818-F3B2-4A26-8991-141D758D0EED}" type="parTrans" cxnId="{35928569-DA92-486C-B8CD-1661CDEF1D8E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5AF8C367-16D2-417D-8652-6D535BCEE53C}" type="sibTrans" cxnId="{35928569-DA92-486C-B8CD-1661CDEF1D8E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BCC26400-2C78-40E9-BAAE-9C52ED57E7BC}">
      <dgm:prSet phldrT="[Text]" custT="1"/>
      <dgm:spPr>
        <a:xfrm>
          <a:off x="0" y="2068041"/>
          <a:ext cx="4038600" cy="4719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Πώληση μετοχών από κοινού με την Εθνική Τράπεζα Ελλάδος το 2016</a:t>
          </a:r>
          <a:endParaRPr lang="en-US" sz="11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gm:t>
    </dgm:pt>
    <dgm:pt modelId="{D05AC376-A03C-4331-88D2-A66746D74897}" type="parTrans" cxnId="{70C63195-4498-4EBE-BC95-29EFC65C62CA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2E36B3FC-DA1D-48CA-908B-05D9966AF096}" type="sibTrans" cxnId="{70C63195-4498-4EBE-BC95-29EFC65C62CA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DECEBE37-8389-4D4E-8204-ED121A4BC3FF}">
      <dgm:prSet phldrT="[Text]" custT="1"/>
      <dgm:spPr>
        <a:xfrm>
          <a:off x="0" y="3766071"/>
          <a:ext cx="4038600" cy="68827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Σχεδιαζόμενη αξιοποίηση των 10 περιφερειακών λιμένων που έχουν την μορφή ανώνυμων εταιρειών</a:t>
          </a:r>
          <a:endParaRPr lang="en-US" sz="11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gm:t>
    </dgm:pt>
    <dgm:pt modelId="{A83D2CEE-C037-4E01-B952-CDE3D9C3BF91}" type="parTrans" cxnId="{92BEA2A3-AFFA-482C-A2DF-45633DFCF48E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57F0DB95-C0F7-443D-957B-ABFF73734BC9}" type="sibTrans" cxnId="{92BEA2A3-AFFA-482C-A2DF-45633DFCF48E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</a:endParaRPr>
        </a:p>
      </dgm:t>
    </dgm:pt>
    <dgm:pt modelId="{03728860-3B86-4F0F-8423-9F9F8E05C6D4}" type="pres">
      <dgm:prSet presAssocID="{D191249C-8D42-491A-AD0B-66BB06C6B35C}" presName="linear" presStyleCnt="0">
        <dgm:presLayoutVars>
          <dgm:animLvl val="lvl"/>
          <dgm:resizeHandles val="exact"/>
        </dgm:presLayoutVars>
      </dgm:prSet>
      <dgm:spPr/>
    </dgm:pt>
    <dgm:pt modelId="{7FCC529B-44D6-4C72-9D64-E38192D8D801}" type="pres">
      <dgm:prSet presAssocID="{33B5A6F8-8C90-48DA-9483-512F74EBEE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90FED0-8E0E-4F84-AA14-7A02C44D0514}" type="pres">
      <dgm:prSet presAssocID="{33B5A6F8-8C90-48DA-9483-512F74EBEED7}" presName="childText" presStyleLbl="revTx" presStyleIdx="0" presStyleCnt="5">
        <dgm:presLayoutVars>
          <dgm:bulletEnabled val="1"/>
        </dgm:presLayoutVars>
      </dgm:prSet>
      <dgm:spPr/>
    </dgm:pt>
    <dgm:pt modelId="{31DAB0AE-E1FF-479E-B8F0-FBFC832CC265}" type="pres">
      <dgm:prSet presAssocID="{CC6168D6-89F4-41F9-90B6-06FA0B2FF5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A12F0C-AB68-400E-8AED-EE35A3063625}" type="pres">
      <dgm:prSet presAssocID="{CC6168D6-89F4-41F9-90B6-06FA0B2FF569}" presName="childText" presStyleLbl="revTx" presStyleIdx="1" presStyleCnt="5">
        <dgm:presLayoutVars>
          <dgm:bulletEnabled val="1"/>
        </dgm:presLayoutVars>
      </dgm:prSet>
      <dgm:spPr/>
    </dgm:pt>
    <dgm:pt modelId="{A9A0B521-6FF6-45BA-AA9A-C52E491EFE59}" type="pres">
      <dgm:prSet presAssocID="{46F008A3-7DB3-4FB5-9904-788AF05FD2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3ACC09-6C3B-4C5A-95A1-49D1A6A5C37E}" type="pres">
      <dgm:prSet presAssocID="{46F008A3-7DB3-4FB5-9904-788AF05FD2DB}" presName="childText" presStyleLbl="revTx" presStyleIdx="2" presStyleCnt="5">
        <dgm:presLayoutVars>
          <dgm:bulletEnabled val="1"/>
        </dgm:presLayoutVars>
      </dgm:prSet>
      <dgm:spPr/>
    </dgm:pt>
    <dgm:pt modelId="{AAA56DAA-99F9-4985-ACF2-00029FB592C2}" type="pres">
      <dgm:prSet presAssocID="{6E4772E5-1ACE-4ABC-91D8-88D0EE6638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F80BB8-266E-4037-9778-ABD896ACC8DA}" type="pres">
      <dgm:prSet presAssocID="{6E4772E5-1ACE-4ABC-91D8-88D0EE663823}" presName="childText" presStyleLbl="revTx" presStyleIdx="3" presStyleCnt="5">
        <dgm:presLayoutVars>
          <dgm:bulletEnabled val="1"/>
        </dgm:presLayoutVars>
      </dgm:prSet>
      <dgm:spPr/>
    </dgm:pt>
    <dgm:pt modelId="{BA1FFB34-3A3F-4479-AD89-CD52AC24AD2F}" type="pres">
      <dgm:prSet presAssocID="{ED733B64-CD79-42F8-B12B-F01B7F6257C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6DE37EE-C0D0-44AC-B007-0786F517DFA3}" type="pres">
      <dgm:prSet presAssocID="{ED733B64-CD79-42F8-B12B-F01B7F6257C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4CA1DD00-CFF4-499A-ADB4-155501CDFD53}" type="presOf" srcId="{46F008A3-7DB3-4FB5-9904-788AF05FD2DB}" destId="{A9A0B521-6FF6-45BA-AA9A-C52E491EFE59}" srcOrd="0" destOrd="0" presId="urn:microsoft.com/office/officeart/2005/8/layout/vList2"/>
    <dgm:cxn modelId="{49196001-F5D7-4581-8A15-35849E297441}" srcId="{33B5A6F8-8C90-48DA-9483-512F74EBEED7}" destId="{221C376D-1496-4831-B909-C5CB16A0693E}" srcOrd="0" destOrd="0" parTransId="{0FA8EB28-81C1-45E6-B6A0-4BC5E1A92376}" sibTransId="{69C887A7-C577-4A0E-8C06-49D121C42C8F}"/>
    <dgm:cxn modelId="{F42E010E-E32F-4F99-8088-7087957CDFD9}" type="presOf" srcId="{ED733B64-CD79-42F8-B12B-F01B7F6257CB}" destId="{BA1FFB34-3A3F-4479-AD89-CD52AC24AD2F}" srcOrd="0" destOrd="0" presId="urn:microsoft.com/office/officeart/2005/8/layout/vList2"/>
    <dgm:cxn modelId="{D274F612-114F-4E6B-9B1A-35DB91DF9745}" srcId="{6E4772E5-1ACE-4ABC-91D8-88D0EE663823}" destId="{AC5F8847-BCDF-4252-BAB4-0DA95A2648DA}" srcOrd="0" destOrd="0" parTransId="{695123B9-FAB4-4A3D-B8FB-426422444726}" sibTransId="{44A0FBFD-983F-434D-926A-C80253A32116}"/>
    <dgm:cxn modelId="{C7A25631-3E05-490B-9355-A0D95464498C}" srcId="{D191249C-8D42-491A-AD0B-66BB06C6B35C}" destId="{ED733B64-CD79-42F8-B12B-F01B7F6257CB}" srcOrd="4" destOrd="0" parTransId="{0A5B1452-FB22-457A-AD4F-354AB94AD99F}" sibTransId="{E7F0B03F-174E-46FD-AD75-8AE1D9951F64}"/>
    <dgm:cxn modelId="{C13F345F-701D-429B-93C6-8402D83BB832}" type="presOf" srcId="{D191249C-8D42-491A-AD0B-66BB06C6B35C}" destId="{03728860-3B86-4F0F-8423-9F9F8E05C6D4}" srcOrd="0" destOrd="0" presId="urn:microsoft.com/office/officeart/2005/8/layout/vList2"/>
    <dgm:cxn modelId="{66C31347-C62A-4301-A575-088910373DDC}" type="presOf" srcId="{AC5F8847-BCDF-4252-BAB4-0DA95A2648DA}" destId="{42F80BB8-266E-4037-9778-ABD896ACC8DA}" srcOrd="0" destOrd="0" presId="urn:microsoft.com/office/officeart/2005/8/layout/vList2"/>
    <dgm:cxn modelId="{35928569-DA92-486C-B8CD-1661CDEF1D8E}" srcId="{CC6168D6-89F4-41F9-90B6-06FA0B2FF569}" destId="{284293EA-3C9E-49A8-AB51-353C85B97B9A}" srcOrd="0" destOrd="0" parTransId="{75707818-F3B2-4A26-8991-141D758D0EED}" sibTransId="{5AF8C367-16D2-417D-8652-6D535BCEE53C}"/>
    <dgm:cxn modelId="{AD64276C-B523-49C4-87EB-8DC31CF2B8E9}" type="presOf" srcId="{6E4772E5-1ACE-4ABC-91D8-88D0EE663823}" destId="{AAA56DAA-99F9-4985-ACF2-00029FB592C2}" srcOrd="0" destOrd="0" presId="urn:microsoft.com/office/officeart/2005/8/layout/vList2"/>
    <dgm:cxn modelId="{9BEC7E58-BE15-43D6-A04A-0C10B3668A18}" type="presOf" srcId="{DECEBE37-8389-4D4E-8204-ED121A4BC3FF}" destId="{66DE37EE-C0D0-44AC-B007-0786F517DFA3}" srcOrd="0" destOrd="0" presId="urn:microsoft.com/office/officeart/2005/8/layout/vList2"/>
    <dgm:cxn modelId="{B723127F-6187-43C7-ACDD-799DC114D0C0}" type="presOf" srcId="{BCC26400-2C78-40E9-BAAE-9C52ED57E7BC}" destId="{383ACC09-6C3B-4C5A-95A1-49D1A6A5C37E}" srcOrd="0" destOrd="0" presId="urn:microsoft.com/office/officeart/2005/8/layout/vList2"/>
    <dgm:cxn modelId="{15DC538F-BD5C-4D11-8ABE-19D0972D1DEF}" type="presOf" srcId="{33B5A6F8-8C90-48DA-9483-512F74EBEED7}" destId="{7FCC529B-44D6-4C72-9D64-E38192D8D801}" srcOrd="0" destOrd="0" presId="urn:microsoft.com/office/officeart/2005/8/layout/vList2"/>
    <dgm:cxn modelId="{B7951693-1A98-40F6-A26D-2FEFF44831C9}" type="presOf" srcId="{221C376D-1496-4831-B909-C5CB16A0693E}" destId="{EA90FED0-8E0E-4F84-AA14-7A02C44D0514}" srcOrd="0" destOrd="0" presId="urn:microsoft.com/office/officeart/2005/8/layout/vList2"/>
    <dgm:cxn modelId="{70C63195-4498-4EBE-BC95-29EFC65C62CA}" srcId="{46F008A3-7DB3-4FB5-9904-788AF05FD2DB}" destId="{BCC26400-2C78-40E9-BAAE-9C52ED57E7BC}" srcOrd="0" destOrd="0" parTransId="{D05AC376-A03C-4331-88D2-A66746D74897}" sibTransId="{2E36B3FC-DA1D-48CA-908B-05D9966AF096}"/>
    <dgm:cxn modelId="{92BEA2A3-AFFA-482C-A2DF-45633DFCF48E}" srcId="{ED733B64-CD79-42F8-B12B-F01B7F6257CB}" destId="{DECEBE37-8389-4D4E-8204-ED121A4BC3FF}" srcOrd="0" destOrd="0" parTransId="{A83D2CEE-C037-4E01-B952-CDE3D9C3BF91}" sibTransId="{57F0DB95-C0F7-443D-957B-ABFF73734BC9}"/>
    <dgm:cxn modelId="{7E8760A6-B1A1-417C-852B-476015C9B605}" srcId="{D191249C-8D42-491A-AD0B-66BB06C6B35C}" destId="{CC6168D6-89F4-41F9-90B6-06FA0B2FF569}" srcOrd="1" destOrd="0" parTransId="{1DFD8E87-FD54-40EC-BFC2-C07CAF93FD20}" sibTransId="{2C3AD083-E0DC-46CE-B1E0-836B5475400E}"/>
    <dgm:cxn modelId="{A04E53C5-D89C-46B5-BE21-CFB12A963C16}" srcId="{D191249C-8D42-491A-AD0B-66BB06C6B35C}" destId="{33B5A6F8-8C90-48DA-9483-512F74EBEED7}" srcOrd="0" destOrd="0" parTransId="{201179A0-48C2-49D0-8970-C5D6C5E5DF61}" sibTransId="{EC4D7EA9-3437-4AD5-ABB8-F1D76384F23C}"/>
    <dgm:cxn modelId="{D633E0DA-1A69-4D9D-A567-B78147AD3748}" srcId="{D191249C-8D42-491A-AD0B-66BB06C6B35C}" destId="{46F008A3-7DB3-4FB5-9904-788AF05FD2DB}" srcOrd="2" destOrd="0" parTransId="{C3290B0D-35F8-4C9C-9980-60C403011113}" sibTransId="{3752A31D-E4A3-4793-82EE-58C07D634378}"/>
    <dgm:cxn modelId="{086824E0-FEC7-43C7-8805-58631A7BEDD4}" srcId="{D191249C-8D42-491A-AD0B-66BB06C6B35C}" destId="{6E4772E5-1ACE-4ABC-91D8-88D0EE663823}" srcOrd="3" destOrd="0" parTransId="{2FB33F01-B705-4BF0-B464-AD4DC22C65C4}" sibTransId="{E6933C48-C690-46ED-9C03-2F2992BF56CD}"/>
    <dgm:cxn modelId="{5183D8E1-0B17-4262-99D9-94B7F5CB2553}" type="presOf" srcId="{CC6168D6-89F4-41F9-90B6-06FA0B2FF569}" destId="{31DAB0AE-E1FF-479E-B8F0-FBFC832CC265}" srcOrd="0" destOrd="0" presId="urn:microsoft.com/office/officeart/2005/8/layout/vList2"/>
    <dgm:cxn modelId="{B27B03F9-8837-492E-8D24-138076A3F14C}" type="presOf" srcId="{284293EA-3C9E-49A8-AB51-353C85B97B9A}" destId="{B8A12F0C-AB68-400E-8AED-EE35A3063625}" srcOrd="0" destOrd="0" presId="urn:microsoft.com/office/officeart/2005/8/layout/vList2"/>
    <dgm:cxn modelId="{5BD103D5-CA87-4B14-93D7-57895A323F46}" type="presParOf" srcId="{03728860-3B86-4F0F-8423-9F9F8E05C6D4}" destId="{7FCC529B-44D6-4C72-9D64-E38192D8D801}" srcOrd="0" destOrd="0" presId="urn:microsoft.com/office/officeart/2005/8/layout/vList2"/>
    <dgm:cxn modelId="{C250F67F-36F2-429D-B758-86D8F0EE574F}" type="presParOf" srcId="{03728860-3B86-4F0F-8423-9F9F8E05C6D4}" destId="{EA90FED0-8E0E-4F84-AA14-7A02C44D0514}" srcOrd="1" destOrd="0" presId="urn:microsoft.com/office/officeart/2005/8/layout/vList2"/>
    <dgm:cxn modelId="{BC0FE6F8-E4F4-4734-8C1D-FC91A14CD18A}" type="presParOf" srcId="{03728860-3B86-4F0F-8423-9F9F8E05C6D4}" destId="{31DAB0AE-E1FF-479E-B8F0-FBFC832CC265}" srcOrd="2" destOrd="0" presId="urn:microsoft.com/office/officeart/2005/8/layout/vList2"/>
    <dgm:cxn modelId="{8E327FE6-8C6A-4B3A-8124-037F58AD2F0D}" type="presParOf" srcId="{03728860-3B86-4F0F-8423-9F9F8E05C6D4}" destId="{B8A12F0C-AB68-400E-8AED-EE35A3063625}" srcOrd="3" destOrd="0" presId="urn:microsoft.com/office/officeart/2005/8/layout/vList2"/>
    <dgm:cxn modelId="{057DDD72-2D59-4DFC-BE76-67212CFDFB99}" type="presParOf" srcId="{03728860-3B86-4F0F-8423-9F9F8E05C6D4}" destId="{A9A0B521-6FF6-45BA-AA9A-C52E491EFE59}" srcOrd="4" destOrd="0" presId="urn:microsoft.com/office/officeart/2005/8/layout/vList2"/>
    <dgm:cxn modelId="{F825E2E8-5904-4F3F-B6F2-39303FF4ACCB}" type="presParOf" srcId="{03728860-3B86-4F0F-8423-9F9F8E05C6D4}" destId="{383ACC09-6C3B-4C5A-95A1-49D1A6A5C37E}" srcOrd="5" destOrd="0" presId="urn:microsoft.com/office/officeart/2005/8/layout/vList2"/>
    <dgm:cxn modelId="{51DE60FD-F35B-4672-9C0C-8F785D3CFE88}" type="presParOf" srcId="{03728860-3B86-4F0F-8423-9F9F8E05C6D4}" destId="{AAA56DAA-99F9-4985-ACF2-00029FB592C2}" srcOrd="6" destOrd="0" presId="urn:microsoft.com/office/officeart/2005/8/layout/vList2"/>
    <dgm:cxn modelId="{024F75BF-4817-4D7A-9055-5938644EFC84}" type="presParOf" srcId="{03728860-3B86-4F0F-8423-9F9F8E05C6D4}" destId="{42F80BB8-266E-4037-9778-ABD896ACC8DA}" srcOrd="7" destOrd="0" presId="urn:microsoft.com/office/officeart/2005/8/layout/vList2"/>
    <dgm:cxn modelId="{52D22AF7-6ECD-49CE-B8E7-362DE07045F8}" type="presParOf" srcId="{03728860-3B86-4F0F-8423-9F9F8E05C6D4}" destId="{BA1FFB34-3A3F-4479-AD89-CD52AC24AD2F}" srcOrd="8" destOrd="0" presId="urn:microsoft.com/office/officeart/2005/8/layout/vList2"/>
    <dgm:cxn modelId="{BA3DA5A8-E355-4746-8300-12E2D43BBEB0}" type="presParOf" srcId="{03728860-3B86-4F0F-8423-9F9F8E05C6D4}" destId="{66DE37EE-C0D0-44AC-B007-0786F517DFA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2F615-038F-4B61-ACDD-1BA6440BCB86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0BAD1-DD27-4454-81F3-BF95CF5B677E}">
      <dgm:prSet phldrT="[Text]"/>
      <dgm:spPr>
        <a:xfrm>
          <a:off x="3039571" y="0"/>
          <a:ext cx="4999736" cy="22259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Ιδιωτικοποίηση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89D6E8A6-292A-40C6-B3AE-64E02DD59D24}" type="parTrans" cxnId="{CC1B8540-BF5C-4D4D-80ED-44475BFFE688}">
      <dgm:prSet/>
      <dgm:spPr/>
      <dgm:t>
        <a:bodyPr/>
        <a:lstStyle/>
        <a:p>
          <a:endParaRPr lang="en-US"/>
        </a:p>
      </dgm:t>
    </dgm:pt>
    <dgm:pt modelId="{F0086E06-3A17-4705-B3F8-D2F07DE3C39C}" type="sibTrans" cxnId="{CC1B8540-BF5C-4D4D-80ED-44475BFFE688}">
      <dgm:prSet/>
      <dgm:spPr/>
      <dgm:t>
        <a:bodyPr/>
        <a:lstStyle/>
        <a:p>
          <a:endParaRPr lang="en-US"/>
        </a:p>
      </dgm:t>
    </dgm:pt>
    <dgm:pt modelId="{6CFBC81C-04E0-4E2E-8080-9C9AB9E3A814}">
      <dgm:prSet/>
      <dgm:spPr>
        <a:xfrm>
          <a:off x="3039571" y="0"/>
          <a:ext cx="4999736" cy="22259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Ιστορικά στοιχεία για την περίοδο ιδιωτικοποίησης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C29AA7E8-7903-4E23-A7F8-816140816B53}" type="parTrans" cxnId="{CCF3251A-5B49-4C31-BA0E-D7309624B5D0}">
      <dgm:prSet/>
      <dgm:spPr/>
      <dgm:t>
        <a:bodyPr/>
        <a:lstStyle/>
        <a:p>
          <a:endParaRPr lang="en-US"/>
        </a:p>
      </dgm:t>
    </dgm:pt>
    <dgm:pt modelId="{22787FB4-E761-41BD-9343-3E62D42749F9}" type="sibTrans" cxnId="{CCF3251A-5B49-4C31-BA0E-D7309624B5D0}">
      <dgm:prSet/>
      <dgm:spPr/>
      <dgm:t>
        <a:bodyPr/>
        <a:lstStyle/>
        <a:p>
          <a:endParaRPr lang="en-US"/>
        </a:p>
      </dgm:t>
    </dgm:pt>
    <dgm:pt modelId="{63DCEF06-206C-45C2-A8BE-FB3B16D12650}">
      <dgm:prSet/>
      <dgm:spPr>
        <a:xfrm>
          <a:off x="3039571" y="0"/>
          <a:ext cx="4999736" cy="22259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l-G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Προέκταση λειτουργικών και χρηματοοικονομικών μεγεθών, βάσει επιχειρηματικών σχεδίων και παρατηρούμενων τάσεων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A689163-196D-4735-BC96-AC8557B7C0DD}" type="parTrans" cxnId="{637ABE93-B05C-49A3-AC18-A69A4611B30D}">
      <dgm:prSet/>
      <dgm:spPr/>
      <dgm:t>
        <a:bodyPr/>
        <a:lstStyle/>
        <a:p>
          <a:endParaRPr lang="en-US"/>
        </a:p>
      </dgm:t>
    </dgm:pt>
    <dgm:pt modelId="{470E2BE3-40DF-4D80-A10B-76689A8D8C1E}" type="sibTrans" cxnId="{637ABE93-B05C-49A3-AC18-A69A4611B30D}">
      <dgm:prSet/>
      <dgm:spPr/>
      <dgm:t>
        <a:bodyPr/>
        <a:lstStyle/>
        <a:p>
          <a:endParaRPr lang="en-US"/>
        </a:p>
      </dgm:t>
    </dgm:pt>
    <dgm:pt modelId="{8502DFDB-6BE1-4248-AB34-DBF7AF80A661}">
      <dgm:prSet/>
      <dgm:spPr>
        <a:xfrm>
          <a:off x="3923453" y="2411403"/>
          <a:ext cx="4999736" cy="22259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Σενάριο αναφοράς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51763DCA-0AB2-4FF6-B55E-254AEAFBB9FB}" type="parTrans" cxnId="{4CEC14CB-0E41-413C-96E8-C4B17FCBE9C4}">
      <dgm:prSet/>
      <dgm:spPr/>
      <dgm:t>
        <a:bodyPr/>
        <a:lstStyle/>
        <a:p>
          <a:endParaRPr lang="en-US"/>
        </a:p>
      </dgm:t>
    </dgm:pt>
    <dgm:pt modelId="{CA97042C-76A4-46E4-A3E8-29D9BB99F9AB}" type="sibTrans" cxnId="{4CEC14CB-0E41-413C-96E8-C4B17FCBE9C4}">
      <dgm:prSet/>
      <dgm:spPr/>
      <dgm:t>
        <a:bodyPr/>
        <a:lstStyle/>
        <a:p>
          <a:endParaRPr lang="en-US"/>
        </a:p>
      </dgm:t>
    </dgm:pt>
    <dgm:pt modelId="{F6483A9A-8259-49C5-B10C-B3DE385B84BE}">
      <dgm:prSet/>
      <dgm:spPr>
        <a:xfrm>
          <a:off x="3923453" y="2411403"/>
          <a:ext cx="4999736" cy="22259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Προέκταση ιστορικών τάσεων σε έσοδα, λειτουργικές δαπάνες, επενδύσεις και χρηματοοικονομικά έσοδα και έξοδα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FF4AB8E2-1741-4696-BFA8-884CC2E3E968}" type="parTrans" cxnId="{351AA0FE-0D28-4B70-8CE3-4BDB49F625DF}">
      <dgm:prSet/>
      <dgm:spPr/>
      <dgm:t>
        <a:bodyPr/>
        <a:lstStyle/>
        <a:p>
          <a:endParaRPr lang="en-US"/>
        </a:p>
      </dgm:t>
    </dgm:pt>
    <dgm:pt modelId="{1385A9D2-B8FA-46F3-8272-FE40184C08D9}" type="sibTrans" cxnId="{351AA0FE-0D28-4B70-8CE3-4BDB49F625DF}">
      <dgm:prSet/>
      <dgm:spPr/>
      <dgm:t>
        <a:bodyPr/>
        <a:lstStyle/>
        <a:p>
          <a:endParaRPr lang="en-US"/>
        </a:p>
      </dgm:t>
    </dgm:pt>
    <dgm:pt modelId="{1F6ED447-20A0-49F0-9995-98DA2C54524B}" type="pres">
      <dgm:prSet presAssocID="{EA72F615-038F-4B61-ACDD-1BA6440BCB86}" presName="compositeShape" presStyleCnt="0">
        <dgm:presLayoutVars>
          <dgm:chMax val="2"/>
          <dgm:dir/>
          <dgm:resizeHandles val="exact"/>
        </dgm:presLayoutVars>
      </dgm:prSet>
      <dgm:spPr/>
    </dgm:pt>
    <dgm:pt modelId="{5D28F268-3F98-4CD8-A0E6-12F91F448142}" type="pres">
      <dgm:prSet presAssocID="{5870BAD1-DD27-4454-81F3-BF95CF5B677E}" presName="upArrow" presStyleLbl="node1" presStyleIdx="0" presStyleCnt="2"/>
      <dgm:spPr>
        <a:xfrm>
          <a:off x="4910" y="0"/>
          <a:ext cx="2946273" cy="2225910"/>
        </a:xfrm>
        <a:prstGeom prst="upArrow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2D6A389-E15B-4AB1-ACCC-D30B254DBD58}" type="pres">
      <dgm:prSet presAssocID="{5870BAD1-DD27-4454-81F3-BF95CF5B677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313ED305-7EA1-463D-950D-5B8C8240F13B}" type="pres">
      <dgm:prSet presAssocID="{8502DFDB-6BE1-4248-AB34-DBF7AF80A661}" presName="downArrow" presStyleLbl="node1" presStyleIdx="1" presStyleCnt="2"/>
      <dgm:spPr>
        <a:xfrm>
          <a:off x="888792" y="2411403"/>
          <a:ext cx="2946273" cy="2225910"/>
        </a:xfrm>
        <a:prstGeom prst="downArrow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AC735C2-C2DD-44D0-997B-2F478A306DB8}" type="pres">
      <dgm:prSet presAssocID="{8502DFDB-6BE1-4248-AB34-DBF7AF80A661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CF3251A-5B49-4C31-BA0E-D7309624B5D0}" srcId="{5870BAD1-DD27-4454-81F3-BF95CF5B677E}" destId="{6CFBC81C-04E0-4E2E-8080-9C9AB9E3A814}" srcOrd="0" destOrd="0" parTransId="{C29AA7E8-7903-4E23-A7F8-816140816B53}" sibTransId="{22787FB4-E761-41BD-9343-3E62D42749F9}"/>
    <dgm:cxn modelId="{A30D1927-C93A-47DC-AD7F-5EB8A00E9ED8}" type="presOf" srcId="{63DCEF06-206C-45C2-A8BE-FB3B16D12650}" destId="{02D6A389-E15B-4AB1-ACCC-D30B254DBD58}" srcOrd="0" destOrd="2" presId="urn:microsoft.com/office/officeart/2005/8/layout/arrow4"/>
    <dgm:cxn modelId="{CC1B8540-BF5C-4D4D-80ED-44475BFFE688}" srcId="{EA72F615-038F-4B61-ACDD-1BA6440BCB86}" destId="{5870BAD1-DD27-4454-81F3-BF95CF5B677E}" srcOrd="0" destOrd="0" parTransId="{89D6E8A6-292A-40C6-B3AE-64E02DD59D24}" sibTransId="{F0086E06-3A17-4705-B3F8-D2F07DE3C39C}"/>
    <dgm:cxn modelId="{B1302950-6ADF-4B35-B1DF-6EA2FBA3DED6}" type="presOf" srcId="{6CFBC81C-04E0-4E2E-8080-9C9AB9E3A814}" destId="{02D6A389-E15B-4AB1-ACCC-D30B254DBD58}" srcOrd="0" destOrd="1" presId="urn:microsoft.com/office/officeart/2005/8/layout/arrow4"/>
    <dgm:cxn modelId="{D548C351-16B6-4B3E-A034-2C3D958512FD}" type="presOf" srcId="{F6483A9A-8259-49C5-B10C-B3DE385B84BE}" destId="{9AC735C2-C2DD-44D0-997B-2F478A306DB8}" srcOrd="0" destOrd="1" presId="urn:microsoft.com/office/officeart/2005/8/layout/arrow4"/>
    <dgm:cxn modelId="{3984D757-4E21-4DFC-AB5B-8CE2E5AF66F7}" type="presOf" srcId="{5870BAD1-DD27-4454-81F3-BF95CF5B677E}" destId="{02D6A389-E15B-4AB1-ACCC-D30B254DBD58}" srcOrd="0" destOrd="0" presId="urn:microsoft.com/office/officeart/2005/8/layout/arrow4"/>
    <dgm:cxn modelId="{637ABE93-B05C-49A3-AC18-A69A4611B30D}" srcId="{5870BAD1-DD27-4454-81F3-BF95CF5B677E}" destId="{63DCEF06-206C-45C2-A8BE-FB3B16D12650}" srcOrd="1" destOrd="0" parTransId="{1A689163-196D-4735-BC96-AC8557B7C0DD}" sibTransId="{470E2BE3-40DF-4D80-A10B-76689A8D8C1E}"/>
    <dgm:cxn modelId="{8689D899-245A-4ED9-84D9-FCCEB1EF45E3}" type="presOf" srcId="{8502DFDB-6BE1-4248-AB34-DBF7AF80A661}" destId="{9AC735C2-C2DD-44D0-997B-2F478A306DB8}" srcOrd="0" destOrd="0" presId="urn:microsoft.com/office/officeart/2005/8/layout/arrow4"/>
    <dgm:cxn modelId="{4CEC14CB-0E41-413C-96E8-C4B17FCBE9C4}" srcId="{EA72F615-038F-4B61-ACDD-1BA6440BCB86}" destId="{8502DFDB-6BE1-4248-AB34-DBF7AF80A661}" srcOrd="1" destOrd="0" parTransId="{51763DCA-0AB2-4FF6-B55E-254AEAFBB9FB}" sibTransId="{CA97042C-76A4-46E4-A3E8-29D9BB99F9AB}"/>
    <dgm:cxn modelId="{4BC284E9-0E54-455D-8B76-325B0387CAB4}" type="presOf" srcId="{EA72F615-038F-4B61-ACDD-1BA6440BCB86}" destId="{1F6ED447-20A0-49F0-9995-98DA2C54524B}" srcOrd="0" destOrd="0" presId="urn:microsoft.com/office/officeart/2005/8/layout/arrow4"/>
    <dgm:cxn modelId="{351AA0FE-0D28-4B70-8CE3-4BDB49F625DF}" srcId="{8502DFDB-6BE1-4248-AB34-DBF7AF80A661}" destId="{F6483A9A-8259-49C5-B10C-B3DE385B84BE}" srcOrd="0" destOrd="0" parTransId="{FF4AB8E2-1741-4696-BFA8-884CC2E3E968}" sibTransId="{1385A9D2-B8FA-46F3-8272-FE40184C08D9}"/>
    <dgm:cxn modelId="{2020E9E1-7773-4ED7-82CC-33E2BEE4A140}" type="presParOf" srcId="{1F6ED447-20A0-49F0-9995-98DA2C54524B}" destId="{5D28F268-3F98-4CD8-A0E6-12F91F448142}" srcOrd="0" destOrd="0" presId="urn:microsoft.com/office/officeart/2005/8/layout/arrow4"/>
    <dgm:cxn modelId="{38CD7788-8C72-4BE4-906F-E9A845A0239B}" type="presParOf" srcId="{1F6ED447-20A0-49F0-9995-98DA2C54524B}" destId="{02D6A389-E15B-4AB1-ACCC-D30B254DBD58}" srcOrd="1" destOrd="0" presId="urn:microsoft.com/office/officeart/2005/8/layout/arrow4"/>
    <dgm:cxn modelId="{D548CC4F-0959-4E36-B2A1-A54B7FC53B3D}" type="presParOf" srcId="{1F6ED447-20A0-49F0-9995-98DA2C54524B}" destId="{313ED305-7EA1-463D-950D-5B8C8240F13B}" srcOrd="2" destOrd="0" presId="urn:microsoft.com/office/officeart/2005/8/layout/arrow4"/>
    <dgm:cxn modelId="{7DEE451C-2166-464A-AE73-F346F5B5B594}" type="presParOf" srcId="{1F6ED447-20A0-49F0-9995-98DA2C54524B}" destId="{9AC735C2-C2DD-44D0-997B-2F478A306DB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2E090-A04B-B844-81FF-3F1A159DE231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B9AF66-2773-AF44-942C-08627779BC51}">
      <dgm:prSet phldrT="[Text]" custT="1"/>
      <dgm:spPr>
        <a:xfrm>
          <a:off x="1378408" y="468594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050" b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175</a:t>
          </a:r>
          <a:r>
            <a:rPr lang="el-GR" sz="105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χιλ. </a:t>
          </a:r>
          <a:r>
            <a:rPr lang="el-GR" sz="105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ανθρωποέτη</a:t>
          </a:r>
          <a:r>
            <a:rPr lang="el-GR" sz="105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απασχόλησης</a:t>
          </a:r>
          <a:endParaRPr lang="en-GB" sz="105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B51C9488-FF25-224C-AFA7-B4FA9AA9D669}" type="parTrans" cxnId="{332D0F94-3209-EC49-90BA-1E30F89F3DA7}">
      <dgm:prSet/>
      <dgm:spPr/>
      <dgm:t>
        <a:bodyPr/>
        <a:lstStyle/>
        <a:p>
          <a:endParaRPr lang="en-GB"/>
        </a:p>
      </dgm:t>
    </dgm:pt>
    <dgm:pt modelId="{F035C2A5-C8ED-C740-9EFA-22F44AA2ECFD}" type="sibTrans" cxnId="{332D0F94-3209-EC49-90BA-1E30F89F3DA7}">
      <dgm:prSet/>
      <dgm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2027952" y="163037"/>
              </a:moveTo>
              <a:arcTo wR="1377807" hR="1377807" stAng="17889342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1600"/>
        </a:p>
      </dgm:t>
    </dgm:pt>
    <dgm:pt modelId="{BBCB1BE0-CDD5-1843-992B-B874623377F9}">
      <dgm:prSet phldrT="[Text]" custT="1"/>
      <dgm:spPr>
        <a:xfrm>
          <a:off x="2756216" y="1846402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050" b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19,4 </a:t>
          </a:r>
          <a:r>
            <a:rPr lang="el-GR" sz="105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χιλ. μέση αύξηση στις θέσεις πλήρους απασχόλησης</a:t>
          </a:r>
          <a:endParaRPr lang="en-GB" sz="105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F5D7D401-0267-BE41-9FB7-014D07CDD0AB}" type="parTrans" cxnId="{C428969D-9A7D-8E4E-A855-FCE16746BB8A}">
      <dgm:prSet/>
      <dgm:spPr/>
      <dgm:t>
        <a:bodyPr/>
        <a:lstStyle/>
        <a:p>
          <a:endParaRPr lang="en-GB"/>
        </a:p>
      </dgm:t>
    </dgm:pt>
    <dgm:pt modelId="{50485F62-C2AD-4946-A060-0ECB250E42B8}" type="sibTrans" cxnId="{C428969D-9A7D-8E4E-A855-FCE16746BB8A}">
      <dgm:prSet/>
      <dgm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2687924" y="1804358"/>
              </a:moveTo>
              <a:arcTo wR="1377807" hR="1377807" stAng="1082061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92F9467-8555-CC4B-BFD9-5F3FA191D5B2}">
      <dgm:prSet phldrT="[Text]" custT="1"/>
      <dgm:spPr>
        <a:xfrm>
          <a:off x="1378408" y="3224209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050" b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0,42% </a:t>
          </a:r>
          <a:r>
            <a:rPr lang="el-GR" sz="105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αύξηση της απασχόλησης σε σχέση με το 2010</a:t>
          </a:r>
          <a:endParaRPr lang="en-GB" sz="105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779C630E-C33A-2B40-A0DE-24C3B5384263}" type="parTrans" cxnId="{0440E234-8622-9846-82B2-F0D4AF47AB89}">
      <dgm:prSet/>
      <dgm:spPr/>
      <dgm:t>
        <a:bodyPr/>
        <a:lstStyle/>
        <a:p>
          <a:endParaRPr lang="en-GB"/>
        </a:p>
      </dgm:t>
    </dgm:pt>
    <dgm:pt modelId="{E2E65671-77B5-3C42-A741-8449ED7C8B77}" type="sibTrans" cxnId="{0440E234-8622-9846-82B2-F0D4AF47AB89}">
      <dgm:prSet/>
      <dgm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727662" y="2592576"/>
              </a:moveTo>
              <a:arcTo wR="1377807" hR="1377807" stAng="7089342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5138CDA1-709D-9444-8CCB-013E40699897}">
      <dgm:prSet phldrT="[Text]" custT="1"/>
      <dgm:spPr>
        <a:xfrm>
          <a:off x="601" y="1846402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050" b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0,39</a:t>
          </a:r>
          <a:r>
            <a:rPr lang="el-GR" sz="105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ποσοστιαίες μονάδες μείωση του ποσοστού ανεργίας</a:t>
          </a:r>
          <a:endParaRPr lang="en-GB" sz="105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2469DEE7-5E9F-7C43-9A51-8F6BC6790585}" type="parTrans" cxnId="{3FA673BE-3414-9841-890C-023D7BF04940}">
      <dgm:prSet/>
      <dgm:spPr/>
      <dgm:t>
        <a:bodyPr/>
        <a:lstStyle/>
        <a:p>
          <a:endParaRPr lang="en-GB"/>
        </a:p>
      </dgm:t>
    </dgm:pt>
    <dgm:pt modelId="{033FD46C-F506-1442-B25C-514B5F1A9629}" type="sibTrans" cxnId="{3FA673BE-3414-9841-890C-023D7BF04940}">
      <dgm:prSet/>
      <dgm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67690" y="951256"/>
              </a:moveTo>
              <a:arcTo wR="1377807" hR="1377807" stAng="11882061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06CA3850-574C-964D-AB0D-98181C6F3618}" type="pres">
      <dgm:prSet presAssocID="{18D2E090-A04B-B844-81FF-3F1A159DE231}" presName="cycle" presStyleCnt="0">
        <dgm:presLayoutVars>
          <dgm:dir/>
          <dgm:resizeHandles val="exact"/>
        </dgm:presLayoutVars>
      </dgm:prSet>
      <dgm:spPr/>
    </dgm:pt>
    <dgm:pt modelId="{19C6C07B-42B3-EA41-BD98-AD10474D767F}" type="pres">
      <dgm:prSet presAssocID="{7CB9AF66-2773-AF44-942C-08627779BC51}" presName="node" presStyleLbl="node1" presStyleIdx="0" presStyleCnt="4">
        <dgm:presLayoutVars>
          <dgm:bulletEnabled val="1"/>
        </dgm:presLayoutVars>
      </dgm:prSet>
      <dgm:spPr/>
    </dgm:pt>
    <dgm:pt modelId="{8C30181A-77A3-D44F-9AB9-97F870FF5E16}" type="pres">
      <dgm:prSet presAssocID="{7CB9AF66-2773-AF44-942C-08627779BC51}" presName="spNode" presStyleCnt="0"/>
      <dgm:spPr/>
    </dgm:pt>
    <dgm:pt modelId="{022EA7E3-EBE2-BC4C-AA47-ACC8C963EEB5}" type="pres">
      <dgm:prSet presAssocID="{F035C2A5-C8ED-C740-9EFA-22F44AA2ECFD}" presName="sibTrans" presStyleLbl="sibTrans1D1" presStyleIdx="0" presStyleCnt="4"/>
      <dgm:spPr/>
    </dgm:pt>
    <dgm:pt modelId="{F0AE23D1-1430-7847-90F3-D31304E0CE00}" type="pres">
      <dgm:prSet presAssocID="{BBCB1BE0-CDD5-1843-992B-B874623377F9}" presName="node" presStyleLbl="node1" presStyleIdx="1" presStyleCnt="4">
        <dgm:presLayoutVars>
          <dgm:bulletEnabled val="1"/>
        </dgm:presLayoutVars>
      </dgm:prSet>
      <dgm:spPr/>
    </dgm:pt>
    <dgm:pt modelId="{CAB04FDB-F324-F142-B90C-AF249E6857D7}" type="pres">
      <dgm:prSet presAssocID="{BBCB1BE0-CDD5-1843-992B-B874623377F9}" presName="spNode" presStyleCnt="0"/>
      <dgm:spPr/>
    </dgm:pt>
    <dgm:pt modelId="{CA3B3308-DDA0-EB48-B398-2FB3635219DE}" type="pres">
      <dgm:prSet presAssocID="{50485F62-C2AD-4946-A060-0ECB250E42B8}" presName="sibTrans" presStyleLbl="sibTrans1D1" presStyleIdx="1" presStyleCnt="4"/>
      <dgm:spPr/>
    </dgm:pt>
    <dgm:pt modelId="{0B003468-DED8-734E-B9C6-9C2321C67EE8}" type="pres">
      <dgm:prSet presAssocID="{E92F9467-8555-CC4B-BFD9-5F3FA191D5B2}" presName="node" presStyleLbl="node1" presStyleIdx="2" presStyleCnt="4">
        <dgm:presLayoutVars>
          <dgm:bulletEnabled val="1"/>
        </dgm:presLayoutVars>
      </dgm:prSet>
      <dgm:spPr/>
    </dgm:pt>
    <dgm:pt modelId="{AC663F66-EB86-8842-B77B-9D10C04C5712}" type="pres">
      <dgm:prSet presAssocID="{E92F9467-8555-CC4B-BFD9-5F3FA191D5B2}" presName="spNode" presStyleCnt="0"/>
      <dgm:spPr/>
    </dgm:pt>
    <dgm:pt modelId="{AD8116FF-E2D7-E042-898F-4375A9FCC684}" type="pres">
      <dgm:prSet presAssocID="{E2E65671-77B5-3C42-A741-8449ED7C8B77}" presName="sibTrans" presStyleLbl="sibTrans1D1" presStyleIdx="2" presStyleCnt="4"/>
      <dgm:spPr/>
    </dgm:pt>
    <dgm:pt modelId="{6D11377A-70A8-0C41-B1C8-1DD2FDB692BD}" type="pres">
      <dgm:prSet presAssocID="{5138CDA1-709D-9444-8CCB-013E40699897}" presName="node" presStyleLbl="node1" presStyleIdx="3" presStyleCnt="4">
        <dgm:presLayoutVars>
          <dgm:bulletEnabled val="1"/>
        </dgm:presLayoutVars>
      </dgm:prSet>
      <dgm:spPr/>
    </dgm:pt>
    <dgm:pt modelId="{214EFC82-6EB2-1F46-B4AD-04FF38228C71}" type="pres">
      <dgm:prSet presAssocID="{5138CDA1-709D-9444-8CCB-013E40699897}" presName="spNode" presStyleCnt="0"/>
      <dgm:spPr/>
    </dgm:pt>
    <dgm:pt modelId="{F639BE74-9EBC-BD4B-8340-EC6F1E7E0AA8}" type="pres">
      <dgm:prSet presAssocID="{033FD46C-F506-1442-B25C-514B5F1A9629}" presName="sibTrans" presStyleLbl="sibTrans1D1" presStyleIdx="3" presStyleCnt="4"/>
      <dgm:spPr/>
    </dgm:pt>
  </dgm:ptLst>
  <dgm:cxnLst>
    <dgm:cxn modelId="{55C1E218-F7B1-BD45-A8F4-6BE0BA0FF8F3}" type="presOf" srcId="{E2E65671-77B5-3C42-A741-8449ED7C8B77}" destId="{AD8116FF-E2D7-E042-898F-4375A9FCC684}" srcOrd="0" destOrd="0" presId="urn:microsoft.com/office/officeart/2005/8/layout/cycle6"/>
    <dgm:cxn modelId="{0440E234-8622-9846-82B2-F0D4AF47AB89}" srcId="{18D2E090-A04B-B844-81FF-3F1A159DE231}" destId="{E92F9467-8555-CC4B-BFD9-5F3FA191D5B2}" srcOrd="2" destOrd="0" parTransId="{779C630E-C33A-2B40-A0DE-24C3B5384263}" sibTransId="{E2E65671-77B5-3C42-A741-8449ED7C8B77}"/>
    <dgm:cxn modelId="{8016D73B-1EBD-324F-8E9B-EF948BBFBF10}" type="presOf" srcId="{E92F9467-8555-CC4B-BFD9-5F3FA191D5B2}" destId="{0B003468-DED8-734E-B9C6-9C2321C67EE8}" srcOrd="0" destOrd="0" presId="urn:microsoft.com/office/officeart/2005/8/layout/cycle6"/>
    <dgm:cxn modelId="{8678F270-91F7-F540-8F12-DCEEE7DF09B3}" type="presOf" srcId="{18D2E090-A04B-B844-81FF-3F1A159DE231}" destId="{06CA3850-574C-964D-AB0D-98181C6F3618}" srcOrd="0" destOrd="0" presId="urn:microsoft.com/office/officeart/2005/8/layout/cycle6"/>
    <dgm:cxn modelId="{58D16F77-6E1F-A84B-9434-CFA16430CF59}" type="presOf" srcId="{033FD46C-F506-1442-B25C-514B5F1A9629}" destId="{F639BE74-9EBC-BD4B-8340-EC6F1E7E0AA8}" srcOrd="0" destOrd="0" presId="urn:microsoft.com/office/officeart/2005/8/layout/cycle6"/>
    <dgm:cxn modelId="{332D0F94-3209-EC49-90BA-1E30F89F3DA7}" srcId="{18D2E090-A04B-B844-81FF-3F1A159DE231}" destId="{7CB9AF66-2773-AF44-942C-08627779BC51}" srcOrd="0" destOrd="0" parTransId="{B51C9488-FF25-224C-AFA7-B4FA9AA9D669}" sibTransId="{F035C2A5-C8ED-C740-9EFA-22F44AA2ECFD}"/>
    <dgm:cxn modelId="{0E911B95-7DBF-6C4A-BC95-7FF9AD520F51}" type="presOf" srcId="{7CB9AF66-2773-AF44-942C-08627779BC51}" destId="{19C6C07B-42B3-EA41-BD98-AD10474D767F}" srcOrd="0" destOrd="0" presId="urn:microsoft.com/office/officeart/2005/8/layout/cycle6"/>
    <dgm:cxn modelId="{C428969D-9A7D-8E4E-A855-FCE16746BB8A}" srcId="{18D2E090-A04B-B844-81FF-3F1A159DE231}" destId="{BBCB1BE0-CDD5-1843-992B-B874623377F9}" srcOrd="1" destOrd="0" parTransId="{F5D7D401-0267-BE41-9FB7-014D07CDD0AB}" sibTransId="{50485F62-C2AD-4946-A060-0ECB250E42B8}"/>
    <dgm:cxn modelId="{E0FE3FB5-79FF-2941-9BF9-82FFA7516ADC}" type="presOf" srcId="{5138CDA1-709D-9444-8CCB-013E40699897}" destId="{6D11377A-70A8-0C41-B1C8-1DD2FDB692BD}" srcOrd="0" destOrd="0" presId="urn:microsoft.com/office/officeart/2005/8/layout/cycle6"/>
    <dgm:cxn modelId="{3FA673BE-3414-9841-890C-023D7BF04940}" srcId="{18D2E090-A04B-B844-81FF-3F1A159DE231}" destId="{5138CDA1-709D-9444-8CCB-013E40699897}" srcOrd="3" destOrd="0" parTransId="{2469DEE7-5E9F-7C43-9A51-8F6BC6790585}" sibTransId="{033FD46C-F506-1442-B25C-514B5F1A9629}"/>
    <dgm:cxn modelId="{75BE78D5-2E80-5047-B912-536060B2ADD5}" type="presOf" srcId="{50485F62-C2AD-4946-A060-0ECB250E42B8}" destId="{CA3B3308-DDA0-EB48-B398-2FB3635219DE}" srcOrd="0" destOrd="0" presId="urn:microsoft.com/office/officeart/2005/8/layout/cycle6"/>
    <dgm:cxn modelId="{A16237E5-187B-E848-88F4-4C061947B018}" type="presOf" srcId="{F035C2A5-C8ED-C740-9EFA-22F44AA2ECFD}" destId="{022EA7E3-EBE2-BC4C-AA47-ACC8C963EEB5}" srcOrd="0" destOrd="0" presId="urn:microsoft.com/office/officeart/2005/8/layout/cycle6"/>
    <dgm:cxn modelId="{8A10E9F9-1724-D544-80D8-D6CEEBB6A34E}" type="presOf" srcId="{BBCB1BE0-CDD5-1843-992B-B874623377F9}" destId="{F0AE23D1-1430-7847-90F3-D31304E0CE00}" srcOrd="0" destOrd="0" presId="urn:microsoft.com/office/officeart/2005/8/layout/cycle6"/>
    <dgm:cxn modelId="{39006AA2-867D-9C4B-97F7-EB0969043702}" type="presParOf" srcId="{06CA3850-574C-964D-AB0D-98181C6F3618}" destId="{19C6C07B-42B3-EA41-BD98-AD10474D767F}" srcOrd="0" destOrd="0" presId="urn:microsoft.com/office/officeart/2005/8/layout/cycle6"/>
    <dgm:cxn modelId="{EDD53BDD-F16D-1A45-953C-5B424F282DFF}" type="presParOf" srcId="{06CA3850-574C-964D-AB0D-98181C6F3618}" destId="{8C30181A-77A3-D44F-9AB9-97F870FF5E16}" srcOrd="1" destOrd="0" presId="urn:microsoft.com/office/officeart/2005/8/layout/cycle6"/>
    <dgm:cxn modelId="{B7A1601F-33A6-3C45-91DF-1922DACC912C}" type="presParOf" srcId="{06CA3850-574C-964D-AB0D-98181C6F3618}" destId="{022EA7E3-EBE2-BC4C-AA47-ACC8C963EEB5}" srcOrd="2" destOrd="0" presId="urn:microsoft.com/office/officeart/2005/8/layout/cycle6"/>
    <dgm:cxn modelId="{1B1EABCD-5F75-7941-8133-B3DA14652216}" type="presParOf" srcId="{06CA3850-574C-964D-AB0D-98181C6F3618}" destId="{F0AE23D1-1430-7847-90F3-D31304E0CE00}" srcOrd="3" destOrd="0" presId="urn:microsoft.com/office/officeart/2005/8/layout/cycle6"/>
    <dgm:cxn modelId="{E08470E2-BB45-6D4B-BF6B-D1A1867A55BB}" type="presParOf" srcId="{06CA3850-574C-964D-AB0D-98181C6F3618}" destId="{CAB04FDB-F324-F142-B90C-AF249E6857D7}" srcOrd="4" destOrd="0" presId="urn:microsoft.com/office/officeart/2005/8/layout/cycle6"/>
    <dgm:cxn modelId="{92857684-FD8F-5A47-854A-92AA697258A1}" type="presParOf" srcId="{06CA3850-574C-964D-AB0D-98181C6F3618}" destId="{CA3B3308-DDA0-EB48-B398-2FB3635219DE}" srcOrd="5" destOrd="0" presId="urn:microsoft.com/office/officeart/2005/8/layout/cycle6"/>
    <dgm:cxn modelId="{2A7F74EC-3413-0148-BF39-F88993D3C744}" type="presParOf" srcId="{06CA3850-574C-964D-AB0D-98181C6F3618}" destId="{0B003468-DED8-734E-B9C6-9C2321C67EE8}" srcOrd="6" destOrd="0" presId="urn:microsoft.com/office/officeart/2005/8/layout/cycle6"/>
    <dgm:cxn modelId="{A20AB8D6-7EE6-F742-8B2D-E3FA444DD08A}" type="presParOf" srcId="{06CA3850-574C-964D-AB0D-98181C6F3618}" destId="{AC663F66-EB86-8842-B77B-9D10C04C5712}" srcOrd="7" destOrd="0" presId="urn:microsoft.com/office/officeart/2005/8/layout/cycle6"/>
    <dgm:cxn modelId="{DD625138-374F-4F4A-9D88-66337B3C4B6F}" type="presParOf" srcId="{06CA3850-574C-964D-AB0D-98181C6F3618}" destId="{AD8116FF-E2D7-E042-898F-4375A9FCC684}" srcOrd="8" destOrd="0" presId="urn:microsoft.com/office/officeart/2005/8/layout/cycle6"/>
    <dgm:cxn modelId="{5FD3197C-1D35-E442-B19E-14351BB05854}" type="presParOf" srcId="{06CA3850-574C-964D-AB0D-98181C6F3618}" destId="{6D11377A-70A8-0C41-B1C8-1DD2FDB692BD}" srcOrd="9" destOrd="0" presId="urn:microsoft.com/office/officeart/2005/8/layout/cycle6"/>
    <dgm:cxn modelId="{ABE2E663-A1D4-D442-97FF-000345F99642}" type="presParOf" srcId="{06CA3850-574C-964D-AB0D-98181C6F3618}" destId="{214EFC82-6EB2-1F46-B4AD-04FF38228C71}" srcOrd="10" destOrd="0" presId="urn:microsoft.com/office/officeart/2005/8/layout/cycle6"/>
    <dgm:cxn modelId="{DFAE9167-89FE-3248-A0D7-E3FB47859EFB}" type="presParOf" srcId="{06CA3850-574C-964D-AB0D-98181C6F3618}" destId="{F639BE74-9EBC-BD4B-8340-EC6F1E7E0AA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8641F-FB03-1041-968A-AC2351FAD0A2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</dgm:pt>
    <dgm:pt modelId="{4358CF5F-F990-BD47-866F-37F527AEBEEE}">
      <dgm:prSet phldrT="[Text]" custT="1"/>
      <dgm:spPr>
        <a:xfrm>
          <a:off x="165578" y="2887294"/>
          <a:ext cx="1485585" cy="130220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Ίδρυση της ΤΡΑΙΝΟΣΕ ως θυγατρική της ΟΣΕ το 2005</a:t>
          </a:r>
          <a:endParaRPr lang="en-GB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4631CD62-F30E-4942-AADB-D220E12CBE47}" type="parTrans" cxnId="{FD6852FC-456A-3049-800A-91F69924FC6F}">
      <dgm:prSet/>
      <dgm:spPr/>
      <dgm:t>
        <a:bodyPr/>
        <a:lstStyle/>
        <a:p>
          <a:endParaRPr lang="en-GB" sz="1400"/>
        </a:p>
      </dgm:t>
    </dgm:pt>
    <dgm:pt modelId="{66105173-3E75-7946-93B1-026832BCBEB0}" type="sibTrans" cxnId="{FD6852FC-456A-3049-800A-91F69924FC6F}">
      <dgm:prSet/>
      <dgm:spPr/>
      <dgm:t>
        <a:bodyPr/>
        <a:lstStyle/>
        <a:p>
          <a:endParaRPr lang="en-GB" sz="1400"/>
        </a:p>
      </dgm:t>
    </dgm:pt>
    <dgm:pt modelId="{7F0F1017-E2E2-274D-BB2D-D149D0D7DE8C}">
      <dgm:prSet phldrT="[Text]" custT="1"/>
      <dgm:spPr>
        <a:xfrm>
          <a:off x="1984226" y="2437267"/>
          <a:ext cx="1485585" cy="130220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Απορρόφηση της ΠΡΟΑΣΤΙΑΚΟΣ ΑΕ το 2007</a:t>
          </a:r>
          <a:endParaRPr lang="en-GB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6437E174-3E50-D547-9EA0-F33E16BE332F}" type="parTrans" cxnId="{63A00BFC-ADF2-7E4A-AB5A-F2EE4D0B278A}">
      <dgm:prSet/>
      <dgm:spPr/>
      <dgm:t>
        <a:bodyPr/>
        <a:lstStyle/>
        <a:p>
          <a:endParaRPr lang="en-GB" sz="1400"/>
        </a:p>
      </dgm:t>
    </dgm:pt>
    <dgm:pt modelId="{65749001-2681-3945-B77F-2B16F61AA9A5}" type="sibTrans" cxnId="{63A00BFC-ADF2-7E4A-AB5A-F2EE4D0B278A}">
      <dgm:prSet/>
      <dgm:spPr/>
      <dgm:t>
        <a:bodyPr/>
        <a:lstStyle/>
        <a:p>
          <a:endParaRPr lang="en-GB" sz="1400"/>
        </a:p>
      </dgm:t>
    </dgm:pt>
    <dgm:pt modelId="{26448478-F844-D743-9019-DA41A056CE0D}">
      <dgm:prSet phldrT="[Text]" custT="1"/>
      <dgm:spPr>
        <a:xfrm>
          <a:off x="3802873" y="1987241"/>
          <a:ext cx="1485585" cy="130220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Μεταβίβαση των μετοχών της ΤΡΑΙΝΟΣΕ στο Ελληνικό Δημόσιο το 2008</a:t>
          </a:r>
          <a:endParaRPr lang="en-GB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0BC85DFD-7E65-AF49-8A81-FF595D6E0A82}" type="parTrans" cxnId="{047DD701-4D3A-BA4B-B99E-8A614C3D3723}">
      <dgm:prSet/>
      <dgm:spPr/>
      <dgm:t>
        <a:bodyPr/>
        <a:lstStyle/>
        <a:p>
          <a:endParaRPr lang="en-GB" sz="1400"/>
        </a:p>
      </dgm:t>
    </dgm:pt>
    <dgm:pt modelId="{0C7120F5-27EA-FF4F-AED7-BFFA4BCD8D43}" type="sibTrans" cxnId="{047DD701-4D3A-BA4B-B99E-8A614C3D3723}">
      <dgm:prSet/>
      <dgm:spPr/>
      <dgm:t>
        <a:bodyPr/>
        <a:lstStyle/>
        <a:p>
          <a:endParaRPr lang="en-GB" sz="1400"/>
        </a:p>
      </dgm:t>
    </dgm:pt>
    <dgm:pt modelId="{16AAFE77-FE98-574E-B578-69E9405647A9}">
      <dgm:prSet phldrT="[Text]" custT="1"/>
      <dgm:spPr>
        <a:xfrm>
          <a:off x="5621520" y="1537215"/>
          <a:ext cx="1485585" cy="130220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Πώληση του 100% των μετοχών στην </a:t>
          </a:r>
          <a:r>
            <a:rPr lang="en-GB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+mn-cs"/>
            </a:rPr>
            <a:t>Ferrovie dello Stato Italiane SpA</a:t>
          </a:r>
          <a:r>
            <a:rPr lang="el-GR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+mn-cs"/>
            </a:rPr>
            <a:t> στις </a:t>
          </a: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14.09.2017</a:t>
          </a: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317F1451-3B76-8E42-99A5-580354AA908D}" type="parTrans" cxnId="{31152DA9-0162-7B4F-AC01-48C7051D9961}">
      <dgm:prSet/>
      <dgm:spPr/>
      <dgm:t>
        <a:bodyPr/>
        <a:lstStyle/>
        <a:p>
          <a:endParaRPr lang="en-GB" sz="1400"/>
        </a:p>
      </dgm:t>
    </dgm:pt>
    <dgm:pt modelId="{0FFE9F87-C947-7B4E-96BB-8D04268D3D0B}" type="sibTrans" cxnId="{31152DA9-0162-7B4F-AC01-48C7051D9961}">
      <dgm:prSet/>
      <dgm:spPr/>
      <dgm:t>
        <a:bodyPr/>
        <a:lstStyle/>
        <a:p>
          <a:endParaRPr lang="en-GB" sz="1400"/>
        </a:p>
      </dgm:t>
    </dgm:pt>
    <dgm:pt modelId="{1094EC62-89A8-C54F-AD33-3E37113A2202}">
      <dgm:prSet phldrT="[Text]" custT="1"/>
      <dgm:spPr>
        <a:xfrm>
          <a:off x="7440168" y="1087189"/>
          <a:ext cx="1485585" cy="130220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l-G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Απορρόφηση της ΕΕΣΣΤΥ από την ΤΡΑΙΝΟΣΕ το Απρίλιο του 2019</a:t>
          </a:r>
          <a:endParaRPr lang="en-GB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9AA4E3F7-8A8B-FF4D-8DA4-29EBFA59A1A6}" type="parTrans" cxnId="{4335DB42-16A0-5F49-AD3D-5B8FB9AB1D85}">
      <dgm:prSet/>
      <dgm:spPr/>
      <dgm:t>
        <a:bodyPr/>
        <a:lstStyle/>
        <a:p>
          <a:endParaRPr lang="en-GB" sz="1400"/>
        </a:p>
      </dgm:t>
    </dgm:pt>
    <dgm:pt modelId="{5648E9F1-702F-EF46-80DD-576A573E17B7}" type="sibTrans" cxnId="{4335DB42-16A0-5F49-AD3D-5B8FB9AB1D85}">
      <dgm:prSet/>
      <dgm:spPr/>
      <dgm:t>
        <a:bodyPr/>
        <a:lstStyle/>
        <a:p>
          <a:endParaRPr lang="en-GB" sz="1400"/>
        </a:p>
      </dgm:t>
    </dgm:pt>
    <dgm:pt modelId="{0C1B0E54-66DE-E449-92E0-BB67FD854A82}" type="pres">
      <dgm:prSet presAssocID="{2268641F-FB03-1041-968A-AC2351FAD0A2}" presName="rootnode" presStyleCnt="0">
        <dgm:presLayoutVars>
          <dgm:chMax/>
          <dgm:chPref/>
          <dgm:dir/>
          <dgm:animLvl val="lvl"/>
        </dgm:presLayoutVars>
      </dgm:prSet>
      <dgm:spPr/>
    </dgm:pt>
    <dgm:pt modelId="{864FDBFF-B481-C14E-820A-DE8E4667B8C7}" type="pres">
      <dgm:prSet presAssocID="{4358CF5F-F990-BD47-866F-37F527AEBEEE}" presName="composite" presStyleCnt="0"/>
      <dgm:spPr/>
    </dgm:pt>
    <dgm:pt modelId="{BCB4085D-5E24-5746-A12B-91B9AB713ECD}" type="pres">
      <dgm:prSet presAssocID="{4358CF5F-F990-BD47-866F-37F527AEBEEE}" presName="LShape" presStyleLbl="alignNode1" presStyleIdx="0" presStyleCnt="9"/>
      <dgm:spPr>
        <a:xfrm rot="5400000">
          <a:off x="330652" y="2395637"/>
          <a:ext cx="988908" cy="1645521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1E460EA-2F3E-2247-B6F7-06CE0094730B}" type="pres">
      <dgm:prSet presAssocID="{4358CF5F-F990-BD47-866F-37F527AEBEE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EEE37D5-6702-8049-9A3D-91F2FFD6E52B}" type="pres">
      <dgm:prSet presAssocID="{4358CF5F-F990-BD47-866F-37F527AEBEEE}" presName="Triangle" presStyleLbl="alignNode1" presStyleIdx="1" presStyleCnt="9"/>
      <dgm:spPr>
        <a:xfrm>
          <a:off x="1370865" y="2274492"/>
          <a:ext cx="280299" cy="280299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C43624C-F5BE-0C4C-9093-B8135CE681B2}" type="pres">
      <dgm:prSet presAssocID="{66105173-3E75-7946-93B1-026832BCBEB0}" presName="sibTrans" presStyleCnt="0"/>
      <dgm:spPr/>
    </dgm:pt>
    <dgm:pt modelId="{7CD74552-28A7-2248-A857-59BD1DE3E869}" type="pres">
      <dgm:prSet presAssocID="{66105173-3E75-7946-93B1-026832BCBEB0}" presName="space" presStyleCnt="0"/>
      <dgm:spPr/>
    </dgm:pt>
    <dgm:pt modelId="{D3405986-BA7D-6C43-99B6-8D21BB7D43C4}" type="pres">
      <dgm:prSet presAssocID="{7F0F1017-E2E2-274D-BB2D-D149D0D7DE8C}" presName="composite" presStyleCnt="0"/>
      <dgm:spPr/>
    </dgm:pt>
    <dgm:pt modelId="{C9511A01-4AA5-1D47-A426-1C1189233F48}" type="pres">
      <dgm:prSet presAssocID="{7F0F1017-E2E2-274D-BB2D-D149D0D7DE8C}" presName="LShape" presStyleLbl="alignNode1" presStyleIdx="2" presStyleCnt="9"/>
      <dgm:spPr>
        <a:xfrm rot="5400000">
          <a:off x="2149299" y="1945611"/>
          <a:ext cx="988908" cy="1645521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3FBBAA9-1509-B34D-92E2-E4696ED69F3E}" type="pres">
      <dgm:prSet presAssocID="{7F0F1017-E2E2-274D-BB2D-D149D0D7DE8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A0D3119-FDB0-594E-8DAA-B080D970F6ED}" type="pres">
      <dgm:prSet presAssocID="{7F0F1017-E2E2-274D-BB2D-D149D0D7DE8C}" presName="Triangle" presStyleLbl="alignNode1" presStyleIdx="3" presStyleCnt="9"/>
      <dgm:spPr>
        <a:xfrm>
          <a:off x="3189512" y="1824466"/>
          <a:ext cx="280299" cy="280299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EF44C29-4704-864F-A587-4CC1CB934075}" type="pres">
      <dgm:prSet presAssocID="{65749001-2681-3945-B77F-2B16F61AA9A5}" presName="sibTrans" presStyleCnt="0"/>
      <dgm:spPr/>
    </dgm:pt>
    <dgm:pt modelId="{7DEDF709-190A-1D47-ABA7-7F99D61BBC2E}" type="pres">
      <dgm:prSet presAssocID="{65749001-2681-3945-B77F-2B16F61AA9A5}" presName="space" presStyleCnt="0"/>
      <dgm:spPr/>
    </dgm:pt>
    <dgm:pt modelId="{49A112BA-93E4-DF48-9DED-E7925FED5884}" type="pres">
      <dgm:prSet presAssocID="{26448478-F844-D743-9019-DA41A056CE0D}" presName="composite" presStyleCnt="0"/>
      <dgm:spPr/>
    </dgm:pt>
    <dgm:pt modelId="{EE4EBE92-96CE-0F43-AFCE-9F791A3DA308}" type="pres">
      <dgm:prSet presAssocID="{26448478-F844-D743-9019-DA41A056CE0D}" presName="LShape" presStyleLbl="alignNode1" presStyleIdx="4" presStyleCnt="9"/>
      <dgm:spPr>
        <a:xfrm rot="5400000">
          <a:off x="3967946" y="1495585"/>
          <a:ext cx="988908" cy="1645521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CD12F7A-821B-2446-88A6-73644938F905}" type="pres">
      <dgm:prSet presAssocID="{26448478-F844-D743-9019-DA41A056CE0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7E6C901-DED1-2C4D-B9E0-7F423976424D}" type="pres">
      <dgm:prSet presAssocID="{26448478-F844-D743-9019-DA41A056CE0D}" presName="Triangle" presStyleLbl="alignNode1" presStyleIdx="5" presStyleCnt="9"/>
      <dgm:spPr>
        <a:xfrm>
          <a:off x="5008160" y="1374440"/>
          <a:ext cx="280299" cy="280299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160164-38F9-2F45-9423-B1D08134AC2F}" type="pres">
      <dgm:prSet presAssocID="{0C7120F5-27EA-FF4F-AED7-BFFA4BCD8D43}" presName="sibTrans" presStyleCnt="0"/>
      <dgm:spPr/>
    </dgm:pt>
    <dgm:pt modelId="{78F1229A-B58F-9341-8BD9-3812F5EE6701}" type="pres">
      <dgm:prSet presAssocID="{0C7120F5-27EA-FF4F-AED7-BFFA4BCD8D43}" presName="space" presStyleCnt="0"/>
      <dgm:spPr/>
    </dgm:pt>
    <dgm:pt modelId="{F6EC7191-3D67-124C-82D0-367EF5E9797C}" type="pres">
      <dgm:prSet presAssocID="{16AAFE77-FE98-574E-B578-69E9405647A9}" presName="composite" presStyleCnt="0"/>
      <dgm:spPr/>
    </dgm:pt>
    <dgm:pt modelId="{83FABFC4-F22B-C141-91A5-E3DA14E08398}" type="pres">
      <dgm:prSet presAssocID="{16AAFE77-FE98-574E-B578-69E9405647A9}" presName="LShape" presStyleLbl="alignNode1" presStyleIdx="6" presStyleCnt="9"/>
      <dgm:spPr>
        <a:xfrm rot="5400000">
          <a:off x="5786594" y="1045559"/>
          <a:ext cx="988908" cy="1645521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681C3E4-CC9A-794B-BF95-7116141A61DD}" type="pres">
      <dgm:prSet presAssocID="{16AAFE77-FE98-574E-B578-69E9405647A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A5E3B92-30E7-7A47-B706-2A04B0EE6CBF}" type="pres">
      <dgm:prSet presAssocID="{16AAFE77-FE98-574E-B578-69E9405647A9}" presName="Triangle" presStyleLbl="alignNode1" presStyleIdx="7" presStyleCnt="9"/>
      <dgm:spPr>
        <a:xfrm>
          <a:off x="6826807" y="924414"/>
          <a:ext cx="280299" cy="280299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BFF9D6E-ABAA-8044-A515-39986AC2069F}" type="pres">
      <dgm:prSet presAssocID="{0FFE9F87-C947-7B4E-96BB-8D04268D3D0B}" presName="sibTrans" presStyleCnt="0"/>
      <dgm:spPr/>
    </dgm:pt>
    <dgm:pt modelId="{D302AC94-2C6D-9146-87D2-EE9490BFA06D}" type="pres">
      <dgm:prSet presAssocID="{0FFE9F87-C947-7B4E-96BB-8D04268D3D0B}" presName="space" presStyleCnt="0"/>
      <dgm:spPr/>
    </dgm:pt>
    <dgm:pt modelId="{A704496F-6AE9-4F40-A5A7-3D37715215A7}" type="pres">
      <dgm:prSet presAssocID="{1094EC62-89A8-C54F-AD33-3E37113A2202}" presName="composite" presStyleCnt="0"/>
      <dgm:spPr/>
    </dgm:pt>
    <dgm:pt modelId="{5EDBB2FA-C348-4A47-8FE9-14553C933253}" type="pres">
      <dgm:prSet presAssocID="{1094EC62-89A8-C54F-AD33-3E37113A2202}" presName="LShape" presStyleLbl="alignNode1" presStyleIdx="8" presStyleCnt="9"/>
      <dgm:spPr>
        <a:xfrm rot="5400000">
          <a:off x="7605241" y="595533"/>
          <a:ext cx="988908" cy="1645521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4957E29-59D4-1E42-8F87-FBB9A8D3A6C8}" type="pres">
      <dgm:prSet presAssocID="{1094EC62-89A8-C54F-AD33-3E37113A220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47DD701-4D3A-BA4B-B99E-8A614C3D3723}" srcId="{2268641F-FB03-1041-968A-AC2351FAD0A2}" destId="{26448478-F844-D743-9019-DA41A056CE0D}" srcOrd="2" destOrd="0" parTransId="{0BC85DFD-7E65-AF49-8A81-FF595D6E0A82}" sibTransId="{0C7120F5-27EA-FF4F-AED7-BFFA4BCD8D43}"/>
    <dgm:cxn modelId="{1FBB2C14-5E58-46AB-8C90-D4737D8E2A02}" type="presOf" srcId="{7F0F1017-E2E2-274D-BB2D-D149D0D7DE8C}" destId="{E3FBBAA9-1509-B34D-92E2-E4696ED69F3E}" srcOrd="0" destOrd="0" presId="urn:microsoft.com/office/officeart/2009/3/layout/StepUpProcess"/>
    <dgm:cxn modelId="{98596A61-0F1F-4B04-B6E3-9575E2BF7B2F}" type="presOf" srcId="{26448478-F844-D743-9019-DA41A056CE0D}" destId="{ECD12F7A-821B-2446-88A6-73644938F905}" srcOrd="0" destOrd="0" presId="urn:microsoft.com/office/officeart/2009/3/layout/StepUpProcess"/>
    <dgm:cxn modelId="{4335DB42-16A0-5F49-AD3D-5B8FB9AB1D85}" srcId="{2268641F-FB03-1041-968A-AC2351FAD0A2}" destId="{1094EC62-89A8-C54F-AD33-3E37113A2202}" srcOrd="4" destOrd="0" parTransId="{9AA4E3F7-8A8B-FF4D-8DA4-29EBFA59A1A6}" sibTransId="{5648E9F1-702F-EF46-80DD-576A573E17B7}"/>
    <dgm:cxn modelId="{D8728A54-3446-417C-B952-57D6D06F0D03}" type="presOf" srcId="{1094EC62-89A8-C54F-AD33-3E37113A2202}" destId="{E4957E29-59D4-1E42-8F87-FBB9A8D3A6C8}" srcOrd="0" destOrd="0" presId="urn:microsoft.com/office/officeart/2009/3/layout/StepUpProcess"/>
    <dgm:cxn modelId="{2FFBF882-CEAF-4A8F-988E-029911C3223F}" type="presOf" srcId="{16AAFE77-FE98-574E-B578-69E9405647A9}" destId="{F681C3E4-CC9A-794B-BF95-7116141A61DD}" srcOrd="0" destOrd="0" presId="urn:microsoft.com/office/officeart/2009/3/layout/StepUpProcess"/>
    <dgm:cxn modelId="{31152DA9-0162-7B4F-AC01-48C7051D9961}" srcId="{2268641F-FB03-1041-968A-AC2351FAD0A2}" destId="{16AAFE77-FE98-574E-B578-69E9405647A9}" srcOrd="3" destOrd="0" parTransId="{317F1451-3B76-8E42-99A5-580354AA908D}" sibTransId="{0FFE9F87-C947-7B4E-96BB-8D04268D3D0B}"/>
    <dgm:cxn modelId="{5771A1AA-8D5E-460B-9929-2A64D2F55A07}" type="presOf" srcId="{4358CF5F-F990-BD47-866F-37F527AEBEEE}" destId="{01E460EA-2F3E-2247-B6F7-06CE0094730B}" srcOrd="0" destOrd="0" presId="urn:microsoft.com/office/officeart/2009/3/layout/StepUpProcess"/>
    <dgm:cxn modelId="{44CBC2AF-E9B4-49B0-B2EA-12DC85B29239}" type="presOf" srcId="{2268641F-FB03-1041-968A-AC2351FAD0A2}" destId="{0C1B0E54-66DE-E449-92E0-BB67FD854A82}" srcOrd="0" destOrd="0" presId="urn:microsoft.com/office/officeart/2009/3/layout/StepUpProcess"/>
    <dgm:cxn modelId="{63A00BFC-ADF2-7E4A-AB5A-F2EE4D0B278A}" srcId="{2268641F-FB03-1041-968A-AC2351FAD0A2}" destId="{7F0F1017-E2E2-274D-BB2D-D149D0D7DE8C}" srcOrd="1" destOrd="0" parTransId="{6437E174-3E50-D547-9EA0-F33E16BE332F}" sibTransId="{65749001-2681-3945-B77F-2B16F61AA9A5}"/>
    <dgm:cxn modelId="{FD6852FC-456A-3049-800A-91F69924FC6F}" srcId="{2268641F-FB03-1041-968A-AC2351FAD0A2}" destId="{4358CF5F-F990-BD47-866F-37F527AEBEEE}" srcOrd="0" destOrd="0" parTransId="{4631CD62-F30E-4942-AADB-D220E12CBE47}" sibTransId="{66105173-3E75-7946-93B1-026832BCBEB0}"/>
    <dgm:cxn modelId="{977D5D86-EC73-4652-A71B-EA40B60B8F51}" type="presParOf" srcId="{0C1B0E54-66DE-E449-92E0-BB67FD854A82}" destId="{864FDBFF-B481-C14E-820A-DE8E4667B8C7}" srcOrd="0" destOrd="0" presId="urn:microsoft.com/office/officeart/2009/3/layout/StepUpProcess"/>
    <dgm:cxn modelId="{92D35D97-0731-47C2-8C7C-B074EE3D77AC}" type="presParOf" srcId="{864FDBFF-B481-C14E-820A-DE8E4667B8C7}" destId="{BCB4085D-5E24-5746-A12B-91B9AB713ECD}" srcOrd="0" destOrd="0" presId="urn:microsoft.com/office/officeart/2009/3/layout/StepUpProcess"/>
    <dgm:cxn modelId="{E0C57E1A-34E0-49AF-921C-B28210B34D3C}" type="presParOf" srcId="{864FDBFF-B481-C14E-820A-DE8E4667B8C7}" destId="{01E460EA-2F3E-2247-B6F7-06CE0094730B}" srcOrd="1" destOrd="0" presId="urn:microsoft.com/office/officeart/2009/3/layout/StepUpProcess"/>
    <dgm:cxn modelId="{2C2DD760-1281-41C6-8907-D9B2C7953432}" type="presParOf" srcId="{864FDBFF-B481-C14E-820A-DE8E4667B8C7}" destId="{8EEE37D5-6702-8049-9A3D-91F2FFD6E52B}" srcOrd="2" destOrd="0" presId="urn:microsoft.com/office/officeart/2009/3/layout/StepUpProcess"/>
    <dgm:cxn modelId="{40AE0E49-8CBB-4FA7-8D3E-9E7E3DAF6753}" type="presParOf" srcId="{0C1B0E54-66DE-E449-92E0-BB67FD854A82}" destId="{1C43624C-F5BE-0C4C-9093-B8135CE681B2}" srcOrd="1" destOrd="0" presId="urn:microsoft.com/office/officeart/2009/3/layout/StepUpProcess"/>
    <dgm:cxn modelId="{232FF7C6-75EB-4578-B984-8EE10DC06F12}" type="presParOf" srcId="{1C43624C-F5BE-0C4C-9093-B8135CE681B2}" destId="{7CD74552-28A7-2248-A857-59BD1DE3E869}" srcOrd="0" destOrd="0" presId="urn:microsoft.com/office/officeart/2009/3/layout/StepUpProcess"/>
    <dgm:cxn modelId="{14C7D945-A4F2-419B-9534-C247D096AD6E}" type="presParOf" srcId="{0C1B0E54-66DE-E449-92E0-BB67FD854A82}" destId="{D3405986-BA7D-6C43-99B6-8D21BB7D43C4}" srcOrd="2" destOrd="0" presId="urn:microsoft.com/office/officeart/2009/3/layout/StepUpProcess"/>
    <dgm:cxn modelId="{F99D7BB6-0911-4C37-9EEF-6FAA2DCB2BA7}" type="presParOf" srcId="{D3405986-BA7D-6C43-99B6-8D21BB7D43C4}" destId="{C9511A01-4AA5-1D47-A426-1C1189233F48}" srcOrd="0" destOrd="0" presId="urn:microsoft.com/office/officeart/2009/3/layout/StepUpProcess"/>
    <dgm:cxn modelId="{83A378AE-2717-4521-A6CE-20253853D7C2}" type="presParOf" srcId="{D3405986-BA7D-6C43-99B6-8D21BB7D43C4}" destId="{E3FBBAA9-1509-B34D-92E2-E4696ED69F3E}" srcOrd="1" destOrd="0" presId="urn:microsoft.com/office/officeart/2009/3/layout/StepUpProcess"/>
    <dgm:cxn modelId="{AC562BEB-4535-404E-A2E6-FB2EB086377C}" type="presParOf" srcId="{D3405986-BA7D-6C43-99B6-8D21BB7D43C4}" destId="{3A0D3119-FDB0-594E-8DAA-B080D970F6ED}" srcOrd="2" destOrd="0" presId="urn:microsoft.com/office/officeart/2009/3/layout/StepUpProcess"/>
    <dgm:cxn modelId="{ABB96F7A-C8D4-4D10-B911-882366D2620A}" type="presParOf" srcId="{0C1B0E54-66DE-E449-92E0-BB67FD854A82}" destId="{AEF44C29-4704-864F-A587-4CC1CB934075}" srcOrd="3" destOrd="0" presId="urn:microsoft.com/office/officeart/2009/3/layout/StepUpProcess"/>
    <dgm:cxn modelId="{37E6EB17-630E-49B2-B474-D2F6684D0C76}" type="presParOf" srcId="{AEF44C29-4704-864F-A587-4CC1CB934075}" destId="{7DEDF709-190A-1D47-ABA7-7F99D61BBC2E}" srcOrd="0" destOrd="0" presId="urn:microsoft.com/office/officeart/2009/3/layout/StepUpProcess"/>
    <dgm:cxn modelId="{D79B9924-BCCC-4C25-815B-B4E9455D019E}" type="presParOf" srcId="{0C1B0E54-66DE-E449-92E0-BB67FD854A82}" destId="{49A112BA-93E4-DF48-9DED-E7925FED5884}" srcOrd="4" destOrd="0" presId="urn:microsoft.com/office/officeart/2009/3/layout/StepUpProcess"/>
    <dgm:cxn modelId="{73B0D788-93C8-4A70-AB0E-DF846A23E0D2}" type="presParOf" srcId="{49A112BA-93E4-DF48-9DED-E7925FED5884}" destId="{EE4EBE92-96CE-0F43-AFCE-9F791A3DA308}" srcOrd="0" destOrd="0" presId="urn:microsoft.com/office/officeart/2009/3/layout/StepUpProcess"/>
    <dgm:cxn modelId="{B5EB9495-CCDE-4545-9767-E77B7C826854}" type="presParOf" srcId="{49A112BA-93E4-DF48-9DED-E7925FED5884}" destId="{ECD12F7A-821B-2446-88A6-73644938F905}" srcOrd="1" destOrd="0" presId="urn:microsoft.com/office/officeart/2009/3/layout/StepUpProcess"/>
    <dgm:cxn modelId="{0BD63562-9AB3-43DE-B859-6FA00018A899}" type="presParOf" srcId="{49A112BA-93E4-DF48-9DED-E7925FED5884}" destId="{87E6C901-DED1-2C4D-B9E0-7F423976424D}" srcOrd="2" destOrd="0" presId="urn:microsoft.com/office/officeart/2009/3/layout/StepUpProcess"/>
    <dgm:cxn modelId="{320EFF8E-B67B-445A-8310-866EFA1155E3}" type="presParOf" srcId="{0C1B0E54-66DE-E449-92E0-BB67FD854A82}" destId="{FF160164-38F9-2F45-9423-B1D08134AC2F}" srcOrd="5" destOrd="0" presId="urn:microsoft.com/office/officeart/2009/3/layout/StepUpProcess"/>
    <dgm:cxn modelId="{5F5A300B-02B5-4DA2-8645-B37524301CB0}" type="presParOf" srcId="{FF160164-38F9-2F45-9423-B1D08134AC2F}" destId="{78F1229A-B58F-9341-8BD9-3812F5EE6701}" srcOrd="0" destOrd="0" presId="urn:microsoft.com/office/officeart/2009/3/layout/StepUpProcess"/>
    <dgm:cxn modelId="{31805856-DCDE-47EA-A1F8-B894DF725727}" type="presParOf" srcId="{0C1B0E54-66DE-E449-92E0-BB67FD854A82}" destId="{F6EC7191-3D67-124C-82D0-367EF5E9797C}" srcOrd="6" destOrd="0" presId="urn:microsoft.com/office/officeart/2009/3/layout/StepUpProcess"/>
    <dgm:cxn modelId="{35EAC544-EFB0-4B0C-A034-B7E6FD7A3756}" type="presParOf" srcId="{F6EC7191-3D67-124C-82D0-367EF5E9797C}" destId="{83FABFC4-F22B-C141-91A5-E3DA14E08398}" srcOrd="0" destOrd="0" presId="urn:microsoft.com/office/officeart/2009/3/layout/StepUpProcess"/>
    <dgm:cxn modelId="{337DD996-989F-4DD1-B531-94B25638AD90}" type="presParOf" srcId="{F6EC7191-3D67-124C-82D0-367EF5E9797C}" destId="{F681C3E4-CC9A-794B-BF95-7116141A61DD}" srcOrd="1" destOrd="0" presId="urn:microsoft.com/office/officeart/2009/3/layout/StepUpProcess"/>
    <dgm:cxn modelId="{845276F1-C82B-42E8-B42F-D6059EE31E2A}" type="presParOf" srcId="{F6EC7191-3D67-124C-82D0-367EF5E9797C}" destId="{2A5E3B92-30E7-7A47-B706-2A04B0EE6CBF}" srcOrd="2" destOrd="0" presId="urn:microsoft.com/office/officeart/2009/3/layout/StepUpProcess"/>
    <dgm:cxn modelId="{71D75DA0-4F2E-4AAF-9466-EA43D84FAC80}" type="presParOf" srcId="{0C1B0E54-66DE-E449-92E0-BB67FD854A82}" destId="{3BFF9D6E-ABAA-8044-A515-39986AC2069F}" srcOrd="7" destOrd="0" presId="urn:microsoft.com/office/officeart/2009/3/layout/StepUpProcess"/>
    <dgm:cxn modelId="{A2438F6B-BD68-4A54-BEAE-B01D251B0493}" type="presParOf" srcId="{3BFF9D6E-ABAA-8044-A515-39986AC2069F}" destId="{D302AC94-2C6D-9146-87D2-EE9490BFA06D}" srcOrd="0" destOrd="0" presId="urn:microsoft.com/office/officeart/2009/3/layout/StepUpProcess"/>
    <dgm:cxn modelId="{794F22C5-2CBA-4E5B-9613-194FD7A5C16C}" type="presParOf" srcId="{0C1B0E54-66DE-E449-92E0-BB67FD854A82}" destId="{A704496F-6AE9-4F40-A5A7-3D37715215A7}" srcOrd="8" destOrd="0" presId="urn:microsoft.com/office/officeart/2009/3/layout/StepUpProcess"/>
    <dgm:cxn modelId="{43A3BEAF-426D-4EDC-9955-2461965CD0CD}" type="presParOf" srcId="{A704496F-6AE9-4F40-A5A7-3D37715215A7}" destId="{5EDBB2FA-C348-4A47-8FE9-14553C933253}" srcOrd="0" destOrd="0" presId="urn:microsoft.com/office/officeart/2009/3/layout/StepUpProcess"/>
    <dgm:cxn modelId="{3B4595EA-8C93-4E17-8095-F8D2978B6312}" type="presParOf" srcId="{A704496F-6AE9-4F40-A5A7-3D37715215A7}" destId="{E4957E29-59D4-1E42-8F87-FBB9A8D3A6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F3058E-3D2D-E44D-813D-9AB88649D303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AD10C3-E599-6346-AC09-AA1FA5E8BA62}">
      <dgm:prSet phldrT="[Text]" custT="1"/>
      <dgm:spPr>
        <a:xfrm>
          <a:off x="0" y="171325"/>
          <a:ext cx="8928100" cy="1062871"/>
        </a:xfrm>
        <a:prstGeom prst="roundRect">
          <a:avLst/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Το πρόγραμμα ιδιωτικοποιήσεων έχει ισχυρές θετικές επιδράσεις στην ελληνική οικονομία με σαφή κοινωνικά οφέλη, σε μια ιδιαίτερα δύσκολη περίοδο</a:t>
          </a:r>
          <a:endParaRPr lang="en-GB" sz="14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944E7354-3F51-DD40-9BD9-11A272E89056}" type="parTrans" cxnId="{718DBFE1-3E01-2341-9730-DC6D2C766466}">
      <dgm:prSet/>
      <dgm:spPr/>
      <dgm:t>
        <a:bodyPr/>
        <a:lstStyle/>
        <a:p>
          <a:endParaRPr lang="en-GB" sz="1200"/>
        </a:p>
      </dgm:t>
    </dgm:pt>
    <dgm:pt modelId="{E3C736A0-56C1-C14B-BFD7-A97D8B0BA565}" type="sibTrans" cxnId="{718DBFE1-3E01-2341-9730-DC6D2C766466}">
      <dgm:prSet/>
      <dgm:spPr/>
      <dgm:t>
        <a:bodyPr/>
        <a:lstStyle/>
        <a:p>
          <a:endParaRPr lang="en-GB" sz="1200"/>
        </a:p>
      </dgm:t>
    </dgm:pt>
    <dgm:pt modelId="{F99479B9-097F-4746-9926-D98E03370040}">
      <dgm:prSet phldrT="[Text]" custT="1"/>
      <dgm:spPr>
        <a:xfrm>
          <a:off x="0" y="1755319"/>
          <a:ext cx="8928100" cy="1062871"/>
        </a:xfrm>
        <a:prstGeom prst="roundRect">
          <a:avLst/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Οι επιδράσεις από τις ιδιωτικοποιήσεις δεν περιορίζονται στο χρονικό διάστημα που ολοκληρώνεται κάθε συναλλαγή, αλλά εκτείνονται χρονικά στο μέλλον και σε πολλές περιπτώσεις ενισχύονται διαχρονικά</a:t>
          </a:r>
          <a:endParaRPr lang="en-GB" sz="14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F0AE04B8-7515-5640-81DA-AA70638E0CAD}" type="parTrans" cxnId="{1C72E1E0-4585-E04D-9E7D-99470EB8F859}">
      <dgm:prSet/>
      <dgm:spPr/>
      <dgm:t>
        <a:bodyPr/>
        <a:lstStyle/>
        <a:p>
          <a:endParaRPr lang="en-GB" sz="1200"/>
        </a:p>
      </dgm:t>
    </dgm:pt>
    <dgm:pt modelId="{6BCE1E3A-EEFC-C149-88C0-9B782D26133E}" type="sibTrans" cxnId="{1C72E1E0-4585-E04D-9E7D-99470EB8F859}">
      <dgm:prSet/>
      <dgm:spPr/>
      <dgm:t>
        <a:bodyPr/>
        <a:lstStyle/>
        <a:p>
          <a:endParaRPr lang="en-GB" sz="1200"/>
        </a:p>
      </dgm:t>
    </dgm:pt>
    <dgm:pt modelId="{567C66E2-8C5B-484E-B347-04C6CADC8508}">
      <dgm:prSet phldrT="[Text]" custT="1"/>
      <dgm:spPr>
        <a:xfrm>
          <a:off x="0" y="2818191"/>
          <a:ext cx="8928100" cy="21238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ΟΛΠ: Ενίσχυση του ΑΕΠ κατά €384 εκατ. μεσοπρόθεσμα και έως 5,8 χιλ. επιπλέον θέσεις εργασίας σε έτη με αυξημένη επενδυτική δραστηριότητα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C44C09DD-4BA2-4E40-B7F6-05F4BC070C3C}" type="parTrans" cxnId="{6EB95A3A-4A63-DF47-B852-B4871C4D30A1}">
      <dgm:prSet/>
      <dgm:spPr/>
      <dgm:t>
        <a:bodyPr/>
        <a:lstStyle/>
        <a:p>
          <a:endParaRPr lang="en-GB" sz="1200"/>
        </a:p>
      </dgm:t>
    </dgm:pt>
    <dgm:pt modelId="{1DB34DDF-43DD-004D-91C4-ECE22FD9B080}" type="sibTrans" cxnId="{6EB95A3A-4A63-DF47-B852-B4871C4D30A1}">
      <dgm:prSet/>
      <dgm:spPr/>
      <dgm:t>
        <a:bodyPr/>
        <a:lstStyle/>
        <a:p>
          <a:endParaRPr lang="en-GB" sz="1200"/>
        </a:p>
      </dgm:t>
    </dgm:pt>
    <dgm:pt modelId="{1E613283-3BB5-3547-93F5-CEFBCAD61F4B}">
      <dgm:prSet phldrT="[Text]" custT="1"/>
      <dgm:spPr>
        <a:xfrm>
          <a:off x="0" y="1234197"/>
          <a:ext cx="8928100" cy="5211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Ενίσχυση του ΑΕΠ κατά περίπου €1 δισ. ετησίως κατά μέσο όρο την περίοδο 2011-2019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56BB7E6D-1E2C-0042-9472-F578E68B2678}" type="parTrans" cxnId="{9FE99384-B4A9-D149-BF0F-A32C1D7C4FCE}">
      <dgm:prSet/>
      <dgm:spPr/>
      <dgm:t>
        <a:bodyPr/>
        <a:lstStyle/>
        <a:p>
          <a:endParaRPr lang="en-GB" sz="1200"/>
        </a:p>
      </dgm:t>
    </dgm:pt>
    <dgm:pt modelId="{7E9CF65D-009E-8344-B658-9E2B905EF42D}" type="sibTrans" cxnId="{9FE99384-B4A9-D149-BF0F-A32C1D7C4FCE}">
      <dgm:prSet/>
      <dgm:spPr/>
      <dgm:t>
        <a:bodyPr/>
        <a:lstStyle/>
        <a:p>
          <a:endParaRPr lang="en-GB" sz="1200"/>
        </a:p>
      </dgm:t>
    </dgm:pt>
    <dgm:pt modelId="{63AC7EC9-F323-1A4F-9142-26473325DC80}">
      <dgm:prSet phldrT="[Text]" custT="1"/>
      <dgm:spPr>
        <a:xfrm>
          <a:off x="0" y="1234197"/>
          <a:ext cx="8928100" cy="5211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Την ίδια περίοδο, η μέση επίδραση στην απασχόληση πλησίασε τους 20 χιλ. πλήρως απασχολούμενους</a:t>
          </a:r>
          <a:endParaRPr lang="en-GB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D56A4564-A215-DB48-9AC9-01728BACF02C}" type="parTrans" cxnId="{62D2E227-DB79-F64A-BA64-468C5811C957}">
      <dgm:prSet/>
      <dgm:spPr/>
      <dgm:t>
        <a:bodyPr/>
        <a:lstStyle/>
        <a:p>
          <a:endParaRPr lang="en-GB" sz="1200"/>
        </a:p>
      </dgm:t>
    </dgm:pt>
    <dgm:pt modelId="{11C0D186-E4A0-6741-8693-7CE5D95541EB}" type="sibTrans" cxnId="{62D2E227-DB79-F64A-BA64-468C5811C957}">
      <dgm:prSet/>
      <dgm:spPr/>
      <dgm:t>
        <a:bodyPr/>
        <a:lstStyle/>
        <a:p>
          <a:endParaRPr lang="en-GB" sz="1200"/>
        </a:p>
      </dgm:t>
    </dgm:pt>
    <dgm:pt modelId="{ED05141F-38C8-FD44-A9D6-DD5E36EBFE26}">
      <dgm:prSet phldrT="[Text]" custT="1"/>
      <dgm:spPr>
        <a:xfrm>
          <a:off x="0" y="2818191"/>
          <a:ext cx="8928100" cy="21238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Περιφερειακά αεροδρόμια: Άνω του €1 δισ. επίδραση στο ΑΕΠ και πάνω από 10 χιλ. θέσεις εργασίας επίδραση στην απασχόληση μεσοπρόθεσμα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FAFD9194-6217-4741-8250-9137733F085C}" type="parTrans" cxnId="{BBF089CE-A257-8645-8016-2F41DF0885DA}">
      <dgm:prSet/>
      <dgm:spPr/>
      <dgm:t>
        <a:bodyPr/>
        <a:lstStyle/>
        <a:p>
          <a:endParaRPr lang="en-GB" sz="1200"/>
        </a:p>
      </dgm:t>
    </dgm:pt>
    <dgm:pt modelId="{E3ABE3F4-DF21-A345-82B9-BBF69D7B9AC0}" type="sibTrans" cxnId="{BBF089CE-A257-8645-8016-2F41DF0885DA}">
      <dgm:prSet/>
      <dgm:spPr/>
      <dgm:t>
        <a:bodyPr/>
        <a:lstStyle/>
        <a:p>
          <a:endParaRPr lang="en-GB" sz="1200"/>
        </a:p>
      </dgm:t>
    </dgm:pt>
    <dgm:pt modelId="{49116E03-11EE-4240-BE98-6F22D16EF94D}">
      <dgm:prSet phldrT="[Text]" custT="1"/>
      <dgm:spPr>
        <a:xfrm>
          <a:off x="0" y="2818191"/>
          <a:ext cx="8928100" cy="21238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Αστήρ </a:t>
          </a:r>
          <a:r>
            <a:rPr lang="el-GR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Παλάς</a:t>
          </a:r>
          <a:r>
            <a:rPr lang="el-G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Βουλιαγμένης: Αυξημένο ΑΕΠ κατά €50 εκατ., με περίπου 1.000 επιπλέον θέσεις εργασίας στο σύνολο της οικονομίας μεσοπρόθεσμα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D654AA03-90F4-DD4F-BDBF-9A30192A19C6}" type="parTrans" cxnId="{CBFDB1E2-3745-174E-82EC-AB5A5AC91233}">
      <dgm:prSet/>
      <dgm:spPr/>
      <dgm:t>
        <a:bodyPr/>
        <a:lstStyle/>
        <a:p>
          <a:endParaRPr lang="en-GB" sz="1200"/>
        </a:p>
      </dgm:t>
    </dgm:pt>
    <dgm:pt modelId="{75B92222-C3CC-EA48-B9B5-788234927FC3}" type="sibTrans" cxnId="{CBFDB1E2-3745-174E-82EC-AB5A5AC91233}">
      <dgm:prSet/>
      <dgm:spPr/>
      <dgm:t>
        <a:bodyPr/>
        <a:lstStyle/>
        <a:p>
          <a:endParaRPr lang="en-GB" sz="1200"/>
        </a:p>
      </dgm:t>
    </dgm:pt>
    <dgm:pt modelId="{03C2E34E-552E-A146-826F-180B3B7E0FC2}">
      <dgm:prSet phldrT="[Text]" custT="1"/>
      <dgm:spPr>
        <a:xfrm>
          <a:off x="0" y="2818191"/>
          <a:ext cx="8928100" cy="21238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ΤΡΑΙΝΟΣΕ: Έως €86 εκατ. επιπλέον ΑΕΠ, με 1,4 χιλ. επιπλέον θέσεις εργασίας, σε βάθος χρόνου</a:t>
          </a:r>
          <a:endParaRPr lang="en-GB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845A6EE9-2FF9-DB4E-A9A3-BB953B07C0CD}" type="parTrans" cxnId="{F407FD4A-30B1-694D-BC1F-7B80525553EC}">
      <dgm:prSet/>
      <dgm:spPr/>
      <dgm:t>
        <a:bodyPr/>
        <a:lstStyle/>
        <a:p>
          <a:endParaRPr lang="en-GB" sz="1200"/>
        </a:p>
      </dgm:t>
    </dgm:pt>
    <dgm:pt modelId="{CBD3068C-626F-1942-837B-8536FFF4D215}" type="sibTrans" cxnId="{F407FD4A-30B1-694D-BC1F-7B80525553EC}">
      <dgm:prSet/>
      <dgm:spPr/>
      <dgm:t>
        <a:bodyPr/>
        <a:lstStyle/>
        <a:p>
          <a:endParaRPr lang="en-GB" sz="1200"/>
        </a:p>
      </dgm:t>
    </dgm:pt>
    <dgm:pt modelId="{26766516-AEF6-3647-9C98-C93B2C2C5422}">
      <dgm:prSet phldrT="[Text]" custT="1"/>
      <dgm:spPr>
        <a:xfrm>
          <a:off x="0" y="2818191"/>
          <a:ext cx="8928100" cy="21238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l-GR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Περιφερειακά λιμάνια: Αναγκαία η εισροή νέων κεφαλαίων και η ανάπτυξη νέων επιχειρηματικών πρωτοβουλιών από στρατηγικούς επενδυτές με μακροχρόνιο όραμα </a:t>
          </a:r>
          <a:endParaRPr lang="en-GB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B65E4EC3-B63A-4044-A331-EB375D9CD756}" type="parTrans" cxnId="{4C80E88D-7D69-D645-A522-EC3736E8F470}">
      <dgm:prSet/>
      <dgm:spPr/>
      <dgm:t>
        <a:bodyPr/>
        <a:lstStyle/>
        <a:p>
          <a:endParaRPr lang="en-GB" sz="1200"/>
        </a:p>
      </dgm:t>
    </dgm:pt>
    <dgm:pt modelId="{3317CF5F-FBA7-B645-88E6-616740EEE529}" type="sibTrans" cxnId="{4C80E88D-7D69-D645-A522-EC3736E8F470}">
      <dgm:prSet/>
      <dgm:spPr/>
      <dgm:t>
        <a:bodyPr/>
        <a:lstStyle/>
        <a:p>
          <a:endParaRPr lang="en-GB" sz="1200"/>
        </a:p>
      </dgm:t>
    </dgm:pt>
    <dgm:pt modelId="{E9C9C621-5501-BD4B-BB13-4E4B17DB18AE}" type="pres">
      <dgm:prSet presAssocID="{98F3058E-3D2D-E44D-813D-9AB88649D303}" presName="linear" presStyleCnt="0">
        <dgm:presLayoutVars>
          <dgm:animLvl val="lvl"/>
          <dgm:resizeHandles val="exact"/>
        </dgm:presLayoutVars>
      </dgm:prSet>
      <dgm:spPr/>
    </dgm:pt>
    <dgm:pt modelId="{5BE5761E-4AE8-1F4A-9CC2-D1A1CE41016B}" type="pres">
      <dgm:prSet presAssocID="{9BAD10C3-E599-6346-AC09-AA1FA5E8BA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029D6A-47AC-0A4F-B1EB-64378A62EE2D}" type="pres">
      <dgm:prSet presAssocID="{9BAD10C3-E599-6346-AC09-AA1FA5E8BA62}" presName="childText" presStyleLbl="revTx" presStyleIdx="0" presStyleCnt="2">
        <dgm:presLayoutVars>
          <dgm:bulletEnabled val="1"/>
        </dgm:presLayoutVars>
      </dgm:prSet>
      <dgm:spPr/>
    </dgm:pt>
    <dgm:pt modelId="{0FBFFD12-085A-CA4E-BCD2-1FF5BD5570C9}" type="pres">
      <dgm:prSet presAssocID="{F99479B9-097F-4746-9926-D98E033700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B3AF14-1866-4243-BB0D-AA7D41DE8832}" type="pres">
      <dgm:prSet presAssocID="{F99479B9-097F-4746-9926-D98E0337004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902C216-F81E-7A4A-B9C2-5357F8F82A5F}" type="presOf" srcId="{63AC7EC9-F323-1A4F-9142-26473325DC80}" destId="{4C029D6A-47AC-0A4F-B1EB-64378A62EE2D}" srcOrd="0" destOrd="1" presId="urn:microsoft.com/office/officeart/2005/8/layout/vList2"/>
    <dgm:cxn modelId="{91CCD716-ED5B-DC4E-83E1-02E0131AAB44}" type="presOf" srcId="{03C2E34E-552E-A146-826F-180B3B7E0FC2}" destId="{DAB3AF14-1866-4243-BB0D-AA7D41DE8832}" srcOrd="0" destOrd="3" presId="urn:microsoft.com/office/officeart/2005/8/layout/vList2"/>
    <dgm:cxn modelId="{62D2E227-DB79-F64A-BA64-468C5811C957}" srcId="{9BAD10C3-E599-6346-AC09-AA1FA5E8BA62}" destId="{63AC7EC9-F323-1A4F-9142-26473325DC80}" srcOrd="1" destOrd="0" parTransId="{D56A4564-A215-DB48-9AC9-01728BACF02C}" sibTransId="{11C0D186-E4A0-6741-8693-7CE5D95541EB}"/>
    <dgm:cxn modelId="{D6E55729-1A23-B244-A17D-040668440363}" type="presOf" srcId="{1E613283-3BB5-3547-93F5-CEFBCAD61F4B}" destId="{4C029D6A-47AC-0A4F-B1EB-64378A62EE2D}" srcOrd="0" destOrd="0" presId="urn:microsoft.com/office/officeart/2005/8/layout/vList2"/>
    <dgm:cxn modelId="{F8EE842C-8A69-7741-854D-C02810435545}" type="presOf" srcId="{98F3058E-3D2D-E44D-813D-9AB88649D303}" destId="{E9C9C621-5501-BD4B-BB13-4E4B17DB18AE}" srcOrd="0" destOrd="0" presId="urn:microsoft.com/office/officeart/2005/8/layout/vList2"/>
    <dgm:cxn modelId="{125C4C35-D74C-D14C-80D9-FB1CA080E760}" type="presOf" srcId="{567C66E2-8C5B-484E-B347-04C6CADC8508}" destId="{DAB3AF14-1866-4243-BB0D-AA7D41DE8832}" srcOrd="0" destOrd="0" presId="urn:microsoft.com/office/officeart/2005/8/layout/vList2"/>
    <dgm:cxn modelId="{6EB95A3A-4A63-DF47-B852-B4871C4D30A1}" srcId="{F99479B9-097F-4746-9926-D98E03370040}" destId="{567C66E2-8C5B-484E-B347-04C6CADC8508}" srcOrd="0" destOrd="0" parTransId="{C44C09DD-4BA2-4E40-B7F6-05F4BC070C3C}" sibTransId="{1DB34DDF-43DD-004D-91C4-ECE22FD9B080}"/>
    <dgm:cxn modelId="{F407FD4A-30B1-694D-BC1F-7B80525553EC}" srcId="{F99479B9-097F-4746-9926-D98E03370040}" destId="{03C2E34E-552E-A146-826F-180B3B7E0FC2}" srcOrd="3" destOrd="0" parTransId="{845A6EE9-2FF9-DB4E-A9A3-BB953B07C0CD}" sibTransId="{CBD3068C-626F-1942-837B-8536FFF4D215}"/>
    <dgm:cxn modelId="{6AF9B177-F681-0E41-9BFC-77F41B169E64}" type="presOf" srcId="{F99479B9-097F-4746-9926-D98E03370040}" destId="{0FBFFD12-085A-CA4E-BCD2-1FF5BD5570C9}" srcOrd="0" destOrd="0" presId="urn:microsoft.com/office/officeart/2005/8/layout/vList2"/>
    <dgm:cxn modelId="{9F51377D-39F1-1F4D-BA5A-9EA1BCF3F40C}" type="presOf" srcId="{26766516-AEF6-3647-9C98-C93B2C2C5422}" destId="{DAB3AF14-1866-4243-BB0D-AA7D41DE8832}" srcOrd="0" destOrd="4" presId="urn:microsoft.com/office/officeart/2005/8/layout/vList2"/>
    <dgm:cxn modelId="{9FE99384-B4A9-D149-BF0F-A32C1D7C4FCE}" srcId="{9BAD10C3-E599-6346-AC09-AA1FA5E8BA62}" destId="{1E613283-3BB5-3547-93F5-CEFBCAD61F4B}" srcOrd="0" destOrd="0" parTransId="{56BB7E6D-1E2C-0042-9472-F578E68B2678}" sibTransId="{7E9CF65D-009E-8344-B658-9E2B905EF42D}"/>
    <dgm:cxn modelId="{4C80E88D-7D69-D645-A522-EC3736E8F470}" srcId="{F99479B9-097F-4746-9926-D98E03370040}" destId="{26766516-AEF6-3647-9C98-C93B2C2C5422}" srcOrd="4" destOrd="0" parTransId="{B65E4EC3-B63A-4044-A331-EB375D9CD756}" sibTransId="{3317CF5F-FBA7-B645-88E6-616740EEE529}"/>
    <dgm:cxn modelId="{D0EA3FB2-6F8E-4641-BB44-DF9A67CE54D1}" type="presOf" srcId="{9BAD10C3-E599-6346-AC09-AA1FA5E8BA62}" destId="{5BE5761E-4AE8-1F4A-9CC2-D1A1CE41016B}" srcOrd="0" destOrd="0" presId="urn:microsoft.com/office/officeart/2005/8/layout/vList2"/>
    <dgm:cxn modelId="{BBF089CE-A257-8645-8016-2F41DF0885DA}" srcId="{F99479B9-097F-4746-9926-D98E03370040}" destId="{ED05141F-38C8-FD44-A9D6-DD5E36EBFE26}" srcOrd="1" destOrd="0" parTransId="{FAFD9194-6217-4741-8250-9137733F085C}" sibTransId="{E3ABE3F4-DF21-A345-82B9-BBF69D7B9AC0}"/>
    <dgm:cxn modelId="{9E8B40DF-AB34-EB4F-B681-83C53B1B7145}" type="presOf" srcId="{ED05141F-38C8-FD44-A9D6-DD5E36EBFE26}" destId="{DAB3AF14-1866-4243-BB0D-AA7D41DE8832}" srcOrd="0" destOrd="1" presId="urn:microsoft.com/office/officeart/2005/8/layout/vList2"/>
    <dgm:cxn modelId="{1C72E1E0-4585-E04D-9E7D-99470EB8F859}" srcId="{98F3058E-3D2D-E44D-813D-9AB88649D303}" destId="{F99479B9-097F-4746-9926-D98E03370040}" srcOrd="1" destOrd="0" parTransId="{F0AE04B8-7515-5640-81DA-AA70638E0CAD}" sibTransId="{6BCE1E3A-EEFC-C149-88C0-9B782D26133E}"/>
    <dgm:cxn modelId="{718DBFE1-3E01-2341-9730-DC6D2C766466}" srcId="{98F3058E-3D2D-E44D-813D-9AB88649D303}" destId="{9BAD10C3-E599-6346-AC09-AA1FA5E8BA62}" srcOrd="0" destOrd="0" parTransId="{944E7354-3F51-DD40-9BD9-11A272E89056}" sibTransId="{E3C736A0-56C1-C14B-BFD7-A97D8B0BA565}"/>
    <dgm:cxn modelId="{CBFDB1E2-3745-174E-82EC-AB5A5AC91233}" srcId="{F99479B9-097F-4746-9926-D98E03370040}" destId="{49116E03-11EE-4240-BE98-6F22D16EF94D}" srcOrd="2" destOrd="0" parTransId="{D654AA03-90F4-DD4F-BDBF-9A30192A19C6}" sibTransId="{75B92222-C3CC-EA48-B9B5-788234927FC3}"/>
    <dgm:cxn modelId="{A8BDF1E5-0518-044F-8044-350FAA740E6F}" type="presOf" srcId="{49116E03-11EE-4240-BE98-6F22D16EF94D}" destId="{DAB3AF14-1866-4243-BB0D-AA7D41DE8832}" srcOrd="0" destOrd="2" presId="urn:microsoft.com/office/officeart/2005/8/layout/vList2"/>
    <dgm:cxn modelId="{55DB7BE0-5422-3E48-9A50-5985D65BB60F}" type="presParOf" srcId="{E9C9C621-5501-BD4B-BB13-4E4B17DB18AE}" destId="{5BE5761E-4AE8-1F4A-9CC2-D1A1CE41016B}" srcOrd="0" destOrd="0" presId="urn:microsoft.com/office/officeart/2005/8/layout/vList2"/>
    <dgm:cxn modelId="{B54641A4-8F56-0D4F-A2A3-37D7A9F0BD46}" type="presParOf" srcId="{E9C9C621-5501-BD4B-BB13-4E4B17DB18AE}" destId="{4C029D6A-47AC-0A4F-B1EB-64378A62EE2D}" srcOrd="1" destOrd="0" presId="urn:microsoft.com/office/officeart/2005/8/layout/vList2"/>
    <dgm:cxn modelId="{F48B93AB-321E-B54F-8D59-E59084723476}" type="presParOf" srcId="{E9C9C621-5501-BD4B-BB13-4E4B17DB18AE}" destId="{0FBFFD12-085A-CA4E-BCD2-1FF5BD5570C9}" srcOrd="2" destOrd="0" presId="urn:microsoft.com/office/officeart/2005/8/layout/vList2"/>
    <dgm:cxn modelId="{61CCF02A-2486-E44A-8D53-736495D47C09}" type="presParOf" srcId="{E9C9C621-5501-BD4B-BB13-4E4B17DB18AE}" destId="{DAB3AF14-1866-4243-BB0D-AA7D41DE88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C529B-44D6-4C72-9D64-E38192D8D801}">
      <dsp:nvSpPr>
        <dsp:cNvPr id="0" name=""/>
        <dsp:cNvSpPr/>
      </dsp:nvSpPr>
      <dsp:spPr>
        <a:xfrm>
          <a:off x="0" y="20008"/>
          <a:ext cx="4038600" cy="39312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Οργανισμός Λιμένος Πειραιώς (ΟΛΠ)</a:t>
          </a:r>
          <a:endParaRPr lang="en-US" sz="1400" kern="1200" dirty="0">
            <a:solidFill>
              <a:schemeClr val="tx1"/>
            </a:solidFill>
            <a:latin typeface="Tw Cen MT"/>
            <a:ea typeface="+mn-ea"/>
            <a:cs typeface="+mn-cs"/>
          </a:endParaRPr>
        </a:p>
      </dsp:txBody>
      <dsp:txXfrm>
        <a:off x="19191" y="39199"/>
        <a:ext cx="4000218" cy="354738"/>
      </dsp:txXfrm>
    </dsp:sp>
    <dsp:sp modelId="{EA90FED0-8E0E-4F84-AA14-7A02C44D0514}">
      <dsp:nvSpPr>
        <dsp:cNvPr id="0" name=""/>
        <dsp:cNvSpPr/>
      </dsp:nvSpPr>
      <dsp:spPr>
        <a:xfrm>
          <a:off x="0" y="413128"/>
          <a:ext cx="4038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Πώληση μεριδίου μετοχών το 2016</a:t>
          </a:r>
          <a:endParaRPr lang="en-US" sz="1100" kern="12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sp:txBody>
      <dsp:txXfrm>
        <a:off x="0" y="413128"/>
        <a:ext cx="4038600" cy="347760"/>
      </dsp:txXfrm>
    </dsp:sp>
    <dsp:sp modelId="{31DAB0AE-E1FF-479E-B8F0-FBFC832CC265}">
      <dsp:nvSpPr>
        <dsp:cNvPr id="0" name=""/>
        <dsp:cNvSpPr/>
      </dsp:nvSpPr>
      <dsp:spPr>
        <a:xfrm>
          <a:off x="0" y="760888"/>
          <a:ext cx="4038600" cy="39312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14 περιφερειακά αεροδρόμια</a:t>
          </a:r>
          <a:endParaRPr lang="en-US" sz="1400" kern="1200" dirty="0">
            <a:solidFill>
              <a:schemeClr val="tx1"/>
            </a:solidFill>
            <a:latin typeface="Tw Cen MT"/>
            <a:ea typeface="+mn-ea"/>
            <a:cs typeface="+mn-cs"/>
          </a:endParaRPr>
        </a:p>
      </dsp:txBody>
      <dsp:txXfrm>
        <a:off x="19191" y="780079"/>
        <a:ext cx="4000218" cy="354738"/>
      </dsp:txXfrm>
    </dsp:sp>
    <dsp:sp modelId="{B8A12F0C-AB68-400E-8AED-EE35A3063625}">
      <dsp:nvSpPr>
        <dsp:cNvPr id="0" name=""/>
        <dsp:cNvSpPr/>
      </dsp:nvSpPr>
      <dsp:spPr>
        <a:xfrm>
          <a:off x="0" y="1154008"/>
          <a:ext cx="4038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Μακροχρόνια σύμβαση παραχώρησης το 2017</a:t>
          </a:r>
          <a:endParaRPr lang="en-US" sz="1100" kern="12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sp:txBody>
      <dsp:txXfrm>
        <a:off x="0" y="1154008"/>
        <a:ext cx="4038600" cy="347760"/>
      </dsp:txXfrm>
    </dsp:sp>
    <dsp:sp modelId="{A9A0B521-6FF6-45BA-AA9A-C52E491EFE59}">
      <dsp:nvSpPr>
        <dsp:cNvPr id="0" name=""/>
        <dsp:cNvSpPr/>
      </dsp:nvSpPr>
      <dsp:spPr>
        <a:xfrm>
          <a:off x="0" y="1501768"/>
          <a:ext cx="4038600" cy="39312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Αστήρ Παλάς Βουλιαγμένης Α.Ε.</a:t>
          </a:r>
          <a:endParaRPr lang="en-US" sz="1400" kern="1200">
            <a:solidFill>
              <a:schemeClr val="tx1"/>
            </a:solidFill>
            <a:latin typeface="Tw Cen MT"/>
            <a:ea typeface="+mn-ea"/>
            <a:cs typeface="+mn-cs"/>
          </a:endParaRPr>
        </a:p>
      </dsp:txBody>
      <dsp:txXfrm>
        <a:off x="19191" y="1520959"/>
        <a:ext cx="4000218" cy="354738"/>
      </dsp:txXfrm>
    </dsp:sp>
    <dsp:sp modelId="{383ACC09-6C3B-4C5A-95A1-49D1A6A5C37E}">
      <dsp:nvSpPr>
        <dsp:cNvPr id="0" name=""/>
        <dsp:cNvSpPr/>
      </dsp:nvSpPr>
      <dsp:spPr>
        <a:xfrm>
          <a:off x="0" y="1894888"/>
          <a:ext cx="4038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Πώληση μετοχών από κοινού με την Εθνική Τράπεζα Ελλάδος το 2016</a:t>
          </a:r>
          <a:endParaRPr lang="en-US" sz="1100" kern="12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sp:txBody>
      <dsp:txXfrm>
        <a:off x="0" y="1894888"/>
        <a:ext cx="4038600" cy="347760"/>
      </dsp:txXfrm>
    </dsp:sp>
    <dsp:sp modelId="{AAA56DAA-99F9-4985-ACF2-00029FB592C2}">
      <dsp:nvSpPr>
        <dsp:cNvPr id="0" name=""/>
        <dsp:cNvSpPr/>
      </dsp:nvSpPr>
      <dsp:spPr>
        <a:xfrm>
          <a:off x="0" y="2242648"/>
          <a:ext cx="4038600" cy="39312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ΤΡΑΙΝΟΣΕ Α.Ε.</a:t>
          </a:r>
          <a:endParaRPr lang="en-US" sz="1400" kern="1200" dirty="0">
            <a:solidFill>
              <a:schemeClr val="tx1"/>
            </a:solidFill>
            <a:latin typeface="Tw Cen MT"/>
            <a:ea typeface="+mn-ea"/>
            <a:cs typeface="+mn-cs"/>
          </a:endParaRPr>
        </a:p>
      </dsp:txBody>
      <dsp:txXfrm>
        <a:off x="19191" y="2261839"/>
        <a:ext cx="4000218" cy="354738"/>
      </dsp:txXfrm>
    </dsp:sp>
    <dsp:sp modelId="{42F80BB8-266E-4037-9778-ABD896ACC8DA}">
      <dsp:nvSpPr>
        <dsp:cNvPr id="0" name=""/>
        <dsp:cNvSpPr/>
      </dsp:nvSpPr>
      <dsp:spPr>
        <a:xfrm>
          <a:off x="0" y="2635768"/>
          <a:ext cx="4038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Πώληση μετοχών το 2017</a:t>
          </a:r>
          <a:endParaRPr lang="en-US" sz="1100" kern="12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sp:txBody>
      <dsp:txXfrm>
        <a:off x="0" y="2635768"/>
        <a:ext cx="4038600" cy="347760"/>
      </dsp:txXfrm>
    </dsp:sp>
    <dsp:sp modelId="{BA1FFB34-3A3F-4479-AD89-CD52AC24AD2F}">
      <dsp:nvSpPr>
        <dsp:cNvPr id="0" name=""/>
        <dsp:cNvSpPr/>
      </dsp:nvSpPr>
      <dsp:spPr>
        <a:xfrm>
          <a:off x="0" y="2983528"/>
          <a:ext cx="4038600" cy="39312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Περιφερειακά λιμάνια</a:t>
          </a:r>
          <a:endParaRPr lang="en-US" sz="1400" kern="1200" dirty="0">
            <a:solidFill>
              <a:schemeClr val="tx1"/>
            </a:solidFill>
            <a:latin typeface="Tw Cen MT"/>
            <a:ea typeface="+mn-ea"/>
            <a:cs typeface="+mn-cs"/>
          </a:endParaRPr>
        </a:p>
      </dsp:txBody>
      <dsp:txXfrm>
        <a:off x="19191" y="3002719"/>
        <a:ext cx="4000218" cy="354738"/>
      </dsp:txXfrm>
    </dsp:sp>
    <dsp:sp modelId="{66DE37EE-C0D0-44AC-B007-0786F517DFA3}">
      <dsp:nvSpPr>
        <dsp:cNvPr id="0" name=""/>
        <dsp:cNvSpPr/>
      </dsp:nvSpPr>
      <dsp:spPr>
        <a:xfrm>
          <a:off x="0" y="3376648"/>
          <a:ext cx="4038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rgbClr val="EBDDC3">
                  <a:lumMod val="10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Σχεδιαζόμενη αξιοποίηση των 10 περιφερειακών λιμένων που έχουν την μορφή ανώνυμων εταιρειών</a:t>
          </a:r>
          <a:endParaRPr lang="en-US" sz="1100" kern="1200" dirty="0">
            <a:solidFill>
              <a:srgbClr val="EBDDC3">
                <a:lumMod val="10000"/>
              </a:srgbClr>
            </a:solidFill>
            <a:latin typeface="Tw Cen MT"/>
            <a:ea typeface="+mn-ea"/>
            <a:cs typeface="+mn-cs"/>
          </a:endParaRPr>
        </a:p>
      </dsp:txBody>
      <dsp:txXfrm>
        <a:off x="0" y="3376648"/>
        <a:ext cx="4038600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8F268-3F98-4CD8-A0E6-12F91F448142}">
      <dsp:nvSpPr>
        <dsp:cNvPr id="0" name=""/>
        <dsp:cNvSpPr/>
      </dsp:nvSpPr>
      <dsp:spPr>
        <a:xfrm>
          <a:off x="232614" y="0"/>
          <a:ext cx="1889489" cy="1417117"/>
        </a:xfrm>
        <a:prstGeom prst="upArrow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A389-E15B-4AB1-ACCC-D30B254DBD58}">
      <dsp:nvSpPr>
        <dsp:cNvPr id="0" name=""/>
        <dsp:cNvSpPr/>
      </dsp:nvSpPr>
      <dsp:spPr>
        <a:xfrm>
          <a:off x="2178789" y="0"/>
          <a:ext cx="3790501" cy="141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Ιδιωτικοποίηση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Ιστορικά στοιχεία για την περίοδο ιδιωτικοποίησης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Προέκταση λειτουργικών και χρηματοοικονομικών μεγεθών, βάσει επιχειρηματικών σχεδίων και παρατηρούμενων τάσεων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2178789" y="0"/>
        <a:ext cx="3790501" cy="1417117"/>
      </dsp:txXfrm>
    </dsp:sp>
    <dsp:sp modelId="{313ED305-7EA1-463D-950D-5B8C8240F13B}">
      <dsp:nvSpPr>
        <dsp:cNvPr id="0" name=""/>
        <dsp:cNvSpPr/>
      </dsp:nvSpPr>
      <dsp:spPr>
        <a:xfrm>
          <a:off x="799461" y="1535210"/>
          <a:ext cx="1889489" cy="1417117"/>
        </a:xfrm>
        <a:prstGeom prst="downArrow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735C2-C2DD-44D0-997B-2F478A306DB8}">
      <dsp:nvSpPr>
        <dsp:cNvPr id="0" name=""/>
        <dsp:cNvSpPr/>
      </dsp:nvSpPr>
      <dsp:spPr>
        <a:xfrm>
          <a:off x="2745636" y="1535210"/>
          <a:ext cx="3790501" cy="141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Σενάριο αναφοράς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Προέκταση ιστορικών τάσεων σε έσοδα, λειτουργικές δαπάνες, επενδύσεις και χρηματοοικονομικά έσοδα και έξοδα</a:t>
          </a:r>
          <a:endParaRPr lang="en-US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2745636" y="1535210"/>
        <a:ext cx="3790501" cy="1417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6C07B-42B3-EA41-BD98-AD10474D767F}">
      <dsp:nvSpPr>
        <dsp:cNvPr id="0" name=""/>
        <dsp:cNvSpPr/>
      </dsp:nvSpPr>
      <dsp:spPr>
        <a:xfrm>
          <a:off x="1378408" y="468594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b="1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175</a:t>
          </a:r>
          <a:r>
            <a:rPr lang="el-GR" sz="105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χιλ. </a:t>
          </a:r>
          <a:r>
            <a:rPr lang="el-GR" sz="1050" kern="120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ανθρωποέτη</a:t>
          </a:r>
          <a:r>
            <a:rPr lang="el-GR" sz="105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απασχόλησης</a:t>
          </a:r>
          <a:endParaRPr lang="en-GB" sz="105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1419079" y="509265"/>
        <a:ext cx="1200440" cy="751816"/>
      </dsp:txXfrm>
    </dsp:sp>
    <dsp:sp modelId="{022EA7E3-EBE2-BC4C-AA47-ACC8C963EEB5}">
      <dsp:nvSpPr>
        <dsp:cNvPr id="0" name=""/>
        <dsp:cNvSpPr/>
      </dsp:nvSpPr>
      <dsp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2027952" y="163037"/>
              </a:moveTo>
              <a:arcTo wR="1377807" hR="1377807" stAng="17889342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E23D1-1430-7847-90F3-D31304E0CE00}">
      <dsp:nvSpPr>
        <dsp:cNvPr id="0" name=""/>
        <dsp:cNvSpPr/>
      </dsp:nvSpPr>
      <dsp:spPr>
        <a:xfrm>
          <a:off x="2756216" y="1846402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b="1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19,4 </a:t>
          </a:r>
          <a:r>
            <a:rPr lang="el-GR" sz="105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χιλ. μέση αύξηση στις θέσεις πλήρους απασχόλησης</a:t>
          </a:r>
          <a:endParaRPr lang="en-GB" sz="105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2796887" y="1887073"/>
        <a:ext cx="1200440" cy="751816"/>
      </dsp:txXfrm>
    </dsp:sp>
    <dsp:sp modelId="{CA3B3308-DDA0-EB48-B398-2FB3635219DE}">
      <dsp:nvSpPr>
        <dsp:cNvPr id="0" name=""/>
        <dsp:cNvSpPr/>
      </dsp:nvSpPr>
      <dsp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2687924" y="1804358"/>
              </a:moveTo>
              <a:arcTo wR="1377807" hR="1377807" stAng="1082061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03468-DED8-734E-B9C6-9C2321C67EE8}">
      <dsp:nvSpPr>
        <dsp:cNvPr id="0" name=""/>
        <dsp:cNvSpPr/>
      </dsp:nvSpPr>
      <dsp:spPr>
        <a:xfrm>
          <a:off x="1378408" y="3224209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b="1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0,42% </a:t>
          </a:r>
          <a:r>
            <a:rPr lang="el-GR" sz="105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αύξηση της απασχόλησης σε σχέση με το 2010</a:t>
          </a:r>
          <a:endParaRPr lang="en-GB" sz="105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1419079" y="3264880"/>
        <a:ext cx="1200440" cy="751816"/>
      </dsp:txXfrm>
    </dsp:sp>
    <dsp:sp modelId="{AD8116FF-E2D7-E042-898F-4375A9FCC684}">
      <dsp:nvSpPr>
        <dsp:cNvPr id="0" name=""/>
        <dsp:cNvSpPr/>
      </dsp:nvSpPr>
      <dsp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727662" y="2592576"/>
              </a:moveTo>
              <a:arcTo wR="1377807" hR="1377807" stAng="7089342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377A-70A8-0C41-B1C8-1DD2FDB692BD}">
      <dsp:nvSpPr>
        <dsp:cNvPr id="0" name=""/>
        <dsp:cNvSpPr/>
      </dsp:nvSpPr>
      <dsp:spPr>
        <a:xfrm>
          <a:off x="601" y="1846402"/>
          <a:ext cx="1281782" cy="83315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b="1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0,39</a:t>
          </a:r>
          <a:r>
            <a:rPr lang="el-GR" sz="105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ποσοστιαίες μονάδες μείωση του ποσοστού ανεργίας</a:t>
          </a:r>
          <a:endParaRPr lang="en-GB" sz="105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41272" y="1887073"/>
        <a:ext cx="1200440" cy="751816"/>
      </dsp:txXfrm>
    </dsp:sp>
    <dsp:sp modelId="{F639BE74-9EBC-BD4B-8340-EC6F1E7E0AA8}">
      <dsp:nvSpPr>
        <dsp:cNvPr id="0" name=""/>
        <dsp:cNvSpPr/>
      </dsp:nvSpPr>
      <dsp:spPr>
        <a:xfrm>
          <a:off x="641492" y="885174"/>
          <a:ext cx="2755614" cy="2755614"/>
        </a:xfrm>
        <a:custGeom>
          <a:avLst/>
          <a:gdLst/>
          <a:ahLst/>
          <a:cxnLst/>
          <a:rect l="0" t="0" r="0" b="0"/>
          <a:pathLst>
            <a:path>
              <a:moveTo>
                <a:pt x="67690" y="951256"/>
              </a:moveTo>
              <a:arcTo wR="1377807" hR="1377807" stAng="11882061" swAng="2628598"/>
            </a:path>
          </a:pathLst>
        </a:custGeom>
        <a:noFill/>
        <a:ln w="100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4085D-5E24-5746-A12B-91B9AB713ECD}">
      <dsp:nvSpPr>
        <dsp:cNvPr id="0" name=""/>
        <dsp:cNvSpPr/>
      </dsp:nvSpPr>
      <dsp:spPr>
        <a:xfrm rot="5400000">
          <a:off x="256693" y="2075194"/>
          <a:ext cx="765467" cy="1273720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460EA-2F3E-2247-B6F7-06CE0094730B}">
      <dsp:nvSpPr>
        <dsp:cNvPr id="0" name=""/>
        <dsp:cNvSpPr/>
      </dsp:nvSpPr>
      <dsp:spPr>
        <a:xfrm>
          <a:off x="128918" y="2455762"/>
          <a:ext cx="1149921" cy="100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Ίδρυση της ΤΡΑΙΝΟΣΕ ως θυγατρική της ΟΣΕ το 2005</a:t>
          </a:r>
          <a:endParaRPr lang="en-GB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128918" y="2455762"/>
        <a:ext cx="1149921" cy="1007973"/>
      </dsp:txXfrm>
    </dsp:sp>
    <dsp:sp modelId="{8EEE37D5-6702-8049-9A3D-91F2FFD6E52B}">
      <dsp:nvSpPr>
        <dsp:cNvPr id="0" name=""/>
        <dsp:cNvSpPr/>
      </dsp:nvSpPr>
      <dsp:spPr>
        <a:xfrm>
          <a:off x="1061873" y="1981421"/>
          <a:ext cx="216966" cy="216966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1A01-4AA5-1D47-A426-1C1189233F48}">
      <dsp:nvSpPr>
        <dsp:cNvPr id="0" name=""/>
        <dsp:cNvSpPr/>
      </dsp:nvSpPr>
      <dsp:spPr>
        <a:xfrm rot="5400000">
          <a:off x="1664422" y="1726850"/>
          <a:ext cx="765467" cy="1273720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BBAA9-1509-B34D-92E2-E4696ED69F3E}">
      <dsp:nvSpPr>
        <dsp:cNvPr id="0" name=""/>
        <dsp:cNvSpPr/>
      </dsp:nvSpPr>
      <dsp:spPr>
        <a:xfrm>
          <a:off x="1536646" y="2107418"/>
          <a:ext cx="1149921" cy="100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Απορρόφηση της ΠΡΟΑΣΤΙΑΚΟΣ ΑΕ το 2007</a:t>
          </a: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1536646" y="2107418"/>
        <a:ext cx="1149921" cy="1007973"/>
      </dsp:txXfrm>
    </dsp:sp>
    <dsp:sp modelId="{3A0D3119-FDB0-594E-8DAA-B080D970F6ED}">
      <dsp:nvSpPr>
        <dsp:cNvPr id="0" name=""/>
        <dsp:cNvSpPr/>
      </dsp:nvSpPr>
      <dsp:spPr>
        <a:xfrm>
          <a:off x="2469602" y="1633077"/>
          <a:ext cx="216966" cy="216966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BE92-96CE-0F43-AFCE-9F791A3DA308}">
      <dsp:nvSpPr>
        <dsp:cNvPr id="0" name=""/>
        <dsp:cNvSpPr/>
      </dsp:nvSpPr>
      <dsp:spPr>
        <a:xfrm rot="5400000">
          <a:off x="3072151" y="1378506"/>
          <a:ext cx="765467" cy="1273720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12F7A-821B-2446-88A6-73644938F905}">
      <dsp:nvSpPr>
        <dsp:cNvPr id="0" name=""/>
        <dsp:cNvSpPr/>
      </dsp:nvSpPr>
      <dsp:spPr>
        <a:xfrm>
          <a:off x="2944375" y="1759074"/>
          <a:ext cx="1149921" cy="100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Μεταβίβαση των μετοχών της ΤΡΑΙΝΟΣΕ στο Ελληνικό Δημόσιο το 2008</a:t>
          </a: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944375" y="1759074"/>
        <a:ext cx="1149921" cy="1007973"/>
      </dsp:txXfrm>
    </dsp:sp>
    <dsp:sp modelId="{87E6C901-DED1-2C4D-B9E0-7F423976424D}">
      <dsp:nvSpPr>
        <dsp:cNvPr id="0" name=""/>
        <dsp:cNvSpPr/>
      </dsp:nvSpPr>
      <dsp:spPr>
        <a:xfrm>
          <a:off x="3877330" y="1284733"/>
          <a:ext cx="216966" cy="216966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ABFC4-F22B-C141-91A5-E3DA14E08398}">
      <dsp:nvSpPr>
        <dsp:cNvPr id="0" name=""/>
        <dsp:cNvSpPr/>
      </dsp:nvSpPr>
      <dsp:spPr>
        <a:xfrm rot="5400000">
          <a:off x="4479879" y="1030162"/>
          <a:ext cx="765467" cy="1273720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1C3E4-CC9A-794B-BF95-7116141A61DD}">
      <dsp:nvSpPr>
        <dsp:cNvPr id="0" name=""/>
        <dsp:cNvSpPr/>
      </dsp:nvSpPr>
      <dsp:spPr>
        <a:xfrm>
          <a:off x="4352104" y="1410730"/>
          <a:ext cx="1149921" cy="100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Πώληση του 100% των μετοχών στην </a:t>
          </a:r>
          <a:r>
            <a:rPr lang="en-GB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+mn-cs"/>
            </a:rPr>
            <a:t>Ferrovie dello Stato Italiane SpA</a:t>
          </a:r>
          <a:r>
            <a:rPr lang="el-GR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+mn-cs"/>
            </a:rPr>
            <a:t> στις </a:t>
          </a: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14.09.2017</a:t>
          </a: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4352104" y="1410730"/>
        <a:ext cx="1149921" cy="1007973"/>
      </dsp:txXfrm>
    </dsp:sp>
    <dsp:sp modelId="{2A5E3B92-30E7-7A47-B706-2A04B0EE6CBF}">
      <dsp:nvSpPr>
        <dsp:cNvPr id="0" name=""/>
        <dsp:cNvSpPr/>
      </dsp:nvSpPr>
      <dsp:spPr>
        <a:xfrm>
          <a:off x="5285059" y="936389"/>
          <a:ext cx="216966" cy="216966"/>
        </a:xfrm>
        <a:prstGeom prst="triangle">
          <a:avLst>
            <a:gd name="adj" fmla="val 10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BB2FA-C348-4A47-8FE9-14553C933253}">
      <dsp:nvSpPr>
        <dsp:cNvPr id="0" name=""/>
        <dsp:cNvSpPr/>
      </dsp:nvSpPr>
      <dsp:spPr>
        <a:xfrm rot="5400000">
          <a:off x="5887608" y="681818"/>
          <a:ext cx="765467" cy="1273720"/>
        </a:xfrm>
        <a:prstGeom prst="corner">
          <a:avLst>
            <a:gd name="adj1" fmla="val 16120"/>
            <a:gd name="adj2" fmla="val 1611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57E29-59D4-1E42-8F87-FBB9A8D3A6C8}">
      <dsp:nvSpPr>
        <dsp:cNvPr id="0" name=""/>
        <dsp:cNvSpPr/>
      </dsp:nvSpPr>
      <dsp:spPr>
        <a:xfrm>
          <a:off x="5759833" y="1062386"/>
          <a:ext cx="1149921" cy="100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Απορρόφηση της ΕΕΣΣΤΥ από την ΤΡΑΙΝΟΣΕ το Απρίλιο του 2019</a:t>
          </a: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5759833" y="1062386"/>
        <a:ext cx="1149921" cy="1007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5761E-4AE8-1F4A-9CC2-D1A1CE41016B}">
      <dsp:nvSpPr>
        <dsp:cNvPr id="0" name=""/>
        <dsp:cNvSpPr/>
      </dsp:nvSpPr>
      <dsp:spPr>
        <a:xfrm>
          <a:off x="0" y="27832"/>
          <a:ext cx="7488832" cy="917280"/>
        </a:xfrm>
        <a:prstGeom prst="roundRect">
          <a:avLst/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Το πρόγραμμα ιδιωτικοποιήσεων έχει ισχυρές θετικές επιδράσεις στην ελληνική οικονομία με σαφή κοινωνικά οφέλη, σε μια ιδιαίτερα δύσκολη περίοδο</a:t>
          </a:r>
          <a:endParaRPr lang="en-GB" sz="140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44778" y="72610"/>
        <a:ext cx="7399276" cy="827724"/>
      </dsp:txXfrm>
    </dsp:sp>
    <dsp:sp modelId="{4C029D6A-47AC-0A4F-B1EB-64378A62EE2D}">
      <dsp:nvSpPr>
        <dsp:cNvPr id="0" name=""/>
        <dsp:cNvSpPr/>
      </dsp:nvSpPr>
      <dsp:spPr>
        <a:xfrm>
          <a:off x="0" y="945112"/>
          <a:ext cx="7488832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Ενίσχυση του ΑΕΠ κατά περίπου €1 δισ. ετησίως κατά μέσο όρο την περίοδο 2011-2019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Την ίδια περίοδο, η μέση επίδραση στην απασχόληση πλησίασε τους 20 χιλ. πλήρως απασχολούμενους</a:t>
          </a:r>
          <a:endParaRPr lang="en-GB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0" y="945112"/>
        <a:ext cx="7488832" cy="811440"/>
      </dsp:txXfrm>
    </dsp:sp>
    <dsp:sp modelId="{0FBFFD12-085A-CA4E-BCD2-1FF5BD5570C9}">
      <dsp:nvSpPr>
        <dsp:cNvPr id="0" name=""/>
        <dsp:cNvSpPr/>
      </dsp:nvSpPr>
      <dsp:spPr>
        <a:xfrm>
          <a:off x="0" y="1756552"/>
          <a:ext cx="7488832" cy="917280"/>
        </a:xfrm>
        <a:prstGeom prst="roundRect">
          <a:avLst/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Οι επιδράσεις από τις ιδιωτικοποιήσεις δεν περιορίζονται στο χρονικό διάστημα που ολοκληρώνεται κάθε συναλλαγή, αλλά εκτείνονται χρονικά στο μέλλον και σε πολλές περιπτώσεις ενισχύονται διαχρονικά</a:t>
          </a:r>
          <a:endParaRPr lang="en-GB" sz="1400" kern="12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44778" y="1801330"/>
        <a:ext cx="7399276" cy="827724"/>
      </dsp:txXfrm>
    </dsp:sp>
    <dsp:sp modelId="{DAB3AF14-1866-4243-BB0D-AA7D41DE8832}">
      <dsp:nvSpPr>
        <dsp:cNvPr id="0" name=""/>
        <dsp:cNvSpPr/>
      </dsp:nvSpPr>
      <dsp:spPr>
        <a:xfrm>
          <a:off x="0" y="2673832"/>
          <a:ext cx="7488832" cy="154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ΟΛΠ: Ενίσχυση του ΑΕΠ κατά €384 εκατ. μεσοπρόθεσμα και έως 5,8 χιλ. επιπλέον θέσεις εργασίας σε έτη με αυξημένη επενδυτική δραστηριότητα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Περιφερειακά αεροδρόμια: Άνω του €1 δισ. επίδραση στο ΑΕΠ και πάνω από 10 χιλ. θέσεις εργασίας επίδραση στην απασχόληση μεσοπρόθεσμα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Αστήρ </a:t>
          </a:r>
          <a:r>
            <a:rPr lang="el-GR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Παλάς</a:t>
          </a:r>
          <a:r>
            <a:rPr lang="el-G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Βουλιαγμένης: Αυξημένο ΑΕΠ κατά €50 εκατ., με περίπου 1.000 επιπλέον θέσεις εργασίας στο σύνολο της οικονομίας μεσοπρόθεσμα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ΤΡΑΙΝΟΣΕ: Έως €86 εκατ. επιπλέον ΑΕΠ, με 1,4 χιλ. επιπλέον θέσεις εργασίας, σε βάθος χρόνου</a:t>
          </a:r>
          <a:endParaRPr lang="en-GB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Περιφερειακά λιμάνια: Αναγκαία η εισροή νέων κεφαλαίων και η ανάπτυξη νέων επιχειρηματικών πρωτοβουλιών από στρατηγικούς επενδυτές με μακροχρόνιο όραμα </a:t>
          </a:r>
          <a:endParaRPr lang="en-GB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0" y="2673832"/>
        <a:ext cx="7488832" cy="154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0.53857</cdr:x>
      <cdr:y>0.18206</cdr:y>
    </cdr:from>
    <cdr:to>
      <cdr:x>0.72016</cdr:x>
      <cdr:y>0.28308</cdr:y>
    </cdr:to>
    <cdr:sp macro="" textlink="">
      <cdr:nvSpPr>
        <cdr:cNvPr id="2" name="Down Arrow Callout 1">
          <a:extLst xmlns:a="http://schemas.openxmlformats.org/drawingml/2006/main">
            <a:ext uri="{FF2B5EF4-FFF2-40B4-BE49-F238E27FC236}">
              <a16:creationId xmlns:a16="http://schemas.microsoft.com/office/drawing/2014/main" id="{0C0D8017-4558-034F-8089-5337F098038A}"/>
            </a:ext>
          </a:extLst>
        </cdr:cNvPr>
        <cdr:cNvSpPr/>
      </cdr:nvSpPr>
      <cdr:spPr>
        <a:xfrm xmlns:a="http://schemas.openxmlformats.org/drawingml/2006/main">
          <a:off x="2175051" y="824017"/>
          <a:ext cx="733395" cy="457191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800" dirty="0"/>
            <a:t>Ολοκλήρωση</a:t>
          </a:r>
          <a:r>
            <a:rPr lang="el-GR" sz="800" baseline="0" dirty="0"/>
            <a:t> διαγωνισμού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0.74646</cdr:x>
      <cdr:y>0.21887</cdr:y>
    </cdr:from>
    <cdr:to>
      <cdr:x>0.92806</cdr:x>
      <cdr:y>0.32809</cdr:y>
    </cdr:to>
    <cdr:sp macro="" textlink="">
      <cdr:nvSpPr>
        <cdr:cNvPr id="3" name="Up Arrow Callout 2">
          <a:extLst xmlns:a="http://schemas.openxmlformats.org/drawingml/2006/main">
            <a:ext uri="{FF2B5EF4-FFF2-40B4-BE49-F238E27FC236}">
              <a16:creationId xmlns:a16="http://schemas.microsoft.com/office/drawing/2014/main" id="{991A643E-EB48-E541-91FF-AB967538C11F}"/>
            </a:ext>
          </a:extLst>
        </cdr:cNvPr>
        <cdr:cNvSpPr/>
      </cdr:nvSpPr>
      <cdr:spPr>
        <a:xfrm xmlns:a="http://schemas.openxmlformats.org/drawingml/2006/main">
          <a:off x="3014653" y="990598"/>
          <a:ext cx="733410" cy="494308"/>
        </a:xfrm>
        <a:prstGeom xmlns:a="http://schemas.openxmlformats.org/drawingml/2006/main" prst="upArrowCallout">
          <a:avLst>
            <a:gd name="adj1" fmla="val 21305"/>
            <a:gd name="adj2" fmla="val 23396"/>
            <a:gd name="adj3" fmla="val 28896"/>
            <a:gd name="adj4" fmla="val 601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0" tIns="0" rIns="0" bIns="0" anchor="ctr" anchorCtr="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800" baseline="0" dirty="0"/>
            <a:t>Ανάληψη λειτουργίας</a:t>
          </a:r>
          <a:endParaRPr 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BC63-E458-F343-BE60-7C64938C7FE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2A8F-8F26-3745-946B-8B90F8D2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2A8F-8F26-3745-946B-8B90F8D20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4FD3-3714-2C46-8287-1537FD72C1E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C687-10F1-4147-968E-792F30EF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7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obe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DB24EE3-0581-E147-8148-2704AE985AE4}"/>
              </a:ext>
            </a:extLst>
          </p:cNvPr>
          <p:cNvSpPr txBox="1"/>
          <p:nvPr/>
        </p:nvSpPr>
        <p:spPr>
          <a:xfrm>
            <a:off x="116193" y="797749"/>
            <a:ext cx="89116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+mj-lt"/>
              </a:rPr>
              <a:t>Η μακροοικονομική και κοινωνικοοικονομική επίδραση του προγράμματος αξιοποίησης της περιουσίας </a:t>
            </a:r>
          </a:p>
          <a:p>
            <a:pPr algn="ctr"/>
            <a:r>
              <a:rPr lang="el-GR" sz="2800" b="1" dirty="0">
                <a:solidFill>
                  <a:schemeClr val="bg1"/>
                </a:solidFill>
                <a:latin typeface="+mj-lt"/>
              </a:rPr>
              <a:t>του Ελληνικού Δημοσίου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  <a:p>
            <a:endParaRPr lang="el-GR" sz="16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l-GR" sz="1600" i="1" dirty="0">
                <a:solidFill>
                  <a:schemeClr val="bg1"/>
                </a:solidFill>
                <a:latin typeface="+mj-lt"/>
              </a:rPr>
              <a:t>Μελέτη 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l-GR" sz="16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l-GR" sz="1600" i="1" dirty="0">
                <a:solidFill>
                  <a:schemeClr val="bg1"/>
                </a:solidFill>
                <a:latin typeface="+mj-lt"/>
              </a:rPr>
              <a:t>Αθήνα, Ιούλιος 2020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98B9136-87E2-4248-AABA-D250787E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" y="4155926"/>
            <a:ext cx="908720" cy="908720"/>
          </a:xfrm>
          <a:prstGeom prst="rect">
            <a:avLst/>
          </a:prstGeom>
          <a:noFill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F9ADC9C-5933-4168-9DD2-A21667B6E53E}"/>
              </a:ext>
            </a:extLst>
          </p:cNvPr>
          <p:cNvSpPr/>
          <p:nvPr/>
        </p:nvSpPr>
        <p:spPr>
          <a:xfrm>
            <a:off x="945935" y="4227934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ΙΔΡΥΜΑ ΟΙΚΟΝΟΜΙΚΩΝ &amp; ΒΙΟΜΗΧΑΝΙΚΩΝ ΕΡΕΥΝΩΝ</a:t>
            </a:r>
            <a:b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</a:b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FOUNDATION FOR ECONOMIC &amp; INDUSTRIAL RESEARCH</a:t>
            </a:r>
            <a:b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</a:b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Τ. Καρατάσου 11, 117 42 Αθήνα, </a:t>
            </a:r>
            <a:r>
              <a:rPr kumimoji="0" lang="el-GR" sz="11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Tηλ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.: 210 92 11 200-10, </a:t>
            </a:r>
            <a:r>
              <a:rPr kumimoji="0" lang="el-GR" sz="11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Fax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: 210 92 33 977, 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www.iobe.gr</a:t>
            </a:r>
            <a:b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</a:b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11 T. </a:t>
            </a:r>
            <a:r>
              <a:rPr kumimoji="0" lang="en-GB" sz="11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Karatas</a:t>
            </a:r>
            <a:r>
              <a:rPr kumimoji="0" lang="en-US" sz="11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sou</a:t>
            </a: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 Str.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, 117 42 Athens, Greece, Tel.: 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(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+3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0)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210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92 11 200-10, Fax: 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(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+3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0)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210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92 33 977</a:t>
            </a: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</a:rPr>
              <a:t> </a:t>
            </a:r>
            <a:br>
              <a:rPr kumimoji="0" lang="el-GR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ＭＳ Ｐゴシック" charset="-128"/>
                <a:cs typeface="Times New Roman" pitchFamily="18" charset="0"/>
              </a:rPr>
            </a:br>
            <a:endParaRPr kumimoji="0" lang="el-GR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B46322FB-EBA5-40CA-9054-AD3E6B884058}"/>
              </a:ext>
            </a:extLst>
          </p:cNvPr>
          <p:cNvCxnSpPr/>
          <p:nvPr/>
        </p:nvCxnSpPr>
        <p:spPr>
          <a:xfrm>
            <a:off x="1691680" y="4155926"/>
            <a:ext cx="0" cy="908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9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901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Τα έσοδα του ΟΛΠ αυξήθηκαν σημαντικά την εξεταζόμενη περίοδο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 από €103 εκατ. το 2016 σε €149 εκατ. το 2019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6BE71A-7B85-4898-A64A-C1EA6C74A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805609"/>
              </p:ext>
            </p:extLst>
          </p:nvPr>
        </p:nvGraphicFramePr>
        <p:xfrm>
          <a:off x="971600" y="929002"/>
          <a:ext cx="7128346" cy="375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904DA5C0-824B-4C23-A32B-4BEBABB6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54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3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Ο αντίκτυπος από την ιδιωτικοποίηση του ΟΛΠ στο ΑΕΠ της χώρας αναμένεται να πλησιάσει τα €380 εκατ. σε ορίζοντα δεκαετίας, από €90 εκατ. το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EF482A-AEE5-4F71-B10A-053E20610AAE}"/>
              </a:ext>
            </a:extLst>
          </p:cNvPr>
          <p:cNvSpPr/>
          <p:nvPr/>
        </p:nvSpPr>
        <p:spPr>
          <a:xfrm>
            <a:off x="5364088" y="4042608"/>
            <a:ext cx="1250663" cy="242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600"/>
              </a:spcAft>
            </a:pPr>
            <a:r>
              <a:rPr lang="el-GR" sz="9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Πηγή:</a:t>
            </a:r>
            <a:r>
              <a:rPr lang="el-GR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Εκτιμήσεις ΙΟΒΕ</a:t>
            </a:r>
            <a:endParaRPr lang="el-GR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7C271D01-7673-4A35-829E-48A977E12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357091"/>
              </p:ext>
            </p:extLst>
          </p:nvPr>
        </p:nvGraphicFramePr>
        <p:xfrm>
          <a:off x="611560" y="644340"/>
          <a:ext cx="4038600" cy="41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5A791-ABF1-4FEB-BA18-530F875E908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3"/>
          <a:stretch/>
        </p:blipFill>
        <p:spPr bwMode="auto">
          <a:xfrm>
            <a:off x="5418510" y="1620142"/>
            <a:ext cx="2806700" cy="2422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1485A386-0D58-47A1-99B3-A8AA3316CDC1}"/>
              </a:ext>
            </a:extLst>
          </p:cNvPr>
          <p:cNvSpPr/>
          <p:nvPr/>
        </p:nvSpPr>
        <p:spPr>
          <a:xfrm>
            <a:off x="5075610" y="656513"/>
            <a:ext cx="3689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Μεσοπρόθεσμες επιδράσεις της ιδιωτικοποίησης της ΟΛΠ ΑΕ στην ελληνική οικονομία</a:t>
            </a:r>
            <a:r>
              <a:rPr lang="en-GR" sz="1100" dirty="0">
                <a:solidFill>
                  <a:prstClr val="black"/>
                </a:solidFill>
                <a:latin typeface="Tw Cen MT"/>
              </a:rPr>
              <a:t>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C6808D2-1A8B-4F5C-BAE7-A348AD5F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96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Κοινωνικοοικονομικές επιδράσεις: Περιφερειακά αεροδρόμια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90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552316" y="0"/>
            <a:ext cx="35916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6131051" y="480060"/>
            <a:ext cx="2532887" cy="27816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Γι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 τον εκσυγχρονισμό, την ανάπτυξη και την επέκταση των υποδομών των αεροδρομίων, η εταιρεία υλοποιεί επενδύσεις που εκτιμάται ότι θα ξεπεράσουν τα €460 εκ</a:t>
            </a:r>
            <a:r>
              <a:rPr kumimoji="0" lang="el-GR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l-GR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ως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του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2020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3EE5B6-6D70-49D6-9768-BDF2EAA35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37" b="-2"/>
          <a:stretch/>
        </p:blipFill>
        <p:spPr>
          <a:xfrm>
            <a:off x="20" y="10"/>
            <a:ext cx="5650972" cy="51434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8C21E1C5-2F59-4C88-B467-F771967C7C79}"/>
              </a:ext>
            </a:extLst>
          </p:cNvPr>
          <p:cNvSpPr/>
          <p:nvPr/>
        </p:nvSpPr>
        <p:spPr>
          <a:xfrm>
            <a:off x="543920" y="26749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Το πλήρως εκσυγχρονισμένο «Αλέξανδρος Παπαδιαμάντης» για πρώτη φορά υποψήφιο στην κατηγορία «Θεαματικά Αεροδρόμια» 2020 της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</a:rPr>
              <a:t>PrivateFly</a:t>
            </a:r>
            <a:endParaRPr kumimoji="0" lang="en-G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w Cen M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8F83327-2D20-4FB1-A5FD-9411C89B1322}"/>
              </a:ext>
            </a:extLst>
          </p:cNvPr>
          <p:cNvSpPr/>
          <p:nvPr/>
        </p:nvSpPr>
        <p:spPr>
          <a:xfrm>
            <a:off x="179512" y="4804368"/>
            <a:ext cx="1218603" cy="242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Πηγή:</a:t>
            </a:r>
            <a:r>
              <a:rPr lang="el-GR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Fraport Greece</a:t>
            </a:r>
            <a:endParaRPr lang="el-GR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3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Σημαντικά αυξημένη η επιβατική κίνηση στα περιφερειακά αεροδρόμια της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Fraport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 Greece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(+48,8% την περίοδο 2017-2019, σε σύγκριση με 2009-2017)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ontent Placeholder 10">
                <a:extLst>
                  <a:ext uri="{FF2B5EF4-FFF2-40B4-BE49-F238E27FC236}">
                    <a16:creationId xmlns:a16="http://schemas.microsoft.com/office/drawing/2014/main" id="{E14881A1-B8ED-4A45-8A72-1A15EBA1347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40521454"/>
                  </p:ext>
                </p:extLst>
              </p:nvPr>
            </p:nvGraphicFramePr>
            <p:xfrm>
              <a:off x="5067435" y="771550"/>
              <a:ext cx="3308177" cy="373962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10">
                <a:extLst>
                  <a:ext uri="{FF2B5EF4-FFF2-40B4-BE49-F238E27FC236}">
                    <a16:creationId xmlns:a16="http://schemas.microsoft.com/office/drawing/2014/main" id="{E14881A1-B8ED-4A45-8A72-1A15EBA134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7435" y="771550"/>
                <a:ext cx="3308177" cy="373962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11ED74-D979-4E6A-8472-F7531811F7F6}"/>
              </a:ext>
            </a:extLst>
          </p:cNvPr>
          <p:cNvSpPr txBox="1"/>
          <p:nvPr/>
        </p:nvSpPr>
        <p:spPr>
          <a:xfrm>
            <a:off x="959806" y="451117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(*) Συνολική επιβατική κίνηση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 (</a:t>
            </a:r>
            <a:r>
              <a:rPr kumimoji="0" lang="el-G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αφίξεις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 </a:t>
            </a:r>
            <a:r>
              <a:rPr kumimoji="0" lang="el-G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και αναχωρήσεις)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Πηγή: </a:t>
            </a:r>
            <a:r>
              <a:rPr kumimoji="0" lang="el-G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Υπηρεσία Πολιτικής Αεροπορίας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C8F810-E73D-483E-8265-9B40CDAEA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22688"/>
              </p:ext>
            </p:extLst>
          </p:nvPr>
        </p:nvGraphicFramePr>
        <p:xfrm>
          <a:off x="876436" y="771550"/>
          <a:ext cx="3138263" cy="373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2C3E4931-78C1-4931-8513-64BFF8B7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F10300-9EBF-4AEE-B54B-5B99CDA579B6}"/>
              </a:ext>
            </a:extLst>
          </p:cNvPr>
          <p:cNvSpPr txBox="1"/>
          <p:nvPr/>
        </p:nvSpPr>
        <p:spPr>
          <a:xfrm>
            <a:off x="6340271" y="2859782"/>
            <a:ext cx="127182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0000" cap="flat" cmpd="sng" algn="ctr">
            <a:solidFill>
              <a:schemeClr val="accent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buClr>
                <a:srgbClr val="D8B25C">
                  <a:lumMod val="75000"/>
                </a:srgbClr>
              </a:buClr>
              <a:buSzPct val="80000"/>
              <a:defRPr sz="1100" kern="0">
                <a:latin typeface="Calibri" panose="020F0502020204030204" pitchFamily="34" charset="0"/>
              </a:defRPr>
            </a:lvl1pPr>
          </a:lstStyle>
          <a:p>
            <a:r>
              <a:rPr lang="el-GR" sz="800" dirty="0"/>
              <a:t>15,6 χιλ. περισσότερες αφίξεις λόγω ευρύτερης αύξησης της κίνησης επιβατών και 68,1 χιλ. λόγω της παραχώρησης</a:t>
            </a:r>
          </a:p>
        </p:txBody>
      </p:sp>
      <p:sp>
        <p:nvSpPr>
          <p:cNvPr id="11" name="Left Brace 11">
            <a:extLst>
              <a:ext uri="{FF2B5EF4-FFF2-40B4-BE49-F238E27FC236}">
                <a16:creationId xmlns:a16="http://schemas.microsoft.com/office/drawing/2014/main" id="{82837336-F1AC-40DC-A654-880EB3DF0DCF}"/>
              </a:ext>
            </a:extLst>
          </p:cNvPr>
          <p:cNvSpPr/>
          <p:nvPr/>
        </p:nvSpPr>
        <p:spPr>
          <a:xfrm rot="16200000">
            <a:off x="6916480" y="1868841"/>
            <a:ext cx="86621" cy="1175180"/>
          </a:xfrm>
          <a:prstGeom prst="leftBrace">
            <a:avLst/>
          </a:prstGeom>
          <a:noFill/>
          <a:ln w="10000" cap="flat" cmpd="sng" algn="ctr">
            <a:solidFill>
              <a:srgbClr val="94B6D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301CC47-3ECD-40C2-B345-0C7C1DA39818}"/>
              </a:ext>
            </a:extLst>
          </p:cNvPr>
          <p:cNvSpPr/>
          <p:nvPr/>
        </p:nvSpPr>
        <p:spPr>
          <a:xfrm>
            <a:off x="6714532" y="2545327"/>
            <a:ext cx="587166" cy="31266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+48,8%</a:t>
            </a:r>
            <a:endParaRPr kumimoji="0" lang="en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DE928-0D66-45D3-88E1-9D358B3EF860}"/>
              </a:ext>
            </a:extLst>
          </p:cNvPr>
          <p:cNvSpPr txBox="1"/>
          <p:nvPr/>
        </p:nvSpPr>
        <p:spPr>
          <a:xfrm>
            <a:off x="3779912" y="4556760"/>
            <a:ext cx="5275208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Η αυξημένη κίνηση επιβατών μεταφράζεται σε επιπλέον διανυκτερεύσεις και δαπάνες επισκεπτών στις περιοχές που λειτουργούν τα περιφερειακά αεροδρόμια</a:t>
            </a:r>
          </a:p>
        </p:txBody>
      </p:sp>
    </p:spTree>
    <p:extLst>
      <p:ext uri="{BB962C8B-B14F-4D97-AF65-F5344CB8AC3E}">
        <p14:creationId xmlns:p14="http://schemas.microsoft.com/office/powerpoint/2010/main" val="64182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98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Ιδιαίτερα υψηλές (για το μέγεθος κάθε περιοχής) είναι οι επιδράσεις στα Δωδεκάνησα, την Κέρκυρα και τη Ζάκυνθο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E6B79F9-DA9E-4207-AED8-EA45314DD099}"/>
              </a:ext>
            </a:extLst>
          </p:cNvPr>
          <p:cNvSpPr/>
          <p:nvPr/>
        </p:nvSpPr>
        <p:spPr>
          <a:xfrm>
            <a:off x="374374" y="771550"/>
            <a:ext cx="8395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Τοπικές επιδράσεις της ιδιωτικοποίησης των περιφερειακών αεροδρομίων στην απασχόληση, επιλεγμένες περιοχές, 2018 </a:t>
            </a:r>
            <a:endParaRPr lang="en-GR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E3F961B-C395-4BEF-97CD-836530EF5F73}"/>
              </a:ext>
            </a:extLst>
          </p:cNvPr>
          <p:cNvSpPr/>
          <p:nvPr/>
        </p:nvSpPr>
        <p:spPr>
          <a:xfrm>
            <a:off x="3858503" y="4833737"/>
            <a:ext cx="14269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Πηγή: </a:t>
            </a:r>
            <a:r>
              <a:rPr kumimoji="0" lang="el-GR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Εκτιμ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ή</a:t>
            </a:r>
            <a:r>
              <a: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σεις ΙΟΒΕ</a:t>
            </a:r>
            <a:endParaRPr kumimoji="0" lang="en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graphicFrame>
        <p:nvGraphicFramePr>
          <p:cNvPr id="8" name="Content Placeholder 15">
            <a:extLst>
              <a:ext uri="{FF2B5EF4-FFF2-40B4-BE49-F238E27FC236}">
                <a16:creationId xmlns:a16="http://schemas.microsoft.com/office/drawing/2014/main" id="{F6FEA31F-9D55-441D-9E0A-38B25AEB2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519220"/>
              </p:ext>
            </p:extLst>
          </p:nvPr>
        </p:nvGraphicFramePr>
        <p:xfrm>
          <a:off x="899592" y="1153731"/>
          <a:ext cx="3250704" cy="36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18">
            <a:extLst>
              <a:ext uri="{FF2B5EF4-FFF2-40B4-BE49-F238E27FC236}">
                <a16:creationId xmlns:a16="http://schemas.microsoft.com/office/drawing/2014/main" id="{93A50BEB-29F5-47C8-B432-D38460604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38156"/>
              </p:ext>
            </p:extLst>
          </p:nvPr>
        </p:nvGraphicFramePr>
        <p:xfrm>
          <a:off x="5090592" y="1153731"/>
          <a:ext cx="3250704" cy="36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C2C3E3E4-871F-4086-A149-C51F07DD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50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Ήδη από το 2019 η συνολική επίδραση της παραχώρησης στο ετήσιο ΑΕΠ της χώρας έχει ξεπεράσει τα €300 εκατ., ενώ σε μεσοπρόθεσμο χρονικό ορίζοντα αναμένεται να ξεπεράσει τα €600 εκατ.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1FAB5F5-4E65-465A-B6EF-8BE84DD17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145948"/>
              </p:ext>
            </p:extLst>
          </p:nvPr>
        </p:nvGraphicFramePr>
        <p:xfrm>
          <a:off x="457200" y="731839"/>
          <a:ext cx="3826768" cy="42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Εικόνα 1437341702">
            <a:extLst>
              <a:ext uri="{FF2B5EF4-FFF2-40B4-BE49-F238E27FC236}">
                <a16:creationId xmlns:a16="http://schemas.microsoft.com/office/drawing/2014/main" id="{1BCCD6EF-7B2F-467F-98A7-3187177AB2F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598"/>
          <a:stretch/>
        </p:blipFill>
        <p:spPr bwMode="auto">
          <a:xfrm>
            <a:off x="5194300" y="1621820"/>
            <a:ext cx="2946400" cy="2745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318593-8F78-4D42-BB72-96676F1C46CE}"/>
              </a:ext>
            </a:extLst>
          </p:cNvPr>
          <p:cNvSpPr/>
          <p:nvPr/>
        </p:nvSpPr>
        <p:spPr>
          <a:xfrm>
            <a:off x="4960505" y="753458"/>
            <a:ext cx="34139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Μεσοπρόθεσμες επιδράσεις της ιδιωτικοποίησης των περιφερειακών αεροδρομίων στην ελληνική οικονομία</a:t>
            </a:r>
            <a:r>
              <a:rPr lang="en-GR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3BE58-2805-40D3-827E-046934F5FF10}"/>
              </a:ext>
            </a:extLst>
          </p:cNvPr>
          <p:cNvSpPr txBox="1"/>
          <p:nvPr/>
        </p:nvSpPr>
        <p:spPr>
          <a:xfrm>
            <a:off x="3328661" y="4593110"/>
            <a:ext cx="5722541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Σε όρους απασχόλησης η συνολική επίδραση φτάνει τις 7,2 χιλ. θέσεις εργασίας το 2019, ενώ αναμένεται να ξεπεράσει τις 11,6 χιλ. θέσεις εργασίας σε δεκαετή ορίζοντα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99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Κοινωνικοοικονομικές επιδράσεις: Αστήρ 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Παλάς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Βουλιαγμένης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40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Έχει ξεκινήσει η διαδικασία επαναφοράς του Αστέρα Βουλιαγμένης σε διεθνή πολυτελή τουριστικό προορισμό μέσα από την υλοποίηση φιλόδοξου επενδυτικού προγράμματος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6374A-B9D5-4262-9A9C-45C8CC5BA9F1}"/>
              </a:ext>
            </a:extLst>
          </p:cNvPr>
          <p:cNvSpPr txBox="1"/>
          <p:nvPr/>
        </p:nvSpPr>
        <p:spPr>
          <a:xfrm>
            <a:off x="2627784" y="4654530"/>
            <a:ext cx="3789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sz="10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Πηγή: </a:t>
            </a:r>
            <a:r>
              <a:rPr kumimoji="0" lang="el-G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Οικονομικές καταστάσεις Αστήρ </a:t>
            </a:r>
            <a:r>
              <a:rPr kumimoji="0" lang="el-G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Παλάς</a:t>
            </a:r>
            <a:r>
              <a:rPr kumimoji="0" lang="el-G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Βουλιαγμένης ΑΞΕ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647A7EEE-114A-44EF-8966-61DD3413F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05303"/>
              </p:ext>
            </p:extLst>
          </p:nvPr>
        </p:nvGraphicFramePr>
        <p:xfrm>
          <a:off x="986243" y="836365"/>
          <a:ext cx="7690213" cy="375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75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Η συνολική επίδραση στο ΑΕΠ ανέρχεται σε €107 εκατ. το 2018 και αναμένεται ότι θα διαμορφωθεί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σε €50 εκατ. ετησίως σε ορίζοντα δεκαετίας από την ιδιωτικοποίηση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pic>
        <p:nvPicPr>
          <p:cNvPr id="5" name="Εικόνα 1437341703">
            <a:extLst>
              <a:ext uri="{FF2B5EF4-FFF2-40B4-BE49-F238E27FC236}">
                <a16:creationId xmlns:a16="http://schemas.microsoft.com/office/drawing/2014/main" id="{D77D900C-E673-425D-9282-43B415B0C63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" b="51426"/>
          <a:stretch/>
        </p:blipFill>
        <p:spPr bwMode="auto">
          <a:xfrm>
            <a:off x="5501815" y="1662604"/>
            <a:ext cx="2784106" cy="2516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5BFD467C-48FE-4954-937E-29683EE81E8B}"/>
              </a:ext>
            </a:extLst>
          </p:cNvPr>
          <p:cNvSpPr/>
          <p:nvPr/>
        </p:nvSpPr>
        <p:spPr>
          <a:xfrm>
            <a:off x="5501815" y="755309"/>
            <a:ext cx="27841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Μεσοπρόθεσμες επιδράσεις της ιδιωτικοποίησης της Αστήρ </a:t>
            </a:r>
            <a:r>
              <a:rPr lang="el-GR" sz="11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Παλάς</a:t>
            </a:r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στην ελληνική οικονομία</a:t>
            </a:r>
            <a:r>
              <a:rPr lang="en-GR" sz="1100" dirty="0">
                <a:solidFill>
                  <a:prstClr val="black"/>
                </a:solidFill>
                <a:latin typeface="Tw Cen MT"/>
              </a:rPr>
              <a:t> </a:t>
            </a:r>
          </a:p>
        </p:txBody>
      </p:sp>
      <p:graphicFrame>
        <p:nvGraphicFramePr>
          <p:cNvPr id="7" name="Content Placeholder 16">
            <a:extLst>
              <a:ext uri="{FF2B5EF4-FFF2-40B4-BE49-F238E27FC236}">
                <a16:creationId xmlns:a16="http://schemas.microsoft.com/office/drawing/2014/main" id="{096ECF60-1AE7-49B2-B0C7-ED51F294D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67876"/>
              </p:ext>
            </p:extLst>
          </p:nvPr>
        </p:nvGraphicFramePr>
        <p:xfrm>
          <a:off x="971600" y="658078"/>
          <a:ext cx="4038600" cy="415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A6C9B0-EBB1-4459-B71C-9E23B054316C}"/>
              </a:ext>
            </a:extLst>
          </p:cNvPr>
          <p:cNvSpPr txBox="1"/>
          <p:nvPr/>
        </p:nvSpPr>
        <p:spPr>
          <a:xfrm>
            <a:off x="1187624" y="4839247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Πηγή: Εκτιμήσεις ΙΟΒΕ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2AA49-6814-4833-AD14-14EEFA5DFCCA}"/>
              </a:ext>
            </a:extLst>
          </p:cNvPr>
          <p:cNvSpPr txBox="1"/>
          <p:nvPr/>
        </p:nvSpPr>
        <p:spPr>
          <a:xfrm>
            <a:off x="4571999" y="4524274"/>
            <a:ext cx="4474681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Επίδραση στην απασχόληση: 3,2 χιλ. θέσεις εργασίας το 2018 και περίπου 1000 θέσεις </a:t>
            </a:r>
            <a:r>
              <a:rPr lang="el-GR" dirty="0" err="1"/>
              <a:t>μεσοπρόσθεσμα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1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5B39C0-095E-7F46-80B0-4989C8BA5B45}"/>
              </a:ext>
            </a:extLst>
          </p:cNvPr>
          <p:cNvSpPr txBox="1"/>
          <p:nvPr/>
        </p:nvSpPr>
        <p:spPr>
          <a:xfrm>
            <a:off x="124882" y="123478"/>
            <a:ext cx="257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  <a:latin typeface="Century Schoolbook" panose="02040604050505020304" pitchFamily="18" charset="0"/>
              </a:rPr>
              <a:t>Αντικείμενο της μελέτης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7652FADE-7982-4037-B658-5C866F482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318424"/>
              </p:ext>
            </p:extLst>
          </p:nvPr>
        </p:nvGraphicFramePr>
        <p:xfrm>
          <a:off x="4648200" y="1347615"/>
          <a:ext cx="4038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0C7D838C-6911-468F-9828-85F56AFE8C31}"/>
              </a:ext>
            </a:extLst>
          </p:cNvPr>
          <p:cNvSpPr/>
          <p:nvPr/>
        </p:nvSpPr>
        <p:spPr>
          <a:xfrm>
            <a:off x="4513937" y="843557"/>
            <a:ext cx="4316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200" b="1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Περιουσιακά στοιχεία που περιλαμβάνονται στον σκοπό της μελέτης</a:t>
            </a:r>
            <a:endParaRPr lang="en-US" sz="1200" b="1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BD60F6D-2455-4BEA-88D0-1404D2605A1E}"/>
              </a:ext>
            </a:extLst>
          </p:cNvPr>
          <p:cNvSpPr/>
          <p:nvPr/>
        </p:nvSpPr>
        <p:spPr>
          <a:xfrm>
            <a:off x="816863" y="843558"/>
            <a:ext cx="3375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200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Σκοπός της μελέτης</a:t>
            </a:r>
            <a:endParaRPr lang="en-US" sz="1200" b="1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B159D5-9D0B-448E-B205-5DE20751ACF4}"/>
              </a:ext>
            </a:extLst>
          </p:cNvPr>
          <p:cNvSpPr txBox="1">
            <a:spLocks/>
          </p:cNvSpPr>
          <p:nvPr/>
        </p:nvSpPr>
        <p:spPr>
          <a:xfrm>
            <a:off x="457200" y="1347615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Να εκτιμηθούν και να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αναδειχθούν οι άμεσες, έμμεσες και συνολικές επιδράσεις του προγράμματος αξιοποίησης της ιδιωτικής περιουσίας του Ελληνικού Δημοσίου στην οικονομία της χώρας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Εξετάζονται: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Μακροοικονομικές επιδράσεις στο σύνολο του προγράμματος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Κοινωνικοοικονομικές επιδράσεις από την αξιοποίηση συγκεκριμένων περιουσιακών στοιχείων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FFC65553-FBBB-4DA3-9E41-E1DA53AC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81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Κοινωνικοοικονομικές επιδράσεις: ΤΡΑΙΝΟΣΕ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18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Η πώληση των μετοχών της ΤΡΑΙΝΟΣΕ στην FS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Italiane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, την τρίτη μεγαλύτερη σιδηροδρομική εταιρεία στην Ευρώπη, αναμένεται να βελτιώσει σημαντικά την ποιότητα των προσφερόμενων μεταφορικών υπηρεσιών στη χώρα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F076ED-076C-4B27-85CC-C748744A3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149232"/>
              </p:ext>
            </p:extLst>
          </p:nvPr>
        </p:nvGraphicFramePr>
        <p:xfrm>
          <a:off x="899592" y="862142"/>
          <a:ext cx="6912322" cy="439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CE32B77A-69D7-43FD-8B3A-F2A23554609F}"/>
              </a:ext>
            </a:extLst>
          </p:cNvPr>
          <p:cNvSpPr/>
          <p:nvPr/>
        </p:nvSpPr>
        <p:spPr>
          <a:xfrm>
            <a:off x="2123728" y="1279316"/>
            <a:ext cx="3963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Βασικά βήματα στην ιδιωτικοποίηση της ΤΡΑΙΝΟΣΕ</a:t>
            </a:r>
            <a:endParaRPr kumimoji="0" lang="en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4727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Η αυξημένη δραστηριότητα στις σιδηροδρομικές υπηρεσίες που προσφέρει η εταιρεία επιφέρει ενίσχυση του ΑΕΠ της χώρας κατά €27 εκατ. το 2019 και €86 εκατ. μεσοπρόθεσμα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pic>
        <p:nvPicPr>
          <p:cNvPr id="5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1587AF-A5CD-416E-A8FB-0D4A8778B4C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b="53369"/>
          <a:stretch/>
        </p:blipFill>
        <p:spPr bwMode="auto">
          <a:xfrm>
            <a:off x="5707472" y="1829218"/>
            <a:ext cx="2806700" cy="222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28EFC4C0-2A98-487B-8EC9-B6BAFAE9A74B}"/>
              </a:ext>
            </a:extLst>
          </p:cNvPr>
          <p:cNvSpPr/>
          <p:nvPr/>
        </p:nvSpPr>
        <p:spPr>
          <a:xfrm>
            <a:off x="5352424" y="930449"/>
            <a:ext cx="35167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l-GR" sz="1080" dirty="0">
                <a:solidFill>
                  <a:prstClr val="black">
                    <a:lumMod val="65000"/>
                    <a:lumOff val="35000"/>
                  </a:prstClr>
                </a:solidFill>
              </a:rPr>
              <a:t>Μεσοπρόθεσμες επιδράσεις της ιδιωτικοποίησης της ΤΡΑΙΝΟΣΕ ΑΕ στην ελληνική οικονομία</a:t>
            </a:r>
            <a:r>
              <a:rPr lang="en-GR" sz="108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E70107DE-BBD0-4270-90A8-3612D7264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195762"/>
              </p:ext>
            </p:extLst>
          </p:nvPr>
        </p:nvGraphicFramePr>
        <p:xfrm>
          <a:off x="1055204" y="843558"/>
          <a:ext cx="3516796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33473128-DCB6-487D-B31A-753A903215F3}"/>
              </a:ext>
            </a:extLst>
          </p:cNvPr>
          <p:cNvSpPr/>
          <p:nvPr/>
        </p:nvSpPr>
        <p:spPr>
          <a:xfrm>
            <a:off x="1691680" y="4756869"/>
            <a:ext cx="1701249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defTabSz="914400"/>
            <a:r>
              <a:rPr lang="el-GR" sz="1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Πηγή</a:t>
            </a:r>
            <a:r>
              <a:rPr lang="el-GR" sz="1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Εκτιμήσεις ΙΟΒΕ</a:t>
            </a:r>
            <a:r>
              <a:rPr lang="en-GR" sz="1000" dirty="0">
                <a:solidFill>
                  <a:prstClr val="black"/>
                </a:solidFill>
                <a:latin typeface="Tw Cen M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4C5B2-30C3-448A-80CE-80C43D8D5232}"/>
              </a:ext>
            </a:extLst>
          </p:cNvPr>
          <p:cNvSpPr txBox="1"/>
          <p:nvPr/>
        </p:nvSpPr>
        <p:spPr>
          <a:xfrm>
            <a:off x="4283968" y="4458961"/>
            <a:ext cx="4492656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Επίδραση στην απασχόληση: 1,4 χιλ. επιπλέον θέσεις εργασίας στο σύνολο της οικονομίας μεσοπρόθεσμα</a:t>
            </a:r>
          </a:p>
        </p:txBody>
      </p:sp>
    </p:spTree>
    <p:extLst>
      <p:ext uri="{BB962C8B-B14F-4D97-AF65-F5344CB8AC3E}">
        <p14:creationId xmlns:p14="http://schemas.microsoft.com/office/powerpoint/2010/main" val="267047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Περιφερειακά λιμάνια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42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Η υφιστάμενη δυναμικότητα των λιμένων δεν αξιοποιείται στο σύνολό της,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ενώ οι τρέχουσες επενδύσεις δεν επαρκούν για την ουσιαστική τους αναβάθμιση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A0C14C1-C69B-48E5-8DD3-5613FAAE1317}"/>
              </a:ext>
            </a:extLst>
          </p:cNvPr>
          <p:cNvSpPr txBox="1">
            <a:spLocks/>
          </p:cNvSpPr>
          <p:nvPr/>
        </p:nvSpPr>
        <p:spPr>
          <a:xfrm>
            <a:off x="4648200" y="1600202"/>
            <a:ext cx="4038600" cy="24019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Στον τομέα της επιβατικής κίνησης μέσω τακτικών γραμμών αξιοποιούνται το 61% της δυναμικότητας του λιμένα της Ραφήνας, το 55% του Ηρακλείου, το 19,0% της Πάτρας και το 13,7% του Λαυρίου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Στη μεταφορά γενικού φορτίου, η χρήση της δυναμικότητας περιορίζεται σε 54,0% στο λιμένα του Βόλου, το 15,4% της Ελευσίνας, το 11,0% της Πάτρας, το 2,2% του Λαυρίου και το 2,0% του Ηρακλείου</a:t>
            </a:r>
            <a:endParaRPr kumimoji="0" lang="en-G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7EE4C99-490E-4CDF-8723-EF1D55838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063143"/>
              </p:ext>
            </p:extLst>
          </p:nvPr>
        </p:nvGraphicFramePr>
        <p:xfrm>
          <a:off x="803937" y="699542"/>
          <a:ext cx="367895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2104BEBA-9171-47D3-8705-32D3D4D61675}"/>
              </a:ext>
            </a:extLst>
          </p:cNvPr>
          <p:cNvSpPr/>
          <p:nvPr/>
        </p:nvSpPr>
        <p:spPr>
          <a:xfrm>
            <a:off x="5041363" y="3435846"/>
            <a:ext cx="3619212" cy="1200329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buClr>
                <a:srgbClr val="D8B25C">
                  <a:lumMod val="75000"/>
                </a:srgbClr>
              </a:buClr>
              <a:buSzPct val="80000"/>
            </a:pPr>
            <a:r>
              <a:rPr lang="el-GR" sz="12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Η πληρέστερη αξιοποίηση της δυναμικότητας των λιμένων απαιτεί:</a:t>
            </a:r>
          </a:p>
          <a:p>
            <a:pPr marL="171450" indent="-171450" defTabSz="914400"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12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Στροφή σε πιο ενεργή αναζήτηση εμπορικών ευκαιριών </a:t>
            </a:r>
          </a:p>
          <a:p>
            <a:pPr marL="171450" indent="-171450" defTabSz="914400"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12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Αναβάθμιση των υποδομών με την εισροή νέων κεφαλαίων από στρατηγικούς επενδυτές </a:t>
            </a:r>
            <a:endParaRPr lang="en-GR" sz="12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5050F-82E6-4D31-B59C-07C9C7443740}"/>
              </a:ext>
            </a:extLst>
          </p:cNvPr>
          <p:cNvSpPr/>
          <p:nvPr/>
        </p:nvSpPr>
        <p:spPr>
          <a:xfrm>
            <a:off x="1284590" y="4613492"/>
            <a:ext cx="1701249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defTabSz="914400"/>
            <a:r>
              <a:rPr lang="el-GR" sz="11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Πηγή</a:t>
            </a:r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ΤΑΙΠΕΔ</a:t>
            </a:r>
            <a:r>
              <a:rPr lang="en-GR" sz="1100" dirty="0">
                <a:solidFill>
                  <a:prstClr val="black"/>
                </a:solidFill>
                <a:latin typeface="Tw Cen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0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Συμπεράσματα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8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4E2A3CD1-233F-41D5-9F1F-0E539816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123900A-5EBB-4B87-A22B-2A7218284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88252"/>
              </p:ext>
            </p:extLst>
          </p:nvPr>
        </p:nvGraphicFramePr>
        <p:xfrm>
          <a:off x="1043608" y="699542"/>
          <a:ext cx="74888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310B31-CD7B-459F-ADB2-9541811BE1DC}"/>
              </a:ext>
            </a:extLst>
          </p:cNvPr>
          <p:cNvSpPr txBox="1"/>
          <p:nvPr/>
        </p:nvSpPr>
        <p:spPr>
          <a:xfrm>
            <a:off x="124882" y="123478"/>
            <a:ext cx="889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Συμπεράσματα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835696" y="1275606"/>
            <a:ext cx="5193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dirty="0">
                <a:solidFill>
                  <a:schemeClr val="bg1"/>
                </a:solidFill>
              </a:rPr>
              <a:t>Ευχαριστούμε για την προσοχή σας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Ερευνητική ομάδα: </a:t>
            </a:r>
            <a:b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Γιώργος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Γατόπουλος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Αλέξανδρος Λουκά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Αλέξανδρος Μουστάκας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Ηλίας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Ντεμιάν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Νίκος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Παρατσιώκας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Υακίνθη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Πουντουράκη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Μαρία Θεανώ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Ταγαράκη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Svetoslav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Danchev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32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C56F5D-F836-4E4E-B791-D069D607C3DE}"/>
              </a:ext>
            </a:extLst>
          </p:cNvPr>
          <p:cNvSpPr txBox="1"/>
          <p:nvPr/>
        </p:nvSpPr>
        <p:spPr>
          <a:xfrm>
            <a:off x="124881" y="123478"/>
            <a:ext cx="898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Century Schoolbook" panose="02040604050505020304" pitchFamily="18" charset="0"/>
              </a:rPr>
              <a:t>Για να εκτιμηθεί ο οικονομικός αντίκτυπος επιλεγμένων ιδιωτικοποιήσεων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entury Schoolbook" panose="02040604050505020304" pitchFamily="18" charset="0"/>
              </a:rPr>
              <a:t> συγκρίνονται δύο σενάρια – αναφοράς και ιδιωτικοποίησης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35AF187F-3214-492C-8C59-EE0CD61F3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27517"/>
              </p:ext>
            </p:extLst>
          </p:nvPr>
        </p:nvGraphicFramePr>
        <p:xfrm>
          <a:off x="1282936" y="1095586"/>
          <a:ext cx="676875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462648-9518-437F-AA2C-434BDFE4310F}"/>
              </a:ext>
            </a:extLst>
          </p:cNvPr>
          <p:cNvSpPr txBox="1"/>
          <p:nvPr/>
        </p:nvSpPr>
        <p:spPr>
          <a:xfrm>
            <a:off x="1295699" y="4447244"/>
            <a:ext cx="7056784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Αξιοποιήθηκαν στη μελέτη μια σειρά από οικονομετρικά, χρηματοοικονομικά και μακροοικονομικά υποδείγματα για την εκτίμηση των μακροοικονομικών και κοινωνικοοικονομικών επιδράσεων των ιδιωτικοποιήσεων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288033D4-2FD5-47BE-A474-8E437D23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53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Μακροοικονομικές επιδράσεις του προγράμματος ιδιωτικοποιήσεων 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73F8D333-AC18-4DC4-B61E-A46D8706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27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76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Αποδίδονται σε ιδιωτικοποιήσεις €5,6 δισ. πάγιες επενδύσεις </a:t>
            </a:r>
          </a:p>
          <a:p>
            <a:pPr algn="ctr"/>
            <a:r>
              <a:rPr lang="el-GR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αθροιστικά την περίοδο 2011 - Β’ τρίμηνο του 2019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43C4E2D-1117-48CE-9ED8-6E8877BD2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346888"/>
              </p:ext>
            </p:extLst>
          </p:nvPr>
        </p:nvGraphicFramePr>
        <p:xfrm>
          <a:off x="251520" y="646698"/>
          <a:ext cx="8352482" cy="339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583EBBF1-0871-4EDB-BB63-D86B596C9C03}"/>
              </a:ext>
            </a:extLst>
          </p:cNvPr>
          <p:cNvSpPr/>
          <p:nvPr/>
        </p:nvSpPr>
        <p:spPr>
          <a:xfrm>
            <a:off x="1071661" y="3975117"/>
            <a:ext cx="2520280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600"/>
              </a:spcAft>
            </a:pPr>
            <a:r>
              <a:rPr lang="el-GR" sz="105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Πηγή</a:t>
            </a:r>
            <a:r>
              <a:rPr lang="el-GR" sz="10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Eurostat</a:t>
            </a:r>
            <a:r>
              <a:rPr lang="el-GR" sz="10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εκτιμήσεις ΙΟΒΕ</a:t>
            </a:r>
            <a:endParaRPr lang="en-GR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BF801-7CB2-4839-9CD1-9EDDB03ABD98}"/>
              </a:ext>
            </a:extLst>
          </p:cNvPr>
          <p:cNvSpPr txBox="1"/>
          <p:nvPr/>
        </p:nvSpPr>
        <p:spPr>
          <a:xfrm>
            <a:off x="4860032" y="2283718"/>
            <a:ext cx="410322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0000" cap="flat" cmpd="sng" algn="ctr">
            <a:solidFill>
              <a:schemeClr val="accent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l-GR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Σε κάθε €1,0 αρχικών εσόδων από ιδιωτικοποιήσεις αντιστοιχούν €1,02 πάγιες επενδύσεις στο σύνολο της οικονομίας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8F4FF-F8DB-462A-9BE0-55778480D1BF}"/>
              </a:ext>
            </a:extLst>
          </p:cNvPr>
          <p:cNvSpPr txBox="1"/>
          <p:nvPr/>
        </p:nvSpPr>
        <p:spPr>
          <a:xfrm>
            <a:off x="1175871" y="4446474"/>
            <a:ext cx="7428131" cy="58477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Τα δημόσια έσοδα από τις ιδιωτικοποιήσεις καθιστούν εφικτές τη μείωση της φορολογίας, την αύξηση των δημόσιων δαπανών ή τη μείωση του δημόσιου χρέους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2C40798E-2AA6-4AE0-901D-46C27B43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72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91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Υπολογίζεται ότι η υλοποίηση του προγράμματος ιδιωτικοποιήσεων οδήγησε σε ενίσχυση του ΑΕΠ της Ελλάδας κατά €1 δισ. ετησίως κατά μ.ό. στην περίοδο 2011-2019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61CFB1-EDEA-4841-AFB6-E01B34B9D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220699"/>
              </p:ext>
            </p:extLst>
          </p:nvPr>
        </p:nvGraphicFramePr>
        <p:xfrm>
          <a:off x="910381" y="874681"/>
          <a:ext cx="7488832" cy="320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01D35CA-F2FA-4389-935D-DCBD40A85A23}"/>
              </a:ext>
            </a:extLst>
          </p:cNvPr>
          <p:cNvSpPr/>
          <p:nvPr/>
        </p:nvSpPr>
        <p:spPr>
          <a:xfrm>
            <a:off x="1162913" y="4118034"/>
            <a:ext cx="15841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Aft>
                <a:spcPts val="600"/>
              </a:spcAft>
            </a:pPr>
            <a:r>
              <a:rPr lang="el-GR" sz="105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Πηγή</a:t>
            </a:r>
            <a:r>
              <a:rPr lang="el-GR" sz="10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Εκτιμήσεις ΙΟΒΕ</a:t>
            </a:r>
            <a:endParaRPr lang="en-GR" sz="105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28A94EE-1D3F-4634-8306-F75864F38CC0}"/>
              </a:ext>
            </a:extLst>
          </p:cNvPr>
          <p:cNvSpPr/>
          <p:nvPr/>
        </p:nvSpPr>
        <p:spPr>
          <a:xfrm>
            <a:off x="1800617" y="1635646"/>
            <a:ext cx="2752531" cy="715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0000" cap="flat" cmpd="sng" algn="ctr">
            <a:solidFill>
              <a:schemeClr val="accent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buClr>
                <a:srgbClr val="D8B25C">
                  <a:lumMod val="75000"/>
                </a:srgbClr>
              </a:buClr>
              <a:buSzPct val="80000"/>
            </a:pPr>
            <a:r>
              <a:rPr lang="el-GR" sz="1100" kern="0" dirty="0">
                <a:latin typeface="Calibri" panose="020F0502020204030204" pitchFamily="34" charset="0"/>
              </a:rPr>
              <a:t>Ενίσχυση του ΑΕΠ το 2018 κατά €1,63 δισ. (</a:t>
            </a:r>
            <a:r>
              <a:rPr lang="el-GR" sz="1100" kern="0">
                <a:latin typeface="Calibri" panose="020F0502020204030204" pitchFamily="34" charset="0"/>
              </a:rPr>
              <a:t>0,72%)</a:t>
            </a:r>
            <a:endParaRPr lang="en-GR" sz="1100" kern="0" dirty="0">
              <a:latin typeface="Calibri" panose="020F050202020403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848A369A-17FE-4C0C-9CB3-0102A5A0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35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9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Μέση αύξηση της πλήρους απασχόλησης στη χώρα κατά 19,4 χιλ. θέσεις εργασίας την περίοδο 2011-2019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38236-6A4F-42A4-B7D8-808962ABBD21}"/>
              </a:ext>
            </a:extLst>
          </p:cNvPr>
          <p:cNvSpPr/>
          <p:nvPr/>
        </p:nvSpPr>
        <p:spPr>
          <a:xfrm>
            <a:off x="4067944" y="4256866"/>
            <a:ext cx="1803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Aft>
                <a:spcPts val="600"/>
              </a:spcAft>
            </a:pPr>
            <a:r>
              <a:rPr lang="el-GR" sz="105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Πηγή</a:t>
            </a:r>
            <a:r>
              <a:rPr lang="el-GR" sz="10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Εκτιμήσεις ΙΟΒΕ</a:t>
            </a:r>
            <a:endParaRPr lang="en-GR" sz="105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217DA69-6ABC-473E-B5E5-EEE8B7512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469157"/>
              </p:ext>
            </p:extLst>
          </p:nvPr>
        </p:nvGraphicFramePr>
        <p:xfrm>
          <a:off x="4615722" y="596406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13">
            <a:extLst>
              <a:ext uri="{FF2B5EF4-FFF2-40B4-BE49-F238E27FC236}">
                <a16:creationId xmlns:a16="http://schemas.microsoft.com/office/drawing/2014/main" id="{7E02865F-DA7B-40AF-AD57-AD9C62712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82724"/>
              </p:ext>
            </p:extLst>
          </p:nvPr>
        </p:nvGraphicFramePr>
        <p:xfrm>
          <a:off x="755576" y="598361"/>
          <a:ext cx="3571214" cy="370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4594E9-B9C5-48A6-91A7-B8D1AC76D96A}"/>
              </a:ext>
            </a:extLst>
          </p:cNvPr>
          <p:cNvSpPr txBox="1"/>
          <p:nvPr/>
        </p:nvSpPr>
        <p:spPr>
          <a:xfrm>
            <a:off x="1115616" y="4720315"/>
            <a:ext cx="7428131" cy="276999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Οι ιδιωτικοποιήσεις έχουν θετικές επιδράσεις στην οικονομική δραστηριότητα που διατηρούνται σε μακροχρόνια βάση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646E74A-2C4F-461F-BDB8-38C46E41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33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7F5FB-BA62-BD4C-B3D8-1449C0F3EB7A}"/>
              </a:ext>
            </a:extLst>
          </p:cNvPr>
          <p:cNvSpPr txBox="1"/>
          <p:nvPr/>
        </p:nvSpPr>
        <p:spPr>
          <a:xfrm>
            <a:off x="1975163" y="1986975"/>
            <a:ext cx="519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Κοινωνικοοικονομικές επιδράσεις: Οργανισμός Λιμένος Πειραιώς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79B07-6943-3B44-AECF-DE8A73A21F48}"/>
              </a:ext>
            </a:extLst>
          </p:cNvPr>
          <p:cNvCxnSpPr/>
          <p:nvPr/>
        </p:nvCxnSpPr>
        <p:spPr>
          <a:xfrm flipV="1">
            <a:off x="1691680" y="1491630"/>
            <a:ext cx="0" cy="2160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342E3291-AE1D-46A8-A26B-A0068523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41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BAF1-615B-AE46-AF7F-4BC26034C89C}"/>
              </a:ext>
            </a:extLst>
          </p:cNvPr>
          <p:cNvSpPr txBox="1"/>
          <p:nvPr/>
        </p:nvSpPr>
        <p:spPr>
          <a:xfrm>
            <a:off x="124882" y="123478"/>
            <a:ext cx="883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t>Ραγδαία άνοδος της κίνησης εμπορευματοκιβωτίων μετά την δραστηριοποίηση της COSCO στον Πειραιά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D9AE6E6-3D84-4F37-B00E-35A55BA3C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120960"/>
              </p:ext>
            </p:extLst>
          </p:nvPr>
        </p:nvGraphicFramePr>
        <p:xfrm>
          <a:off x="899592" y="627535"/>
          <a:ext cx="78488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Callout 7">
            <a:extLst>
              <a:ext uri="{FF2B5EF4-FFF2-40B4-BE49-F238E27FC236}">
                <a16:creationId xmlns:a16="http://schemas.microsoft.com/office/drawing/2014/main" id="{0A1ACE61-5630-4C20-A8DE-D3F063E47D0C}"/>
              </a:ext>
            </a:extLst>
          </p:cNvPr>
          <p:cNvSpPr/>
          <p:nvPr/>
        </p:nvSpPr>
        <p:spPr>
          <a:xfrm>
            <a:off x="1979712" y="2102390"/>
            <a:ext cx="1978331" cy="9387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014"/>
            </a:avLst>
          </a:prstGeom>
          <a:solidFill>
            <a:schemeClr val="accent1">
              <a:lumMod val="60000"/>
              <a:lumOff val="40000"/>
            </a:schemeClr>
          </a:solidFill>
          <a:ln w="10000" cap="flat" cmpd="sng" algn="ctr">
            <a:solidFill>
              <a:schemeClr val="accent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buClr>
                <a:srgbClr val="D8B25C">
                  <a:lumMod val="75000"/>
                </a:srgbClr>
              </a:buClr>
              <a:buSzPct val="80000"/>
            </a:pPr>
            <a:r>
              <a:rPr lang="el-GR" sz="1100" kern="0" dirty="0">
                <a:latin typeface="Calibri" panose="020F0502020204030204" pitchFamily="34" charset="0"/>
              </a:rPr>
              <a:t>Σύμβαση παραχώρησης των προβλητών ΙΙ και ΙΙΙ με ΣΕΠ</a:t>
            </a:r>
            <a:r>
              <a:rPr lang="en-US" sz="1100" kern="0" dirty="0">
                <a:latin typeface="Calibri" panose="020F0502020204030204" pitchFamily="34" charset="0"/>
              </a:rPr>
              <a:t> AE</a:t>
            </a:r>
            <a:r>
              <a:rPr lang="el-GR" sz="1100" kern="0" dirty="0">
                <a:latin typeface="Calibri" panose="020F0502020204030204" pitchFamily="34" charset="0"/>
              </a:rPr>
              <a:t>, θυγατρική της COSCO Pacific </a:t>
            </a:r>
            <a:r>
              <a:rPr lang="el-GR" sz="1100" kern="0" dirty="0" err="1">
                <a:latin typeface="Calibri" panose="020F0502020204030204" pitchFamily="34" charset="0"/>
              </a:rPr>
              <a:t>Limited</a:t>
            </a:r>
            <a:endParaRPr lang="en-GR" sz="1100" kern="0" dirty="0">
              <a:latin typeface="Calibri" panose="020F0502020204030204" pitchFamily="34" charset="0"/>
            </a:endParaRPr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D803DC99-2B41-44D0-A478-8E04769F5FD5}"/>
              </a:ext>
            </a:extLst>
          </p:cNvPr>
          <p:cNvSpPr/>
          <p:nvPr/>
        </p:nvSpPr>
        <p:spPr>
          <a:xfrm>
            <a:off x="5436096" y="1059582"/>
            <a:ext cx="1463606" cy="9387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609"/>
            </a:avLst>
          </a:prstGeom>
          <a:solidFill>
            <a:schemeClr val="accent1">
              <a:lumMod val="60000"/>
              <a:lumOff val="40000"/>
            </a:schemeClr>
          </a:solidFill>
          <a:ln w="10000" cap="flat" cmpd="sng" algn="ctr">
            <a:solidFill>
              <a:schemeClr val="accent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buClr>
                <a:srgbClr val="D8B25C">
                  <a:lumMod val="75000"/>
                </a:srgbClr>
              </a:buClr>
              <a:buSzPct val="80000"/>
            </a:pPr>
            <a:r>
              <a:rPr lang="el-GR" sz="1100" kern="0" dirty="0">
                <a:latin typeface="Calibri" panose="020F0502020204030204" pitchFamily="34" charset="0"/>
              </a:rPr>
              <a:t>Εξαγορά πλειοψηφικού πακέτου μετοχών (51%) της ΟΛΠ ΑΕ</a:t>
            </a:r>
            <a:endParaRPr lang="en-GR" sz="1100" kern="0" dirty="0">
              <a:latin typeface="Calibri" panose="020F050202020403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467ABA9-056F-4453-9FFA-2F5B5D443FE3}"/>
              </a:ext>
            </a:extLst>
          </p:cNvPr>
          <p:cNvSpPr/>
          <p:nvPr/>
        </p:nvSpPr>
        <p:spPr>
          <a:xfrm>
            <a:off x="1230721" y="4302066"/>
            <a:ext cx="2199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R" sz="105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05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Πηγή:</a:t>
            </a:r>
            <a:r>
              <a:rPr lang="el-GR" sz="105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ΟΛΠ, </a:t>
            </a:r>
            <a:r>
              <a:rPr lang="en-US" sz="105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World Shipping Council</a:t>
            </a:r>
            <a:r>
              <a:rPr lang="en-GR" sz="1050" dirty="0">
                <a:solidFill>
                  <a:prstClr val="black"/>
                </a:solidFill>
                <a:latin typeface="Tw Cen M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6F63E-FF59-4D90-8EFA-EDAC22F24483}"/>
              </a:ext>
            </a:extLst>
          </p:cNvPr>
          <p:cNvSpPr txBox="1"/>
          <p:nvPr/>
        </p:nvSpPr>
        <p:spPr>
          <a:xfrm>
            <a:off x="975156" y="4607108"/>
            <a:ext cx="8051054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ln w="10000" cap="flat" cmpd="sng" algn="ctr">
            <a:solidFill>
              <a:srgbClr val="A5AB81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B25C">
                  <a:lumMod val="75000"/>
                </a:srgbClr>
              </a:buClr>
              <a:buSzPct val="80000"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l-GR" dirty="0"/>
              <a:t>Το λιμάνι του Πειραιά στην 4η θέση στην Ευρώπη (από 17η θέση το 2007) και στην 1η θέση στη Μεσόγειο με βάση τον όγκο μεταφοράς εμπορευματοκιβωτίων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8CAB023-0F00-4D34-A030-A9619986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" y="4443958"/>
            <a:ext cx="620688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35629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F7915"/>
    </a:hlink>
    <a:folHlink>
      <a:srgbClr val="9966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1533</Words>
  <Application>Microsoft Office PowerPoint</Application>
  <PresentationFormat>On-screen Show (16:9)</PresentationFormat>
  <Paragraphs>149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Schoolbook</vt:lpstr>
      <vt:lpstr>Courier New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Anastasiou Thalassinos, THENEWTONS</dc:creator>
  <cp:lastModifiedBy>Roi Haikou</cp:lastModifiedBy>
  <cp:revision>34</cp:revision>
  <dcterms:created xsi:type="dcterms:W3CDTF">2019-11-18T13:49:44Z</dcterms:created>
  <dcterms:modified xsi:type="dcterms:W3CDTF">2020-07-14T07:07:07Z</dcterms:modified>
</cp:coreProperties>
</file>