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2"/>
    <p:restoredTop sz="94674"/>
  </p:normalViewPr>
  <p:slideViewPr>
    <p:cSldViewPr snapToGrid="0" snapToObjects="1">
      <p:cViewPr varScale="1">
        <p:scale>
          <a:sx n="36" d="100"/>
          <a:sy n="36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_1_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0" y="0"/>
            <a:ext cx="1333500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0" y="10092937"/>
            <a:ext cx="7848600" cy="363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42255" y="11918657"/>
            <a:ext cx="2985768" cy="135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7E5D52-6E31-416E-A94D-E8693E35151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-787399" y="11577612"/>
            <a:ext cx="2895600" cy="485775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F7F754C-B806-DE43-8288-D98A5EDF40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50" y="-1"/>
            <a:ext cx="24404115" cy="13727315"/>
          </a:xfrm>
          <a:prstGeom prst="rect">
            <a:avLst/>
          </a:prstGeom>
        </p:spPr>
      </p:pic>
      <p:sp>
        <p:nvSpPr>
          <p:cNvPr id="3" name="Circle"/>
          <p:cNvSpPr/>
          <p:nvPr/>
        </p:nvSpPr>
        <p:spPr>
          <a:xfrm>
            <a:off x="1675740" y="913740"/>
            <a:ext cx="9094521" cy="9094521"/>
          </a:xfrm>
          <a:prstGeom prst="ellipse">
            <a:avLst/>
          </a:prstGeom>
          <a:solidFill>
            <a:srgbClr val="4A9CD5">
              <a:alpha val="80024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" name="Triangle"/>
          <p:cNvSpPr/>
          <p:nvPr/>
        </p:nvSpPr>
        <p:spPr>
          <a:xfrm>
            <a:off x="13864989" y="8839691"/>
            <a:ext cx="10532876" cy="488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5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21486" y="11244669"/>
            <a:ext cx="3864355" cy="175509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Presentation Title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nnual Strategy Meeting 2020…"/>
          <p:cNvSpPr txBox="1"/>
          <p:nvPr/>
        </p:nvSpPr>
        <p:spPr>
          <a:xfrm>
            <a:off x="4309042" y="3583770"/>
            <a:ext cx="5887765" cy="3274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n-US" dirty="0"/>
              <a:t>IPTO</a:t>
            </a:r>
            <a:r>
              <a:rPr dirty="0"/>
              <a:t> </a:t>
            </a:r>
            <a:r>
              <a:rPr lang="en-US" dirty="0"/>
              <a:t>Analytics</a:t>
            </a:r>
            <a:endParaRPr lang="en-GB" dirty="0"/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Σύντομος Οδηγός Παρουσίασης </a:t>
            </a:r>
            <a:r>
              <a:rPr lang="en-US" dirty="0"/>
              <a:t>Mobile APP</a:t>
            </a:r>
            <a:endParaRPr lang="en-GB" dirty="0"/>
          </a:p>
        </p:txBody>
      </p:sp>
      <p:sp>
        <p:nvSpPr>
          <p:cNvPr id="56" name="Line"/>
          <p:cNvSpPr/>
          <p:nvPr/>
        </p:nvSpPr>
        <p:spPr>
          <a:xfrm>
            <a:off x="4309042" y="3109993"/>
            <a:ext cx="1473201" cy="1"/>
          </a:xfrm>
          <a:prstGeom prst="line">
            <a:avLst/>
          </a:prstGeom>
          <a:ln w="2032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BA8D475-2D1E-41E6-9427-8C8B6F5B5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6193" y="7249734"/>
            <a:ext cx="2895600" cy="4857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6FCF655-A6E1-466C-B0B0-E6A207347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9042" y="7097335"/>
            <a:ext cx="781050" cy="7905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1521440" y="217358"/>
            <a:ext cx="12563649" cy="11291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Διασυνδέσεις</a:t>
            </a:r>
            <a:br>
              <a:rPr lang="el-GR" dirty="0">
                <a:solidFill>
                  <a:srgbClr val="005DA9"/>
                </a:solidFill>
              </a:rPr>
            </a:br>
            <a:r>
              <a:rPr lang="el-GR" dirty="0">
                <a:solidFill>
                  <a:srgbClr val="005DA9"/>
                </a:solidFill>
              </a:rPr>
              <a:t>Ωριαίος Χάρτης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Προβολή ωριαίων τιμών εισαγωγής/εξαγωγής ενέργειας: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προβολή τιμών εισαγωγής ή εξαγωγής ενέργειας ανά χώρα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Απεικόνιση ροής: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 πράσινα βέλη η εξαγωγή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 κόκκινα βέλη η εισαγωγή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προβολή τιμής συνολικού Ισοζυγίου Διασυνδέσεων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Δυνατότητα επιλογής: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ώρας μετακινώντας τον </a:t>
            </a:r>
            <a:r>
              <a:rPr lang="en-US" dirty="0"/>
              <a:t>slider</a:t>
            </a:r>
            <a:endParaRPr lang="el-GR" dirty="0"/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ημέρας με επιλογή στο εικονίδιο </a:t>
            </a:r>
            <a:r>
              <a:rPr lang="en-US" dirty="0"/>
              <a:t>calendar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προηγούμενης και επόμενης ημέρας από τα εικονίδια </a:t>
            </a:r>
            <a:r>
              <a:rPr lang="en-US" dirty="0"/>
              <a:t>&lt; </a:t>
            </a:r>
            <a:r>
              <a:rPr lang="el-GR" dirty="0"/>
              <a:t>και </a:t>
            </a:r>
            <a:r>
              <a:rPr lang="en-US" dirty="0"/>
              <a:t>&gt; </a:t>
            </a:r>
            <a:r>
              <a:rPr lang="el-GR" dirty="0"/>
              <a:t>αντίστοιχα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μετάβασης στην οθόνη «Ημερήσιο Διάγραμμα»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E43EA6-B4BA-4EFC-8D4D-43295942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845120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1520000" y="-88714"/>
            <a:ext cx="12564000" cy="97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Διασυνδέσεις</a:t>
            </a:r>
            <a:br>
              <a:rPr lang="el-GR" dirty="0">
                <a:solidFill>
                  <a:srgbClr val="005DA9"/>
                </a:solidFill>
              </a:rPr>
            </a:br>
            <a:r>
              <a:rPr lang="el-GR" dirty="0">
                <a:solidFill>
                  <a:srgbClr val="005DA9"/>
                </a:solidFill>
              </a:rPr>
              <a:t>Ημερήσιο Πρόγραμμα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Προβολή ημερήσιου προγράμματος διασυνδέσεων ανά χώρα: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Ιταλία, Αλβανία, Β. Μακεδονία, Βουλγαρία, Τουρκία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Δυνατότητα επιλογής: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ώρας μετακινώντας τον </a:t>
            </a:r>
            <a:r>
              <a:rPr lang="en-US" dirty="0"/>
              <a:t>slider</a:t>
            </a:r>
            <a:endParaRPr lang="el-GR" dirty="0"/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ημέρας με επιλογή στο εικονίδιο </a:t>
            </a:r>
            <a:r>
              <a:rPr lang="en-US" dirty="0"/>
              <a:t>calendar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προηγούμενης και επόμενης ημέρας από τα εικονίδια </a:t>
            </a:r>
            <a:r>
              <a:rPr lang="en-US" dirty="0"/>
              <a:t>&lt; </a:t>
            </a:r>
            <a:r>
              <a:rPr lang="el-GR" dirty="0"/>
              <a:t>και </a:t>
            </a:r>
            <a:r>
              <a:rPr lang="en-US" dirty="0"/>
              <a:t>&gt; </a:t>
            </a:r>
            <a:r>
              <a:rPr lang="el-GR" dirty="0"/>
              <a:t>αντίστοιχα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μετάβασης στην οθόνη «Ημερήσιο Πρόγραμμα»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φιλτραρίσματος χώρας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l-GR" dirty="0"/>
              <a:t>1</a:t>
            </a:r>
            <a:r>
              <a:rPr dirty="0"/>
              <a:t>0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A8B5A-D646-4022-BF54-58D8C6987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16460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898880" y="273600"/>
            <a:ext cx="10106145" cy="383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Ρυθμίσεις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Δυνατότητα επιλογής γλώσσας περιβάλλοντος εφαρμογής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n-US" dirty="0"/>
              <a:t>English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Ελληνικά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lang="el-GR" dirty="0"/>
              <a:t>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A91D50-5192-442F-809C-25389F6C6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538632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923035" y="270000"/>
            <a:ext cx="10081990" cy="58780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Με μια ματιά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Αρχική οθόνη εφαρμογής όπου παρουσιάζονται οι βασικές πληροφορίες για: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Χρονική Περίοδος Αναφοράς</a:t>
            </a:r>
            <a:br>
              <a:rPr lang="el-GR" dirty="0"/>
            </a:br>
            <a:r>
              <a:rPr lang="el-GR" dirty="0"/>
              <a:t>27.04.2021</a:t>
            </a:r>
            <a:r>
              <a:rPr lang="en-US" dirty="0"/>
              <a:t> </a:t>
            </a:r>
            <a:r>
              <a:rPr lang="el-GR" dirty="0"/>
              <a:t>22:00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Φορτίο Συστήματος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Συνολική Παραγωγή</a:t>
            </a:r>
          </a:p>
          <a:p>
            <a:pPr marL="571500" lvl="4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Ισοζύγιο Διασυνδέσεων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3200" y="270000"/>
            <a:ext cx="1184128" cy="11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394ED-DCEB-4316-B6F3-3A4A842F2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11" y="273685"/>
            <a:ext cx="6077829" cy="131686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4630401" y="273600"/>
            <a:ext cx="9374624" cy="681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Μενού Εφαρμογής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Μενού εφαρμογής με δυνατότητα επιλογής της αντίστοιχης οθόνης: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 μια ματιά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Πληροφορίες</a:t>
            </a:r>
            <a:endParaRPr lang="en-US" dirty="0"/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Φορτίο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Παραγωγή</a:t>
            </a:r>
          </a:p>
          <a:p>
            <a:pPr marL="571500" lvl="4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Διασυνδέσεις</a:t>
            </a:r>
          </a:p>
          <a:p>
            <a:pPr marL="571500" lvl="4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Ρυθμίσεις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3200" y="2700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2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C4905-40C1-4E1A-89BD-B346BDF75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69696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4630401" y="268405"/>
            <a:ext cx="9374624" cy="2892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Πληροφορίες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Βασικές πληροφορίες για την εφαρμογή και τις θεματικές περιοχές που καλύπτονται</a:t>
            </a:r>
            <a:endParaRPr lang="el-GR" dirty="0"/>
          </a:p>
        </p:txBody>
      </p:sp>
      <p:sp>
        <p:nvSpPr>
          <p:cNvPr id="61" name="01"/>
          <p:cNvSpPr txBox="1"/>
          <p:nvPr/>
        </p:nvSpPr>
        <p:spPr>
          <a:xfrm>
            <a:off x="131836" y="268405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3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01280-7F34-4EEE-B77F-114070545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421A77-4985-41FA-B3A9-A26E99E86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707834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898880" y="273600"/>
            <a:ext cx="10106145" cy="4746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Φορτίο Συστήματος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Πληροφορίες για το Πραγματικό Φορτίο Συστήματος αλλά και για την Πρόβλεψη Φορτίου Συστήματος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δυνατότητα επιλογής ώρας για προβολή των αντίστοιχων τιμών του Φορτίου μετακινώντας τον </a:t>
            </a:r>
            <a:r>
              <a:rPr lang="en-US" dirty="0"/>
              <a:t>slider</a:t>
            </a:r>
            <a:endParaRPr lang="el-GR" dirty="0"/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4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1E9F2-1636-416A-B275-341D405D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53852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898880" y="273600"/>
            <a:ext cx="10106145" cy="383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Μενού Παραγωγής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Δύο διαθέσιμες επιλογές προβολής για το μενού της Παραγωγής: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Ωριαίες Τιμές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Ημερήσιο Διάγραμμα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6C97C1-818B-4DD8-A02E-E03F6CDEA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74634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898880" y="273600"/>
            <a:ext cx="10106145" cy="99683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Παραγωγή</a:t>
            </a:r>
            <a:br>
              <a:rPr lang="el-GR" dirty="0">
                <a:solidFill>
                  <a:srgbClr val="005DA9"/>
                </a:solidFill>
              </a:rPr>
            </a:br>
            <a:r>
              <a:rPr lang="el-GR" dirty="0">
                <a:solidFill>
                  <a:srgbClr val="005DA9"/>
                </a:solidFill>
              </a:rPr>
              <a:t>Ωριαίες Τιμές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Προβολή ωριαίων τιμών παραγωγής ενέργειας ανά κατηγορία: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Λιγνίτης, Φυσικό Αέριο, Υδροηλεκτρικά, ΑΠΕ, Ισοζύγιο Διασυνδέσεων, Άντληση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Δυνατότητα επιλογής: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ώρας μετακινώντας τον </a:t>
            </a:r>
            <a:r>
              <a:rPr lang="en-US" dirty="0"/>
              <a:t>slider</a:t>
            </a:r>
            <a:endParaRPr lang="el-GR" dirty="0"/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ημέρας με επιλογή στο εικονίδιο </a:t>
            </a:r>
            <a:r>
              <a:rPr lang="en-US" dirty="0"/>
              <a:t>calendar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προηγούμενης και επόμενης ημέρας από τα εικονίδια </a:t>
            </a:r>
            <a:r>
              <a:rPr lang="en-US" dirty="0"/>
              <a:t>&lt; </a:t>
            </a:r>
            <a:r>
              <a:rPr lang="el-GR" dirty="0"/>
              <a:t>και </a:t>
            </a:r>
            <a:r>
              <a:rPr lang="en-US" dirty="0"/>
              <a:t>&gt; </a:t>
            </a:r>
            <a:r>
              <a:rPr lang="el-GR" dirty="0"/>
              <a:t>αντίστοιχα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μετάβασης στην οθόνη «Ημερήσιο Διάγραμμα»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0C55B-2DDC-4EE0-8834-41CC1669E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321409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898880" y="273600"/>
            <a:ext cx="10106145" cy="1016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Παραγωγή</a:t>
            </a:r>
            <a:br>
              <a:rPr lang="el-GR" dirty="0">
                <a:solidFill>
                  <a:srgbClr val="005DA9"/>
                </a:solidFill>
              </a:rPr>
            </a:br>
            <a:r>
              <a:rPr lang="el-GR" dirty="0">
                <a:solidFill>
                  <a:srgbClr val="005DA9"/>
                </a:solidFill>
              </a:rPr>
              <a:t>Ημερήσιο Διάγραμμα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Προβολή ημερήσιου διαγράμματος παραγωγής ενέργειας ανά κατηγορία: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Λιγνίτης, Φυσικό Αέριο, Υδροηλεκτρικά, ΑΠΕ, Ισοζύγιο Διασυνδέσεων, Άντληση</a:t>
            </a: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Δυνατότητα επιλογής: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ώρας μετακινώντας τον </a:t>
            </a:r>
            <a:r>
              <a:rPr lang="en-US" dirty="0"/>
              <a:t>slider</a:t>
            </a:r>
            <a:endParaRPr lang="el-GR" dirty="0"/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διαφορετικής ημέρας με επιλογή στο εικονίδιο </a:t>
            </a:r>
            <a:r>
              <a:rPr lang="en-US" dirty="0"/>
              <a:t>calendar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προηγούμενης και επόμενης ημέρας από τα εικονίδια </a:t>
            </a:r>
            <a:r>
              <a:rPr lang="en-US" dirty="0"/>
              <a:t>&lt; </a:t>
            </a:r>
            <a:r>
              <a:rPr lang="el-GR" dirty="0"/>
              <a:t>και </a:t>
            </a:r>
            <a:r>
              <a:rPr lang="en-US" dirty="0"/>
              <a:t>&gt; </a:t>
            </a:r>
            <a:r>
              <a:rPr lang="el-GR" dirty="0"/>
              <a:t>αντίστοιχα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μετάβασης στην οθόνη «Ωριαίες Τιμές»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φιλτραρίσματος κατηγορίας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B459A-0128-49D9-A3C9-E5000612D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565958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he Interconnection of Crete with the Hellenic Electricity Transmission System is a major priority of National strategic energy plan. It is successfully entering the phase of implementation in 2020 with the completion of the tender processes and the inau"/>
          <p:cNvSpPr txBox="1"/>
          <p:nvPr/>
        </p:nvSpPr>
        <p:spPr>
          <a:xfrm>
            <a:off x="13898880" y="273600"/>
            <a:ext cx="10106145" cy="383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defRPr sz="76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l-GR" dirty="0">
                <a:solidFill>
                  <a:srgbClr val="005DA9"/>
                </a:solidFill>
              </a:rPr>
              <a:t>Μενού Διασυνδέσεις</a:t>
            </a:r>
            <a:endParaRPr lang="en-GB" dirty="0">
              <a:solidFill>
                <a:srgbClr val="005DA9"/>
              </a:solidFill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b="1" dirty="0"/>
              <a:t>Δύο διαθέσιμες επιλογές προβολής για το μενού των Διασυνδέσεων: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Ωριαίος Χάρτης</a:t>
            </a:r>
          </a:p>
          <a:p>
            <a:pPr marL="571500" indent="-5715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>
                <a:solidFill>
                  <a:srgbClr val="66686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l-GR" dirty="0"/>
              <a:t>Ημερήσιο Διάγραμμα</a:t>
            </a:r>
          </a:p>
        </p:txBody>
      </p:sp>
      <p:sp>
        <p:nvSpPr>
          <p:cNvPr id="61" name="01"/>
          <p:cNvSpPr txBox="1"/>
          <p:nvPr/>
        </p:nvSpPr>
        <p:spPr>
          <a:xfrm>
            <a:off x="131836" y="273600"/>
            <a:ext cx="1184128" cy="1155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7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dirty="0"/>
              <a:t>0</a:t>
            </a:r>
            <a:r>
              <a:rPr lang="el-GR" dirty="0"/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C6A8CB-2E82-43A5-A1B1-FDF35611E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00" y="273600"/>
            <a:ext cx="6077908" cy="1316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38168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397</Words>
  <Application>Microsoft Office PowerPoint</Application>
  <PresentationFormat>Προσαρμογή</PresentationFormat>
  <Paragraphs>82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Arial</vt:lpstr>
      <vt:lpstr>Helvetica Neue</vt:lpstr>
      <vt:lpstr>Helvetica Neue Medium</vt:lpstr>
      <vt:lpstr>Roboto</vt:lpstr>
      <vt:lpstr>Roboto Black</vt:lpstr>
      <vt:lpstr>Roboto Light</vt:lpstr>
      <vt:lpstr>21_BasicWhite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Filippos Panagopoulos</dc:creator>
  <cp:lastModifiedBy>Filippos Panagopoulos</cp:lastModifiedBy>
  <cp:revision>50</cp:revision>
  <dcterms:modified xsi:type="dcterms:W3CDTF">2021-05-12T18:26:06Z</dcterms:modified>
</cp:coreProperties>
</file>