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78" r:id="rId3"/>
    <p:sldId id="273" r:id="rId4"/>
    <p:sldId id="277" r:id="rId5"/>
    <p:sldId id="270" r:id="rId6"/>
    <p:sldId id="269"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0" userDrawn="1">
          <p15:clr>
            <a:srgbClr val="A4A3A4"/>
          </p15:clr>
        </p15:guide>
        <p15:guide id="2" pos="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4692A"/>
    <a:srgbClr val="F35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94660"/>
  </p:normalViewPr>
  <p:slideViewPr>
    <p:cSldViewPr snapToGrid="0">
      <p:cViewPr varScale="1">
        <p:scale>
          <a:sx n="108" d="100"/>
          <a:sy n="108" d="100"/>
        </p:scale>
        <p:origin x="420" y="108"/>
      </p:cViewPr>
      <p:guideLst>
        <p:guide orient="horz" pos="960"/>
        <p:guide pos="9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hqfs\elperes\01.%20PROJECTS\03.%20OPERATION\ZZ.%20OPERATION%20GENERAL\2024.Curtailme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qfs\elperes\01.%20PROJECTS\03.%20OPERATION\ZZ.%20OPERATION%20GENERAL\2024.Curtailmen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'Diagrams (Kozani)'!$B$91</c:f>
              <c:strCache>
                <c:ptCount val="1"/>
                <c:pt idx="0">
                  <c:v>2023</c:v>
                </c:pt>
              </c:strCache>
            </c:strRef>
          </c:tx>
          <c:spPr>
            <a:ln w="28575" cap="rnd">
              <a:solidFill>
                <a:schemeClr val="accent1"/>
              </a:solidFill>
              <a:round/>
            </a:ln>
            <a:effectLst/>
          </c:spPr>
          <c:marker>
            <c:symbol val="none"/>
          </c:marker>
          <c:cat>
            <c:strRef>
              <c:f>'Diagrams (Kozani)'!$A$92:$A$103</c:f>
              <c:strCache>
                <c:ptCount val="12"/>
                <c:pt idx="0">
                  <c:v>Ιαν</c:v>
                </c:pt>
                <c:pt idx="1">
                  <c:v>Φεβ</c:v>
                </c:pt>
                <c:pt idx="2">
                  <c:v>Μαρ</c:v>
                </c:pt>
                <c:pt idx="3">
                  <c:v>Απρ</c:v>
                </c:pt>
                <c:pt idx="4">
                  <c:v>Μαϊ</c:v>
                </c:pt>
                <c:pt idx="5">
                  <c:v>Ιουν</c:v>
                </c:pt>
                <c:pt idx="6">
                  <c:v>Ιουλ</c:v>
                </c:pt>
                <c:pt idx="7">
                  <c:v>Αυγ</c:v>
                </c:pt>
                <c:pt idx="8">
                  <c:v>Σεπ</c:v>
                </c:pt>
                <c:pt idx="9">
                  <c:v>Οκτ</c:v>
                </c:pt>
                <c:pt idx="10">
                  <c:v>Νοε</c:v>
                </c:pt>
                <c:pt idx="11">
                  <c:v>Δεκ</c:v>
                </c:pt>
              </c:strCache>
            </c:strRef>
          </c:cat>
          <c:val>
            <c:numRef>
              <c:f>'Diagrams (Kozani)'!$B$92:$B$103</c:f>
              <c:numCache>
                <c:formatCode>#,##0.0</c:formatCode>
                <c:ptCount val="12"/>
                <c:pt idx="0">
                  <c:v>0</c:v>
                </c:pt>
                <c:pt idx="1">
                  <c:v>267.17220484999996</c:v>
                </c:pt>
                <c:pt idx="2">
                  <c:v>1691.9172315999999</c:v>
                </c:pt>
                <c:pt idx="3">
                  <c:v>1973.1671492009536</c:v>
                </c:pt>
                <c:pt idx="4">
                  <c:v>3580.3271327709535</c:v>
                </c:pt>
                <c:pt idx="5">
                  <c:v>3860.2608259376557</c:v>
                </c:pt>
                <c:pt idx="6">
                  <c:v>3860.2608259376557</c:v>
                </c:pt>
                <c:pt idx="7">
                  <c:v>4105.2415752376555</c:v>
                </c:pt>
                <c:pt idx="8">
                  <c:v>4248.2098128376556</c:v>
                </c:pt>
                <c:pt idx="9">
                  <c:v>4423.5402457376558</c:v>
                </c:pt>
                <c:pt idx="10">
                  <c:v>5078.565591927656</c:v>
                </c:pt>
                <c:pt idx="11">
                  <c:v>5401.835884027656</c:v>
                </c:pt>
              </c:numCache>
            </c:numRef>
          </c:val>
          <c:smooth val="0"/>
          <c:extLst>
            <c:ext xmlns:c16="http://schemas.microsoft.com/office/drawing/2014/chart" uri="{C3380CC4-5D6E-409C-BE32-E72D297353CC}">
              <c16:uniqueId val="{00000000-4AAF-44BD-A024-6A337810D0EE}"/>
            </c:ext>
          </c:extLst>
        </c:ser>
        <c:ser>
          <c:idx val="1"/>
          <c:order val="1"/>
          <c:tx>
            <c:strRef>
              <c:f>'Diagrams (Kozani)'!$C$91</c:f>
              <c:strCache>
                <c:ptCount val="1"/>
                <c:pt idx="0">
                  <c:v>2024</c:v>
                </c:pt>
              </c:strCache>
            </c:strRef>
          </c:tx>
          <c:spPr>
            <a:ln w="28575" cap="rnd">
              <a:solidFill>
                <a:schemeClr val="accent2"/>
              </a:solidFill>
              <a:round/>
            </a:ln>
            <a:effectLst/>
          </c:spPr>
          <c:marker>
            <c:symbol val="none"/>
          </c:marker>
          <c:dLbls>
            <c:dLbl>
              <c:idx val="7"/>
              <c:layout>
                <c:manualLayout>
                  <c:x val="3.6231884057971015E-3"/>
                  <c:y val="-5.3013604250939685E-2"/>
                </c:manualLayout>
              </c:layout>
              <c:tx>
                <c:rich>
                  <a:bodyPr/>
                  <a:lstStyle/>
                  <a:p>
                    <a:r>
                      <a:rPr lang="en-US" sz="1800" dirty="0"/>
                      <a:t>26,507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D5-4BF5-8AAA-6D355CF9C45E}"/>
                </c:ext>
              </c:extLst>
            </c:dLbl>
            <c:dLbl>
              <c:idx val="8"/>
              <c:layout>
                <c:manualLayout>
                  <c:x val="-0.1358695652173913"/>
                  <c:y val="-3.843486308193128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800" dirty="0"/>
                      <a:t>26,968</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00906272585492"/>
                      <c:h val="7.6830070318163024E-2"/>
                    </c:manualLayout>
                  </c15:layout>
                </c:ext>
                <c:ext xmlns:c16="http://schemas.microsoft.com/office/drawing/2014/chart" uri="{C3380CC4-5D6E-409C-BE32-E72D297353CC}">
                  <c16:uniqueId val="{00000001-4AAF-44BD-A024-6A337810D0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'Diagrams (Kozani)'!$A$92:$A$103</c:f>
              <c:strCache>
                <c:ptCount val="12"/>
                <c:pt idx="0">
                  <c:v>Ιαν</c:v>
                </c:pt>
                <c:pt idx="1">
                  <c:v>Φεβ</c:v>
                </c:pt>
                <c:pt idx="2">
                  <c:v>Μαρ</c:v>
                </c:pt>
                <c:pt idx="3">
                  <c:v>Απρ</c:v>
                </c:pt>
                <c:pt idx="4">
                  <c:v>Μαϊ</c:v>
                </c:pt>
                <c:pt idx="5">
                  <c:v>Ιουν</c:v>
                </c:pt>
                <c:pt idx="6">
                  <c:v>Ιουλ</c:v>
                </c:pt>
                <c:pt idx="7">
                  <c:v>Αυγ</c:v>
                </c:pt>
                <c:pt idx="8">
                  <c:v>Σεπ</c:v>
                </c:pt>
                <c:pt idx="9">
                  <c:v>Οκτ</c:v>
                </c:pt>
                <c:pt idx="10">
                  <c:v>Νοε</c:v>
                </c:pt>
                <c:pt idx="11">
                  <c:v>Δεκ</c:v>
                </c:pt>
              </c:strCache>
            </c:strRef>
          </c:cat>
          <c:val>
            <c:numRef>
              <c:f>'Diagrams (Kozani)'!$C$92:$C$103</c:f>
              <c:numCache>
                <c:formatCode>#,##0.0</c:formatCode>
                <c:ptCount val="12"/>
                <c:pt idx="0">
                  <c:v>15.323314300000026</c:v>
                </c:pt>
                <c:pt idx="1">
                  <c:v>413.75069360000003</c:v>
                </c:pt>
                <c:pt idx="2">
                  <c:v>4248.8514258000005</c:v>
                </c:pt>
                <c:pt idx="3">
                  <c:v>14903.5314258</c:v>
                </c:pt>
                <c:pt idx="4">
                  <c:v>20697.251425800001</c:v>
                </c:pt>
                <c:pt idx="5">
                  <c:v>23893.5514258</c:v>
                </c:pt>
                <c:pt idx="6">
                  <c:v>25602.151425799999</c:v>
                </c:pt>
                <c:pt idx="7">
                  <c:v>26507.151425799999</c:v>
                </c:pt>
              </c:numCache>
            </c:numRef>
          </c:val>
          <c:smooth val="0"/>
          <c:extLst>
            <c:ext xmlns:c16="http://schemas.microsoft.com/office/drawing/2014/chart" uri="{C3380CC4-5D6E-409C-BE32-E72D297353CC}">
              <c16:uniqueId val="{00000002-4AAF-44BD-A024-6A337810D0EE}"/>
            </c:ext>
          </c:extLst>
        </c:ser>
        <c:dLbls>
          <c:showLegendKey val="0"/>
          <c:showVal val="0"/>
          <c:showCatName val="0"/>
          <c:showSerName val="0"/>
          <c:showPercent val="0"/>
          <c:showBubbleSize val="0"/>
        </c:dLbls>
        <c:smooth val="0"/>
        <c:axId val="1407694208"/>
        <c:axId val="1205115408"/>
      </c:lineChart>
      <c:catAx>
        <c:axId val="140769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115408"/>
        <c:crosses val="autoZero"/>
        <c:auto val="1"/>
        <c:lblAlgn val="ctr"/>
        <c:lblOffset val="100"/>
        <c:noMultiLvlLbl val="0"/>
      </c:catAx>
      <c:valAx>
        <c:axId val="1205115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769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73833162159079E-2"/>
          <c:y val="2.0299612076983862E-2"/>
          <c:w val="0.9440107079006429"/>
          <c:h val="0.9073460467862805"/>
        </c:manualLayout>
      </c:layout>
      <c:lineChart>
        <c:grouping val="standard"/>
        <c:varyColors val="0"/>
        <c:ser>
          <c:idx val="0"/>
          <c:order val="0"/>
          <c:tx>
            <c:strRef>
              <c:f>'Monthly losses (%) (Aten)'!$C$33</c:f>
              <c:strCache>
                <c:ptCount val="1"/>
                <c:pt idx="0">
                  <c:v>2024</c:v>
                </c:pt>
              </c:strCache>
            </c:strRef>
          </c:tx>
          <c:spPr>
            <a:ln w="28575" cap="rnd">
              <a:solidFill>
                <a:schemeClr val="accent2"/>
              </a:solidFill>
              <a:round/>
            </a:ln>
            <a:effectLst/>
          </c:spPr>
          <c:marker>
            <c:symbol val="none"/>
          </c:marker>
          <c:dLbls>
            <c:dLbl>
              <c:idx val="7"/>
              <c:layout>
                <c:manualLayout>
                  <c:x val="1.2077294685990338E-3"/>
                  <c:y val="-5.9604977292935638E-2"/>
                </c:manualLayout>
              </c:layout>
              <c:tx>
                <c:rich>
                  <a:bodyPr/>
                  <a:lstStyle/>
                  <a:p>
                    <a:r>
                      <a:rPr lang="en-US" sz="1800" dirty="0"/>
                      <a:t>811.1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A7-415B-969F-AB19522808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losses (%) (Aten)'!$B$34:$B$45</c:f>
              <c:strCache>
                <c:ptCount val="12"/>
                <c:pt idx="0">
                  <c:v>Ιαν</c:v>
                </c:pt>
                <c:pt idx="1">
                  <c:v>Φεβ</c:v>
                </c:pt>
                <c:pt idx="2">
                  <c:v>Μαρ</c:v>
                </c:pt>
                <c:pt idx="3">
                  <c:v>Απρ</c:v>
                </c:pt>
                <c:pt idx="4">
                  <c:v>Μαϊ</c:v>
                </c:pt>
                <c:pt idx="5">
                  <c:v>Ιουν</c:v>
                </c:pt>
                <c:pt idx="6">
                  <c:v>Ιουλ</c:v>
                </c:pt>
                <c:pt idx="7">
                  <c:v>Αυγ</c:v>
                </c:pt>
                <c:pt idx="8">
                  <c:v>Σεπ</c:v>
                </c:pt>
                <c:pt idx="9">
                  <c:v>Οκτ</c:v>
                </c:pt>
                <c:pt idx="10">
                  <c:v>Νοε</c:v>
                </c:pt>
                <c:pt idx="11">
                  <c:v>Δεκ</c:v>
                </c:pt>
              </c:strCache>
            </c:strRef>
          </c:cat>
          <c:val>
            <c:numRef>
              <c:f>'Monthly losses (%) (Aten)'!$C$34:$C$45</c:f>
              <c:numCache>
                <c:formatCode>#,##0.0</c:formatCode>
                <c:ptCount val="12"/>
                <c:pt idx="0">
                  <c:v>0</c:v>
                </c:pt>
                <c:pt idx="1">
                  <c:v>0</c:v>
                </c:pt>
                <c:pt idx="2">
                  <c:v>222.28910000000002</c:v>
                </c:pt>
                <c:pt idx="3">
                  <c:v>565.69900000000007</c:v>
                </c:pt>
                <c:pt idx="4">
                  <c:v>660.50850000000003</c:v>
                </c:pt>
                <c:pt idx="5">
                  <c:v>753.20398999999998</c:v>
                </c:pt>
                <c:pt idx="6">
                  <c:v>778.94112999999993</c:v>
                </c:pt>
                <c:pt idx="7">
                  <c:v>811.08966999999996</c:v>
                </c:pt>
              </c:numCache>
            </c:numRef>
          </c:val>
          <c:smooth val="0"/>
          <c:extLst>
            <c:ext xmlns:c16="http://schemas.microsoft.com/office/drawing/2014/chart" uri="{C3380CC4-5D6E-409C-BE32-E72D297353CC}">
              <c16:uniqueId val="{00000001-C9A7-415B-969F-AB19522808BB}"/>
            </c:ext>
          </c:extLst>
        </c:ser>
        <c:dLbls>
          <c:showLegendKey val="0"/>
          <c:showVal val="0"/>
          <c:showCatName val="0"/>
          <c:showSerName val="0"/>
          <c:showPercent val="0"/>
          <c:showBubbleSize val="0"/>
        </c:dLbls>
        <c:smooth val="0"/>
        <c:axId val="1887084800"/>
        <c:axId val="1349593056"/>
      </c:lineChart>
      <c:catAx>
        <c:axId val="188708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9593056"/>
        <c:crosses val="autoZero"/>
        <c:auto val="1"/>
        <c:lblAlgn val="ctr"/>
        <c:lblOffset val="100"/>
        <c:noMultiLvlLbl val="0"/>
      </c:catAx>
      <c:valAx>
        <c:axId val="13495930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7084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0F6BD-B9E9-43ED-BCF8-F127D14D123E}" type="datetimeFigureOut">
              <a:rPr lang="el-GR" smtClean="0"/>
              <a:t>5/9/2024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976C3-4EB7-4B3A-9EF9-F19CFAE07044}" type="slidenum">
              <a:rPr lang="el-GR" smtClean="0"/>
              <a:t>‹#›</a:t>
            </a:fld>
            <a:endParaRPr lang="el-GR"/>
          </a:p>
        </p:txBody>
      </p:sp>
    </p:spTree>
    <p:extLst>
      <p:ext uri="{BB962C8B-B14F-4D97-AF65-F5344CB8AC3E}">
        <p14:creationId xmlns:p14="http://schemas.microsoft.com/office/powerpoint/2010/main" val="320405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DAD976C3-4EB7-4B3A-9EF9-F19CFAE07044}" type="slidenum">
              <a:rPr lang="el-GR" smtClean="0"/>
              <a:t>2</a:t>
            </a:fld>
            <a:endParaRPr lang="el-GR"/>
          </a:p>
        </p:txBody>
      </p:sp>
    </p:spTree>
    <p:extLst>
      <p:ext uri="{BB962C8B-B14F-4D97-AF65-F5344CB8AC3E}">
        <p14:creationId xmlns:p14="http://schemas.microsoft.com/office/powerpoint/2010/main" val="177256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DAD976C3-4EB7-4B3A-9EF9-F19CFAE07044}" type="slidenum">
              <a:rPr lang="el-GR" smtClean="0"/>
              <a:t>3</a:t>
            </a:fld>
            <a:endParaRPr lang="el-GR"/>
          </a:p>
        </p:txBody>
      </p:sp>
    </p:spTree>
    <p:extLst>
      <p:ext uri="{BB962C8B-B14F-4D97-AF65-F5344CB8AC3E}">
        <p14:creationId xmlns:p14="http://schemas.microsoft.com/office/powerpoint/2010/main" val="1536952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0A53-523C-F775-168D-9E5B6B6F30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9694A924-BE31-370A-0362-BB1A43180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2D22267D-C077-19E0-2D23-119144753AE9}"/>
              </a:ext>
            </a:extLst>
          </p:cNvPr>
          <p:cNvSpPr>
            <a:spLocks noGrp="1"/>
          </p:cNvSpPr>
          <p:nvPr>
            <p:ph type="dt" sz="half" idx="10"/>
          </p:nvPr>
        </p:nvSpPr>
        <p:spPr/>
        <p:txBody>
          <a:bodyPr/>
          <a:lstStyle/>
          <a:p>
            <a:fld id="{418BB028-9293-46BC-84A8-FD09F28628C7}" type="datetimeFigureOut">
              <a:rPr lang="el-GR" smtClean="0"/>
              <a:t>5/9/2024</a:t>
            </a:fld>
            <a:endParaRPr lang="el-GR"/>
          </a:p>
        </p:txBody>
      </p:sp>
      <p:sp>
        <p:nvSpPr>
          <p:cNvPr id="5" name="Footer Placeholder 4">
            <a:extLst>
              <a:ext uri="{FF2B5EF4-FFF2-40B4-BE49-F238E27FC236}">
                <a16:creationId xmlns:a16="http://schemas.microsoft.com/office/drawing/2014/main" id="{0D628B56-F5F8-D0A6-A258-6EFCE67669E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2C7F5A7-3BAF-EE65-2EF4-AC04E6EE2C27}"/>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384188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A75A-83FD-2C17-C172-15435CF2D7C6}"/>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E25FEFA9-9B44-64C6-EEA0-7FD536AB6F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9E62A6A-A9B7-4A3C-E2AE-0A0F9060EDB4}"/>
              </a:ext>
            </a:extLst>
          </p:cNvPr>
          <p:cNvSpPr>
            <a:spLocks noGrp="1"/>
          </p:cNvSpPr>
          <p:nvPr>
            <p:ph type="dt" sz="half" idx="10"/>
          </p:nvPr>
        </p:nvSpPr>
        <p:spPr/>
        <p:txBody>
          <a:bodyPr/>
          <a:lstStyle/>
          <a:p>
            <a:fld id="{418BB028-9293-46BC-84A8-FD09F28628C7}" type="datetimeFigureOut">
              <a:rPr lang="el-GR" smtClean="0"/>
              <a:t>5/9/2024</a:t>
            </a:fld>
            <a:endParaRPr lang="el-GR"/>
          </a:p>
        </p:txBody>
      </p:sp>
      <p:sp>
        <p:nvSpPr>
          <p:cNvPr id="5" name="Footer Placeholder 4">
            <a:extLst>
              <a:ext uri="{FF2B5EF4-FFF2-40B4-BE49-F238E27FC236}">
                <a16:creationId xmlns:a16="http://schemas.microsoft.com/office/drawing/2014/main" id="{EDAB0CC9-64F4-CADE-DD53-009522EF0E0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2DC16C5-BEB4-9E49-085A-1288D57C752C}"/>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358433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3603A-E60C-AA0D-5D65-2F753040CC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C6B4676-266B-86DD-B518-C3B1202BFB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B1F225F-4D54-B2B2-0375-57E5A5B20543}"/>
              </a:ext>
            </a:extLst>
          </p:cNvPr>
          <p:cNvSpPr>
            <a:spLocks noGrp="1"/>
          </p:cNvSpPr>
          <p:nvPr>
            <p:ph type="dt" sz="half" idx="10"/>
          </p:nvPr>
        </p:nvSpPr>
        <p:spPr/>
        <p:txBody>
          <a:bodyPr/>
          <a:lstStyle/>
          <a:p>
            <a:fld id="{418BB028-9293-46BC-84A8-FD09F28628C7}" type="datetimeFigureOut">
              <a:rPr lang="el-GR" smtClean="0"/>
              <a:t>5/9/2024</a:t>
            </a:fld>
            <a:endParaRPr lang="el-GR"/>
          </a:p>
        </p:txBody>
      </p:sp>
      <p:sp>
        <p:nvSpPr>
          <p:cNvPr id="5" name="Footer Placeholder 4">
            <a:extLst>
              <a:ext uri="{FF2B5EF4-FFF2-40B4-BE49-F238E27FC236}">
                <a16:creationId xmlns:a16="http://schemas.microsoft.com/office/drawing/2014/main" id="{5E83AA02-3C70-21D5-23D5-DAAE13F23DA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12BAFCC-50C3-925B-C2B7-097E1556EAA4}"/>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77962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AE987-429E-AB21-283C-EF4FF6ACD447}"/>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8C821FAD-283F-C903-7523-B2828E2984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07A9017-5107-31D2-7A5C-60209DEC89EA}"/>
              </a:ext>
            </a:extLst>
          </p:cNvPr>
          <p:cNvSpPr>
            <a:spLocks noGrp="1"/>
          </p:cNvSpPr>
          <p:nvPr>
            <p:ph type="dt" sz="half" idx="10"/>
          </p:nvPr>
        </p:nvSpPr>
        <p:spPr/>
        <p:txBody>
          <a:bodyPr/>
          <a:lstStyle/>
          <a:p>
            <a:fld id="{418BB028-9293-46BC-84A8-FD09F28628C7}" type="datetimeFigureOut">
              <a:rPr lang="el-GR" smtClean="0"/>
              <a:t>5/9/2024</a:t>
            </a:fld>
            <a:endParaRPr lang="el-GR"/>
          </a:p>
        </p:txBody>
      </p:sp>
      <p:sp>
        <p:nvSpPr>
          <p:cNvPr id="5" name="Footer Placeholder 4">
            <a:extLst>
              <a:ext uri="{FF2B5EF4-FFF2-40B4-BE49-F238E27FC236}">
                <a16:creationId xmlns:a16="http://schemas.microsoft.com/office/drawing/2014/main" id="{74AE5407-EFD6-29F0-4E14-40DF00B4BEE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BFA5C1B-EFE5-84EA-A46F-14C846B58565}"/>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284005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324B-91C1-0156-BBB1-1D166172E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C7B8CAAF-62B4-C42F-8256-D44A3085F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707A6-6932-CFB3-F236-C005D5079723}"/>
              </a:ext>
            </a:extLst>
          </p:cNvPr>
          <p:cNvSpPr>
            <a:spLocks noGrp="1"/>
          </p:cNvSpPr>
          <p:nvPr>
            <p:ph type="dt" sz="half" idx="10"/>
          </p:nvPr>
        </p:nvSpPr>
        <p:spPr/>
        <p:txBody>
          <a:bodyPr/>
          <a:lstStyle/>
          <a:p>
            <a:fld id="{418BB028-9293-46BC-84A8-FD09F28628C7}" type="datetimeFigureOut">
              <a:rPr lang="el-GR" smtClean="0"/>
              <a:t>5/9/2024</a:t>
            </a:fld>
            <a:endParaRPr lang="el-GR"/>
          </a:p>
        </p:txBody>
      </p:sp>
      <p:sp>
        <p:nvSpPr>
          <p:cNvPr id="5" name="Footer Placeholder 4">
            <a:extLst>
              <a:ext uri="{FF2B5EF4-FFF2-40B4-BE49-F238E27FC236}">
                <a16:creationId xmlns:a16="http://schemas.microsoft.com/office/drawing/2014/main" id="{AD57BC11-5674-9B7C-CF97-13B8678DCF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AFF3A73-EB11-1A62-4CB7-770B7C824AD9}"/>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77368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8F5B-35DA-6593-1BF0-8AEE384E44D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8B147668-E1E3-D6C4-7567-7DAA2E0773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66636E02-9696-07AB-CD76-17E1EBC35A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467BFDCD-FFC3-70E9-2B4A-F8F5F007B0A2}"/>
              </a:ext>
            </a:extLst>
          </p:cNvPr>
          <p:cNvSpPr>
            <a:spLocks noGrp="1"/>
          </p:cNvSpPr>
          <p:nvPr>
            <p:ph type="dt" sz="half" idx="10"/>
          </p:nvPr>
        </p:nvSpPr>
        <p:spPr/>
        <p:txBody>
          <a:bodyPr/>
          <a:lstStyle/>
          <a:p>
            <a:fld id="{418BB028-9293-46BC-84A8-FD09F28628C7}" type="datetimeFigureOut">
              <a:rPr lang="el-GR" smtClean="0"/>
              <a:t>5/9/2024</a:t>
            </a:fld>
            <a:endParaRPr lang="el-GR"/>
          </a:p>
        </p:txBody>
      </p:sp>
      <p:sp>
        <p:nvSpPr>
          <p:cNvPr id="6" name="Footer Placeholder 5">
            <a:extLst>
              <a:ext uri="{FF2B5EF4-FFF2-40B4-BE49-F238E27FC236}">
                <a16:creationId xmlns:a16="http://schemas.microsoft.com/office/drawing/2014/main" id="{AD3425C2-7423-7176-FB45-93731F529AD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C479AFF-B221-EAA9-5540-7298C6A3052C}"/>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1536903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A0B3-3125-C7CA-BBFD-C34579D718EB}"/>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8F17395-3AAB-3781-12CA-D7C52022E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8DDFE-CF60-AA33-511A-89B61EA470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123478A6-3CB8-1A27-8C7A-E5476A0E7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A4C10E-9F2F-3A51-C4E8-299E1396C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14E89583-F242-2936-34B4-0DF36CEBD2B4}"/>
              </a:ext>
            </a:extLst>
          </p:cNvPr>
          <p:cNvSpPr>
            <a:spLocks noGrp="1"/>
          </p:cNvSpPr>
          <p:nvPr>
            <p:ph type="dt" sz="half" idx="10"/>
          </p:nvPr>
        </p:nvSpPr>
        <p:spPr/>
        <p:txBody>
          <a:bodyPr/>
          <a:lstStyle/>
          <a:p>
            <a:fld id="{418BB028-9293-46BC-84A8-FD09F28628C7}" type="datetimeFigureOut">
              <a:rPr lang="el-GR" smtClean="0"/>
              <a:t>5/9/2024</a:t>
            </a:fld>
            <a:endParaRPr lang="el-GR"/>
          </a:p>
        </p:txBody>
      </p:sp>
      <p:sp>
        <p:nvSpPr>
          <p:cNvPr id="8" name="Footer Placeholder 7">
            <a:extLst>
              <a:ext uri="{FF2B5EF4-FFF2-40B4-BE49-F238E27FC236}">
                <a16:creationId xmlns:a16="http://schemas.microsoft.com/office/drawing/2014/main" id="{47989F96-6909-365E-82B6-959E624BF85E}"/>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C7F7CF21-3E2F-2C55-CE76-20ECF546F628}"/>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418401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2F0E-12FA-F17B-E556-C7F2EC2D20E5}"/>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41CC430B-D2C4-DC5A-0C0E-466CCDED2387}"/>
              </a:ext>
            </a:extLst>
          </p:cNvPr>
          <p:cNvSpPr>
            <a:spLocks noGrp="1"/>
          </p:cNvSpPr>
          <p:nvPr>
            <p:ph type="dt" sz="half" idx="10"/>
          </p:nvPr>
        </p:nvSpPr>
        <p:spPr/>
        <p:txBody>
          <a:bodyPr/>
          <a:lstStyle/>
          <a:p>
            <a:fld id="{418BB028-9293-46BC-84A8-FD09F28628C7}" type="datetimeFigureOut">
              <a:rPr lang="el-GR" smtClean="0"/>
              <a:t>5/9/2024</a:t>
            </a:fld>
            <a:endParaRPr lang="el-GR"/>
          </a:p>
        </p:txBody>
      </p:sp>
      <p:sp>
        <p:nvSpPr>
          <p:cNvPr id="4" name="Footer Placeholder 3">
            <a:extLst>
              <a:ext uri="{FF2B5EF4-FFF2-40B4-BE49-F238E27FC236}">
                <a16:creationId xmlns:a16="http://schemas.microsoft.com/office/drawing/2014/main" id="{557549D4-312A-2634-8045-9B3741E43431}"/>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C87EC174-B303-C3B7-FEFC-AB7B5191F527}"/>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221184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C5A6A-D4C5-AEDB-A714-EDDC273A15AE}"/>
              </a:ext>
            </a:extLst>
          </p:cNvPr>
          <p:cNvSpPr>
            <a:spLocks noGrp="1"/>
          </p:cNvSpPr>
          <p:nvPr>
            <p:ph type="dt" sz="half" idx="10"/>
          </p:nvPr>
        </p:nvSpPr>
        <p:spPr/>
        <p:txBody>
          <a:bodyPr/>
          <a:lstStyle/>
          <a:p>
            <a:fld id="{418BB028-9293-46BC-84A8-FD09F28628C7}" type="datetimeFigureOut">
              <a:rPr lang="el-GR" smtClean="0"/>
              <a:t>5/9/2024</a:t>
            </a:fld>
            <a:endParaRPr lang="el-GR"/>
          </a:p>
        </p:txBody>
      </p:sp>
      <p:sp>
        <p:nvSpPr>
          <p:cNvPr id="3" name="Footer Placeholder 2">
            <a:extLst>
              <a:ext uri="{FF2B5EF4-FFF2-40B4-BE49-F238E27FC236}">
                <a16:creationId xmlns:a16="http://schemas.microsoft.com/office/drawing/2014/main" id="{538C2F62-67D4-62E9-FE06-37BDA82397B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83165F32-BF67-61AB-A4B9-3F568079F05A}"/>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11477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0A9A-A631-72C2-8C02-2B138DC78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D40C9D2F-99E0-8C0E-1DEE-7119EEC6DB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B90CFF0C-8B62-CD8E-130A-DAEDF2AF4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9FAA1-638B-28DE-C142-464DB11308D2}"/>
              </a:ext>
            </a:extLst>
          </p:cNvPr>
          <p:cNvSpPr>
            <a:spLocks noGrp="1"/>
          </p:cNvSpPr>
          <p:nvPr>
            <p:ph type="dt" sz="half" idx="10"/>
          </p:nvPr>
        </p:nvSpPr>
        <p:spPr/>
        <p:txBody>
          <a:bodyPr/>
          <a:lstStyle/>
          <a:p>
            <a:fld id="{418BB028-9293-46BC-84A8-FD09F28628C7}" type="datetimeFigureOut">
              <a:rPr lang="el-GR" smtClean="0"/>
              <a:t>5/9/2024</a:t>
            </a:fld>
            <a:endParaRPr lang="el-GR"/>
          </a:p>
        </p:txBody>
      </p:sp>
      <p:sp>
        <p:nvSpPr>
          <p:cNvPr id="6" name="Footer Placeholder 5">
            <a:extLst>
              <a:ext uri="{FF2B5EF4-FFF2-40B4-BE49-F238E27FC236}">
                <a16:creationId xmlns:a16="http://schemas.microsoft.com/office/drawing/2014/main" id="{7D498292-387D-E5A0-E843-F672C4846A0F}"/>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FA5D6DF-E451-4134-C147-BE81A51ABEF8}"/>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330196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5ECE7-B056-CB12-652B-BE34C3362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BD0DE5C6-87B5-5145-E578-A65DC8BD58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l-GR"/>
          </a:p>
        </p:txBody>
      </p:sp>
      <p:sp>
        <p:nvSpPr>
          <p:cNvPr id="4" name="Text Placeholder 3">
            <a:extLst>
              <a:ext uri="{FF2B5EF4-FFF2-40B4-BE49-F238E27FC236}">
                <a16:creationId xmlns:a16="http://schemas.microsoft.com/office/drawing/2014/main" id="{54BE55E1-70ED-1800-A11A-159772183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14C7F7-C80A-6BB4-36B8-9EE3B2BDA0C7}"/>
              </a:ext>
            </a:extLst>
          </p:cNvPr>
          <p:cNvSpPr>
            <a:spLocks noGrp="1"/>
          </p:cNvSpPr>
          <p:nvPr>
            <p:ph type="dt" sz="half" idx="10"/>
          </p:nvPr>
        </p:nvSpPr>
        <p:spPr/>
        <p:txBody>
          <a:bodyPr/>
          <a:lstStyle/>
          <a:p>
            <a:fld id="{418BB028-9293-46BC-84A8-FD09F28628C7}" type="datetimeFigureOut">
              <a:rPr lang="el-GR" smtClean="0"/>
              <a:t>5/9/2024</a:t>
            </a:fld>
            <a:endParaRPr lang="el-GR"/>
          </a:p>
        </p:txBody>
      </p:sp>
      <p:sp>
        <p:nvSpPr>
          <p:cNvPr id="6" name="Footer Placeholder 5">
            <a:extLst>
              <a:ext uri="{FF2B5EF4-FFF2-40B4-BE49-F238E27FC236}">
                <a16:creationId xmlns:a16="http://schemas.microsoft.com/office/drawing/2014/main" id="{F7B235FD-BED6-2982-6EA9-71C080029DC5}"/>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6801997-7A89-F6EE-76F9-C6E1E17D2F74}"/>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57394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52D1D3-BB95-DC4E-FF1A-B15481939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6E9A09CE-D7DF-ABA6-35B6-174BB83951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2CDA3E9-D874-2D07-5ECB-9BD4CA4551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BB028-9293-46BC-84A8-FD09F28628C7}" type="datetimeFigureOut">
              <a:rPr lang="el-GR" smtClean="0"/>
              <a:t>5/9/2024</a:t>
            </a:fld>
            <a:endParaRPr lang="el-GR"/>
          </a:p>
        </p:txBody>
      </p:sp>
      <p:sp>
        <p:nvSpPr>
          <p:cNvPr id="5" name="Footer Placeholder 4">
            <a:extLst>
              <a:ext uri="{FF2B5EF4-FFF2-40B4-BE49-F238E27FC236}">
                <a16:creationId xmlns:a16="http://schemas.microsoft.com/office/drawing/2014/main" id="{2B325AAD-AB9C-5136-09D9-2EBEE0F6D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46E76C05-A83E-6A1B-9D38-80025A262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09D59-C800-4FA8-B131-4A855A67CE27}" type="slidenum">
              <a:rPr lang="el-GR" smtClean="0"/>
              <a:t>‹#›</a:t>
            </a:fld>
            <a:endParaRPr lang="el-GR"/>
          </a:p>
        </p:txBody>
      </p:sp>
    </p:spTree>
    <p:extLst>
      <p:ext uri="{BB962C8B-B14F-4D97-AF65-F5344CB8AC3E}">
        <p14:creationId xmlns:p14="http://schemas.microsoft.com/office/powerpoint/2010/main" val="3179355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BFD056-C0AB-2030-2471-13F6DC50A185}"/>
              </a:ext>
            </a:extLst>
          </p:cNvPr>
          <p:cNvSpPr/>
          <p:nvPr/>
        </p:nvSpPr>
        <p:spPr>
          <a:xfrm>
            <a:off x="-1" y="0"/>
            <a:ext cx="8196944"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r>
              <a:rPr lang="en-US" dirty="0">
                <a:latin typeface="Century Gothic" panose="020B0502020202020204" pitchFamily="34" charset="0"/>
              </a:rPr>
              <a:t>HELLENIC ASSOCIATION OF PHOTOVOLTAIC COMPANIES</a:t>
            </a:r>
            <a:endParaRPr lang="el-GR" b="1" dirty="0">
              <a:latin typeface="Century Gothic" panose="020B0502020202020204" pitchFamily="34" charset="0"/>
            </a:endParaRPr>
          </a:p>
        </p:txBody>
      </p:sp>
      <p:sp>
        <p:nvSpPr>
          <p:cNvPr id="2" name="Title 1">
            <a:extLst>
              <a:ext uri="{FF2B5EF4-FFF2-40B4-BE49-F238E27FC236}">
                <a16:creationId xmlns:a16="http://schemas.microsoft.com/office/drawing/2014/main" id="{EB2DB8FB-BFA9-C698-2574-DFCA7720FD9D}"/>
              </a:ext>
            </a:extLst>
          </p:cNvPr>
          <p:cNvSpPr>
            <a:spLocks noGrp="1"/>
          </p:cNvSpPr>
          <p:nvPr>
            <p:ph type="ctrTitle"/>
          </p:nvPr>
        </p:nvSpPr>
        <p:spPr>
          <a:xfrm>
            <a:off x="8316213" y="1747624"/>
            <a:ext cx="3875785" cy="1613465"/>
          </a:xfrm>
        </p:spPr>
        <p:txBody>
          <a:bodyPr>
            <a:normAutofit/>
          </a:bodyPr>
          <a:lstStyle/>
          <a:p>
            <a:pPr algn="l"/>
            <a:r>
              <a:rPr lang="en-US" sz="2200" dirty="0">
                <a:latin typeface="Century Gothic" panose="020B0502020202020204" pitchFamily="34" charset="0"/>
              </a:rPr>
              <a:t>Curtailments</a:t>
            </a:r>
            <a:r>
              <a:rPr lang="el-GR" sz="2200" dirty="0">
                <a:latin typeface="Century Gothic" panose="020B0502020202020204" pitchFamily="34" charset="0"/>
              </a:rPr>
              <a:t> </a:t>
            </a:r>
            <a:br>
              <a:rPr lang="el-GR" sz="2200" dirty="0">
                <a:latin typeface="Century Gothic" panose="020B0502020202020204" pitchFamily="34" charset="0"/>
              </a:rPr>
            </a:br>
            <a:r>
              <a:rPr lang="el-GR" sz="2200" dirty="0">
                <a:latin typeface="Century Gothic" panose="020B0502020202020204" pitchFamily="34" charset="0"/>
              </a:rPr>
              <a:t>Δεδομένα και Προτάσεις</a:t>
            </a:r>
            <a:br>
              <a:rPr lang="en-US" sz="3100" dirty="0">
                <a:latin typeface="Century Gothic" panose="020B0502020202020204" pitchFamily="34" charset="0"/>
              </a:rPr>
            </a:br>
            <a:br>
              <a:rPr lang="el-GR" sz="1100" dirty="0">
                <a:latin typeface="Century Gothic" panose="020B0502020202020204" pitchFamily="34" charset="0"/>
              </a:rPr>
            </a:br>
            <a:endParaRPr lang="el-GR" sz="3200" dirty="0">
              <a:latin typeface="Century Gothic" panose="020B0502020202020204" pitchFamily="34" charset="0"/>
            </a:endParaRPr>
          </a:p>
        </p:txBody>
      </p:sp>
      <p:sp>
        <p:nvSpPr>
          <p:cNvPr id="3" name="Subtitle 2">
            <a:extLst>
              <a:ext uri="{FF2B5EF4-FFF2-40B4-BE49-F238E27FC236}">
                <a16:creationId xmlns:a16="http://schemas.microsoft.com/office/drawing/2014/main" id="{69CD179F-8C12-D4AB-8C1F-5944DEB34D47}"/>
              </a:ext>
            </a:extLst>
          </p:cNvPr>
          <p:cNvSpPr>
            <a:spLocks noGrp="1"/>
          </p:cNvSpPr>
          <p:nvPr>
            <p:ph type="subTitle" idx="1"/>
          </p:nvPr>
        </p:nvSpPr>
        <p:spPr>
          <a:xfrm>
            <a:off x="8735785" y="3841359"/>
            <a:ext cx="3184071" cy="2269671"/>
          </a:xfrm>
        </p:spPr>
        <p:txBody>
          <a:bodyPr>
            <a:normAutofit/>
          </a:bodyPr>
          <a:lstStyle/>
          <a:p>
            <a:pPr algn="l"/>
            <a:endParaRPr lang="en-US" sz="1700" b="1" dirty="0">
              <a:latin typeface="Century Gothic" panose="020B0502020202020204" pitchFamily="34" charset="0"/>
            </a:endParaRPr>
          </a:p>
          <a:p>
            <a:pPr algn="l"/>
            <a:r>
              <a:rPr lang="el-GR" sz="1700" b="1" dirty="0" err="1">
                <a:latin typeface="Century Gothic" panose="020B0502020202020204" pitchFamily="34" charset="0"/>
              </a:rPr>
              <a:t>Δρ.Σωτήρης</a:t>
            </a:r>
            <a:r>
              <a:rPr lang="el-GR" sz="1700" b="1" dirty="0">
                <a:latin typeface="Century Gothic" panose="020B0502020202020204" pitchFamily="34" charset="0"/>
              </a:rPr>
              <a:t> </a:t>
            </a:r>
            <a:r>
              <a:rPr lang="el-GR" sz="1700" b="1" dirty="0" err="1">
                <a:latin typeface="Century Gothic" panose="020B0502020202020204" pitchFamily="34" charset="0"/>
              </a:rPr>
              <a:t>Καπέλλος</a:t>
            </a:r>
            <a:endParaRPr lang="en-US" sz="1700" b="1" dirty="0">
              <a:latin typeface="Century Gothic" panose="020B0502020202020204" pitchFamily="34" charset="0"/>
            </a:endParaRPr>
          </a:p>
          <a:p>
            <a:pPr algn="l"/>
            <a:r>
              <a:rPr lang="el-GR" sz="1700" dirty="0">
                <a:latin typeface="Century Gothic" panose="020B0502020202020204" pitchFamily="34" charset="0"/>
              </a:rPr>
              <a:t>Πρόεδρος ΣΕΦ</a:t>
            </a:r>
            <a:endParaRPr lang="en-US" sz="1700" dirty="0">
              <a:latin typeface="Century Gothic" panose="020B0502020202020204" pitchFamily="34" charset="0"/>
            </a:endParaRPr>
          </a:p>
        </p:txBody>
      </p:sp>
      <p:pic>
        <p:nvPicPr>
          <p:cNvPr id="7" name="Picture 6" descr="A white sun with a star on an orange background&#10;&#10;Description automatically generated">
            <a:extLst>
              <a:ext uri="{FF2B5EF4-FFF2-40B4-BE49-F238E27FC236}">
                <a16:creationId xmlns:a16="http://schemas.microsoft.com/office/drawing/2014/main" id="{9C059CD0-39B4-AA03-F651-BD122DCF5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9" name="Rectangle 8">
            <a:extLst>
              <a:ext uri="{FF2B5EF4-FFF2-40B4-BE49-F238E27FC236}">
                <a16:creationId xmlns:a16="http://schemas.microsoft.com/office/drawing/2014/main" id="{A48D9AE7-E47F-6AFC-5B65-00E50D05D632}"/>
              </a:ext>
            </a:extLst>
          </p:cNvPr>
          <p:cNvSpPr/>
          <p:nvPr/>
        </p:nvSpPr>
        <p:spPr>
          <a:xfrm>
            <a:off x="8196942" y="0"/>
            <a:ext cx="3995057"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sp>
        <p:nvSpPr>
          <p:cNvPr id="6" name="Rectangle 5">
            <a:extLst>
              <a:ext uri="{FF2B5EF4-FFF2-40B4-BE49-F238E27FC236}">
                <a16:creationId xmlns:a16="http://schemas.microsoft.com/office/drawing/2014/main" id="{236D45F1-A060-AE36-5B33-AB7C5EB9CF6A}"/>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pic>
        <p:nvPicPr>
          <p:cNvPr id="11" name="Picture 10" descr="A field of solar panels&#10;&#10;Description automatically generated">
            <a:extLst>
              <a:ext uri="{FF2B5EF4-FFF2-40B4-BE49-F238E27FC236}">
                <a16:creationId xmlns:a16="http://schemas.microsoft.com/office/drawing/2014/main" id="{1765D08E-6B1D-8D0D-6618-CF82B4215698}"/>
              </a:ext>
            </a:extLst>
          </p:cNvPr>
          <p:cNvPicPr>
            <a:picLocks noChangeAspect="1"/>
          </p:cNvPicPr>
          <p:nvPr/>
        </p:nvPicPr>
        <p:blipFill rotWithShape="1">
          <a:blip r:embed="rId3">
            <a:extLst>
              <a:ext uri="{28A0092B-C50C-407E-A947-70E740481C1C}">
                <a14:useLocalDpi xmlns:a14="http://schemas.microsoft.com/office/drawing/2010/main" val="0"/>
              </a:ext>
            </a:extLst>
          </a:blip>
          <a:srcRect l="11187"/>
          <a:stretch/>
        </p:blipFill>
        <p:spPr>
          <a:xfrm>
            <a:off x="0" y="540000"/>
            <a:ext cx="8316213" cy="6051300"/>
          </a:xfrm>
          <a:prstGeom prst="rect">
            <a:avLst/>
          </a:prstGeom>
        </p:spPr>
      </p:pic>
    </p:spTree>
    <p:extLst>
      <p:ext uri="{BB962C8B-B14F-4D97-AF65-F5344CB8AC3E}">
        <p14:creationId xmlns:p14="http://schemas.microsoft.com/office/powerpoint/2010/main" val="150188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4" name="Rectangle 3">
            <a:extLst>
              <a:ext uri="{FF2B5EF4-FFF2-40B4-BE49-F238E27FC236}">
                <a16:creationId xmlns:a16="http://schemas.microsoft.com/office/drawing/2014/main" id="{4FC650AE-0016-3628-DAE0-1D7AF615D858}"/>
              </a:ext>
            </a:extLst>
          </p:cNvPr>
          <p:cNvSpPr/>
          <p:nvPr/>
        </p:nvSpPr>
        <p:spPr>
          <a:xfrm>
            <a:off x="-1" y="0"/>
            <a:ext cx="8196944"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r>
              <a:rPr lang="en-US" dirty="0">
                <a:latin typeface="Century Gothic" panose="020B0502020202020204" pitchFamily="34" charset="0"/>
              </a:rPr>
              <a:t>HELLENIC ASSOCIATION OF PHOTOVOLTAIC COMPANIES</a:t>
            </a:r>
            <a:endParaRPr lang="el-GR" b="1" dirty="0">
              <a:latin typeface="Century Gothic" panose="020B0502020202020204" pitchFamily="34" charset="0"/>
            </a:endParaRPr>
          </a:p>
        </p:txBody>
      </p:sp>
      <p:sp>
        <p:nvSpPr>
          <p:cNvPr id="7" name="Rectangle 6">
            <a:extLst>
              <a:ext uri="{FF2B5EF4-FFF2-40B4-BE49-F238E27FC236}">
                <a16:creationId xmlns:a16="http://schemas.microsoft.com/office/drawing/2014/main" id="{D967FAD7-5409-CD27-C17F-7609FBA9F352}"/>
              </a:ext>
            </a:extLst>
          </p:cNvPr>
          <p:cNvSpPr/>
          <p:nvPr/>
        </p:nvSpPr>
        <p:spPr>
          <a:xfrm>
            <a:off x="8196942" y="0"/>
            <a:ext cx="3995057"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pic>
        <p:nvPicPr>
          <p:cNvPr id="8" name="Picture 7" descr="A white sun with a star on an orange background&#10;&#10;Description automatically generated">
            <a:extLst>
              <a:ext uri="{FF2B5EF4-FFF2-40B4-BE49-F238E27FC236}">
                <a16:creationId xmlns:a16="http://schemas.microsoft.com/office/drawing/2014/main" id="{A6881A1F-16A0-4943-A2B2-CBF7480E2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9" name="Title 1">
            <a:extLst>
              <a:ext uri="{FF2B5EF4-FFF2-40B4-BE49-F238E27FC236}">
                <a16:creationId xmlns:a16="http://schemas.microsoft.com/office/drawing/2014/main" id="{0CCE4478-CF39-4B45-BDB7-066714596FF0}"/>
              </a:ext>
            </a:extLst>
          </p:cNvPr>
          <p:cNvSpPr>
            <a:spLocks noGrp="1"/>
          </p:cNvSpPr>
          <p:nvPr>
            <p:ph type="title"/>
          </p:nvPr>
        </p:nvSpPr>
        <p:spPr>
          <a:xfrm>
            <a:off x="767179" y="540000"/>
            <a:ext cx="10515600" cy="1325563"/>
          </a:xfrm>
        </p:spPr>
        <p:txBody>
          <a:bodyPr>
            <a:normAutofit/>
          </a:bodyPr>
          <a:lstStyle/>
          <a:p>
            <a:pPr algn="ctr"/>
            <a:r>
              <a:rPr lang="el-GR" sz="3100" dirty="0"/>
              <a:t>Συνολικές περικοπές ΑΠΕ Ιαν-Ιουλ 2024</a:t>
            </a:r>
            <a:br>
              <a:rPr lang="el-GR" dirty="0"/>
            </a:br>
            <a:endParaRPr lang="el-GR" dirty="0"/>
          </a:p>
        </p:txBody>
      </p:sp>
      <p:pic>
        <p:nvPicPr>
          <p:cNvPr id="12" name="Picture 11">
            <a:extLst>
              <a:ext uri="{FF2B5EF4-FFF2-40B4-BE49-F238E27FC236}">
                <a16:creationId xmlns:a16="http://schemas.microsoft.com/office/drawing/2014/main" id="{4D05A567-B384-4308-8348-33C28DE9355E}"/>
              </a:ext>
            </a:extLst>
          </p:cNvPr>
          <p:cNvPicPr>
            <a:picLocks noChangeAspect="1"/>
          </p:cNvPicPr>
          <p:nvPr/>
        </p:nvPicPr>
        <p:blipFill rotWithShape="1">
          <a:blip r:embed="rId4"/>
          <a:srcRect l="19015" t="26615" r="20000" b="12561"/>
          <a:stretch/>
        </p:blipFill>
        <p:spPr>
          <a:xfrm>
            <a:off x="2031453" y="2835639"/>
            <a:ext cx="7435273" cy="3657599"/>
          </a:xfrm>
          <a:prstGeom prst="rect">
            <a:avLst/>
          </a:prstGeom>
        </p:spPr>
      </p:pic>
      <p:sp>
        <p:nvSpPr>
          <p:cNvPr id="13" name="TextBox 12">
            <a:extLst>
              <a:ext uri="{FF2B5EF4-FFF2-40B4-BE49-F238E27FC236}">
                <a16:creationId xmlns:a16="http://schemas.microsoft.com/office/drawing/2014/main" id="{E3AFFB88-AB57-45AB-983D-A757C9EA403C}"/>
              </a:ext>
            </a:extLst>
          </p:cNvPr>
          <p:cNvSpPr txBox="1"/>
          <p:nvPr/>
        </p:nvSpPr>
        <p:spPr>
          <a:xfrm>
            <a:off x="909221" y="1148542"/>
            <a:ext cx="10259568" cy="1754326"/>
          </a:xfrm>
          <a:prstGeom prst="rect">
            <a:avLst/>
          </a:prstGeom>
          <a:noFill/>
        </p:spPr>
        <p:txBody>
          <a:bodyPr wrap="square">
            <a:spAutoFit/>
          </a:bodyPr>
          <a:lstStyle/>
          <a:p>
            <a:r>
              <a:rPr lang="el-GR" dirty="0"/>
              <a:t>Σύμφωνα με τις προβλέψεις της διαδικασίας του ενοποιημένου προγραμματισμού που δημοσιεύει καθημερινά ο ΑΔΜΗΕ, </a:t>
            </a:r>
            <a:r>
              <a:rPr lang="el-GR" b="1" dirty="0"/>
              <a:t>περικόπηκαν 528 GWh ΑΠΕ συνολικά τους πρώτους 7 μήνες του έτους (3.5%), επί συνόλου παραγωγής ΑΠΕ 14.6 </a:t>
            </a:r>
            <a:r>
              <a:rPr lang="en-US" b="1" dirty="0" err="1"/>
              <a:t>TWh</a:t>
            </a:r>
            <a:r>
              <a:rPr lang="en-US" b="1" dirty="0"/>
              <a:t> </a:t>
            </a:r>
            <a:r>
              <a:rPr lang="el-GR" b="1" dirty="0"/>
              <a:t>το ίδιο διάστημα</a:t>
            </a:r>
            <a:r>
              <a:rPr lang="el-GR" dirty="0"/>
              <a:t>. Από αυτές 122 GWh απορρίφθηκαν τον Μάιο, ενώ τον Απρίλιο περικόπηκε η περισσότερη καθαρή ενέργεια (259 GWh) συγκριτικά με τους υπόλοιπους μήνες του έτους, αλλά και με το σύνολο των περικοπών του 2023 (228 GWh). Τον Μάρτιο περικόπηκαν 49 GWh, τον Ιούνιο 64 GWh και τον Ιούλιο 33 GWh.</a:t>
            </a:r>
            <a:endParaRPr lang="en-GB" dirty="0"/>
          </a:p>
        </p:txBody>
      </p:sp>
    </p:spTree>
    <p:extLst>
      <p:ext uri="{BB962C8B-B14F-4D97-AF65-F5344CB8AC3E}">
        <p14:creationId xmlns:p14="http://schemas.microsoft.com/office/powerpoint/2010/main" val="17240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4" name="Rectangle 3">
            <a:extLst>
              <a:ext uri="{FF2B5EF4-FFF2-40B4-BE49-F238E27FC236}">
                <a16:creationId xmlns:a16="http://schemas.microsoft.com/office/drawing/2014/main" id="{4FC650AE-0016-3628-DAE0-1D7AF615D858}"/>
              </a:ext>
            </a:extLst>
          </p:cNvPr>
          <p:cNvSpPr/>
          <p:nvPr/>
        </p:nvSpPr>
        <p:spPr>
          <a:xfrm>
            <a:off x="-1" y="0"/>
            <a:ext cx="8196944"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r>
              <a:rPr lang="en-US" dirty="0">
                <a:latin typeface="Century Gothic" panose="020B0502020202020204" pitchFamily="34" charset="0"/>
              </a:rPr>
              <a:t>HELLENIC ASSOCIATION OF PHOTOVOLTAIC COMPANIES</a:t>
            </a:r>
            <a:endParaRPr lang="el-GR" b="1" dirty="0">
              <a:latin typeface="Century Gothic" panose="020B0502020202020204" pitchFamily="34" charset="0"/>
            </a:endParaRPr>
          </a:p>
        </p:txBody>
      </p:sp>
      <p:sp>
        <p:nvSpPr>
          <p:cNvPr id="7" name="Rectangle 6">
            <a:extLst>
              <a:ext uri="{FF2B5EF4-FFF2-40B4-BE49-F238E27FC236}">
                <a16:creationId xmlns:a16="http://schemas.microsoft.com/office/drawing/2014/main" id="{D967FAD7-5409-CD27-C17F-7609FBA9F352}"/>
              </a:ext>
            </a:extLst>
          </p:cNvPr>
          <p:cNvSpPr/>
          <p:nvPr/>
        </p:nvSpPr>
        <p:spPr>
          <a:xfrm>
            <a:off x="8196942" y="0"/>
            <a:ext cx="3995057"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pic>
        <p:nvPicPr>
          <p:cNvPr id="8" name="Picture 7" descr="A white sun with a star on an orange background&#10;&#10;Description automatically generated">
            <a:extLst>
              <a:ext uri="{FF2B5EF4-FFF2-40B4-BE49-F238E27FC236}">
                <a16:creationId xmlns:a16="http://schemas.microsoft.com/office/drawing/2014/main" id="{A6881A1F-16A0-4943-A2B2-CBF7480E2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9" name="Title 1">
            <a:extLst>
              <a:ext uri="{FF2B5EF4-FFF2-40B4-BE49-F238E27FC236}">
                <a16:creationId xmlns:a16="http://schemas.microsoft.com/office/drawing/2014/main" id="{0CCE4478-CF39-4B45-BDB7-066714596FF0}"/>
              </a:ext>
            </a:extLst>
          </p:cNvPr>
          <p:cNvSpPr>
            <a:spLocks noGrp="1"/>
          </p:cNvSpPr>
          <p:nvPr>
            <p:ph type="title"/>
          </p:nvPr>
        </p:nvSpPr>
        <p:spPr>
          <a:xfrm>
            <a:off x="767179" y="540000"/>
            <a:ext cx="10515600" cy="1325563"/>
          </a:xfrm>
        </p:spPr>
        <p:txBody>
          <a:bodyPr>
            <a:normAutofit/>
          </a:bodyPr>
          <a:lstStyle/>
          <a:p>
            <a:pPr algn="ctr"/>
            <a:r>
              <a:rPr lang="en-US" sz="3100" dirty="0"/>
              <a:t>204 MW (HV) </a:t>
            </a:r>
            <a:r>
              <a:rPr lang="el-GR" sz="3100" dirty="0"/>
              <a:t>Αθροιστικές απώλειες περικοπών </a:t>
            </a:r>
            <a:r>
              <a:rPr lang="en-US" sz="3100" dirty="0"/>
              <a:t>(MWh)</a:t>
            </a:r>
            <a:br>
              <a:rPr lang="el-GR" dirty="0"/>
            </a:br>
            <a:endParaRPr lang="el-GR" dirty="0"/>
          </a:p>
        </p:txBody>
      </p:sp>
      <p:graphicFrame>
        <p:nvGraphicFramePr>
          <p:cNvPr id="10" name="Content Placeholder 3">
            <a:extLst>
              <a:ext uri="{FF2B5EF4-FFF2-40B4-BE49-F238E27FC236}">
                <a16:creationId xmlns:a16="http://schemas.microsoft.com/office/drawing/2014/main" id="{CB8DCC3E-22C6-4457-9853-3E4BEFE46453}"/>
              </a:ext>
            </a:extLst>
          </p:cNvPr>
          <p:cNvGraphicFramePr>
            <a:graphicFrameLocks noGrp="1"/>
          </p:cNvGraphicFramePr>
          <p:nvPr>
            <p:ph idx="1"/>
            <p:extLst>
              <p:ext uri="{D42A27DB-BD31-4B8C-83A1-F6EECF244321}">
                <p14:modId xmlns:p14="http://schemas.microsoft.com/office/powerpoint/2010/main" val="936077002"/>
              </p:ext>
            </p:extLst>
          </p:nvPr>
        </p:nvGraphicFramePr>
        <p:xfrm>
          <a:off x="838200" y="1405232"/>
          <a:ext cx="10515600" cy="479122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F3A4F6B-1E63-4ECA-BA56-054BC3DCAC2A}"/>
              </a:ext>
            </a:extLst>
          </p:cNvPr>
          <p:cNvSpPr txBox="1"/>
          <p:nvPr/>
        </p:nvSpPr>
        <p:spPr>
          <a:xfrm>
            <a:off x="5765377" y="2919318"/>
            <a:ext cx="3096521" cy="646331"/>
          </a:xfrm>
          <a:prstGeom prst="rect">
            <a:avLst/>
          </a:prstGeom>
          <a:noFill/>
        </p:spPr>
        <p:txBody>
          <a:bodyPr wrap="square" rtlCol="0">
            <a:spAutoFit/>
          </a:bodyPr>
          <a:lstStyle/>
          <a:p>
            <a:r>
              <a:rPr lang="el-GR" dirty="0"/>
              <a:t>Πλάνο Αυγ. </a:t>
            </a:r>
            <a:r>
              <a:rPr lang="en-US" dirty="0" err="1"/>
              <a:t>YtD</a:t>
            </a:r>
            <a:r>
              <a:rPr lang="en-US" dirty="0"/>
              <a:t>:</a:t>
            </a:r>
            <a:r>
              <a:rPr lang="el-GR" dirty="0"/>
              <a:t> 231,946</a:t>
            </a:r>
            <a:r>
              <a:rPr lang="en-US" dirty="0"/>
              <a:t> MWh</a:t>
            </a:r>
            <a:endParaRPr lang="el-GR" dirty="0"/>
          </a:p>
          <a:p>
            <a:r>
              <a:rPr lang="el-GR" dirty="0"/>
              <a:t>Ποσοστό Απωλειών 11.</a:t>
            </a:r>
            <a:r>
              <a:rPr lang="en-US" dirty="0"/>
              <a:t>4</a:t>
            </a:r>
            <a:r>
              <a:rPr lang="el-GR" dirty="0"/>
              <a:t>%</a:t>
            </a:r>
            <a:endParaRPr lang="en-US" dirty="0"/>
          </a:p>
        </p:txBody>
      </p:sp>
    </p:spTree>
    <p:extLst>
      <p:ext uri="{BB962C8B-B14F-4D97-AF65-F5344CB8AC3E}">
        <p14:creationId xmlns:p14="http://schemas.microsoft.com/office/powerpoint/2010/main" val="342272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4" name="Rectangle 3">
            <a:extLst>
              <a:ext uri="{FF2B5EF4-FFF2-40B4-BE49-F238E27FC236}">
                <a16:creationId xmlns:a16="http://schemas.microsoft.com/office/drawing/2014/main" id="{4FC650AE-0016-3628-DAE0-1D7AF615D858}"/>
              </a:ext>
            </a:extLst>
          </p:cNvPr>
          <p:cNvSpPr/>
          <p:nvPr/>
        </p:nvSpPr>
        <p:spPr>
          <a:xfrm>
            <a:off x="-1" y="0"/>
            <a:ext cx="8196944"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r>
              <a:rPr lang="en-US" dirty="0">
                <a:latin typeface="Century Gothic" panose="020B0502020202020204" pitchFamily="34" charset="0"/>
              </a:rPr>
              <a:t>HELLENIC ASSOCIATION OF PHOTOVOLTAIC COMPANIES</a:t>
            </a:r>
            <a:endParaRPr lang="el-GR" b="1" dirty="0">
              <a:latin typeface="Century Gothic" panose="020B0502020202020204" pitchFamily="34" charset="0"/>
            </a:endParaRPr>
          </a:p>
        </p:txBody>
      </p:sp>
      <p:sp>
        <p:nvSpPr>
          <p:cNvPr id="7" name="Rectangle 6">
            <a:extLst>
              <a:ext uri="{FF2B5EF4-FFF2-40B4-BE49-F238E27FC236}">
                <a16:creationId xmlns:a16="http://schemas.microsoft.com/office/drawing/2014/main" id="{D967FAD7-5409-CD27-C17F-7609FBA9F352}"/>
              </a:ext>
            </a:extLst>
          </p:cNvPr>
          <p:cNvSpPr/>
          <p:nvPr/>
        </p:nvSpPr>
        <p:spPr>
          <a:xfrm>
            <a:off x="8196942" y="0"/>
            <a:ext cx="3995057"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pic>
        <p:nvPicPr>
          <p:cNvPr id="8" name="Picture 7" descr="A white sun with a star on an orange background&#10;&#10;Description automatically generated">
            <a:extLst>
              <a:ext uri="{FF2B5EF4-FFF2-40B4-BE49-F238E27FC236}">
                <a16:creationId xmlns:a16="http://schemas.microsoft.com/office/drawing/2014/main" id="{A6881A1F-16A0-4943-A2B2-CBF7480E2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graphicFrame>
        <p:nvGraphicFramePr>
          <p:cNvPr id="10" name="Content Placeholder 3">
            <a:extLst>
              <a:ext uri="{FF2B5EF4-FFF2-40B4-BE49-F238E27FC236}">
                <a16:creationId xmlns:a16="http://schemas.microsoft.com/office/drawing/2014/main" id="{65F7530D-4BF1-4A8E-92BB-99EEDE947814}"/>
              </a:ext>
            </a:extLst>
          </p:cNvPr>
          <p:cNvGraphicFramePr>
            <a:graphicFrameLocks/>
          </p:cNvGraphicFramePr>
          <p:nvPr>
            <p:extLst>
              <p:ext uri="{D42A27DB-BD31-4B8C-83A1-F6EECF244321}">
                <p14:modId xmlns:p14="http://schemas.microsoft.com/office/powerpoint/2010/main" val="4106830315"/>
              </p:ext>
            </p:extLst>
          </p:nvPr>
        </p:nvGraphicFramePr>
        <p:xfrm>
          <a:off x="838200" y="1517716"/>
          <a:ext cx="10515600" cy="4687528"/>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a:extLst>
              <a:ext uri="{FF2B5EF4-FFF2-40B4-BE49-F238E27FC236}">
                <a16:creationId xmlns:a16="http://schemas.microsoft.com/office/drawing/2014/main" id="{0D500B4D-203A-497A-8970-6C8F51A6D76A}"/>
              </a:ext>
            </a:extLst>
          </p:cNvPr>
          <p:cNvSpPr>
            <a:spLocks noGrp="1"/>
          </p:cNvSpPr>
          <p:nvPr>
            <p:ph type="title"/>
          </p:nvPr>
        </p:nvSpPr>
        <p:spPr>
          <a:xfrm>
            <a:off x="767179" y="540000"/>
            <a:ext cx="10515600" cy="1325563"/>
          </a:xfrm>
        </p:spPr>
        <p:txBody>
          <a:bodyPr>
            <a:normAutofit/>
          </a:bodyPr>
          <a:lstStyle/>
          <a:p>
            <a:pPr algn="ctr"/>
            <a:r>
              <a:rPr lang="en-US" sz="3100" dirty="0"/>
              <a:t>9 MW (MV) </a:t>
            </a:r>
            <a:r>
              <a:rPr lang="el-GR" sz="3100" dirty="0"/>
              <a:t>Αθροιστικές απώλειες περικοπών </a:t>
            </a:r>
            <a:r>
              <a:rPr lang="en-US" sz="3100" dirty="0"/>
              <a:t>(MWh)</a:t>
            </a:r>
            <a:br>
              <a:rPr lang="el-GR" dirty="0"/>
            </a:br>
            <a:endParaRPr lang="el-GR" dirty="0"/>
          </a:p>
        </p:txBody>
      </p:sp>
      <p:sp>
        <p:nvSpPr>
          <p:cNvPr id="16" name="TextBox 15">
            <a:extLst>
              <a:ext uri="{FF2B5EF4-FFF2-40B4-BE49-F238E27FC236}">
                <a16:creationId xmlns:a16="http://schemas.microsoft.com/office/drawing/2014/main" id="{93996018-47E3-4826-BE1C-6D12F7EA43C8}"/>
              </a:ext>
            </a:extLst>
          </p:cNvPr>
          <p:cNvSpPr txBox="1"/>
          <p:nvPr/>
        </p:nvSpPr>
        <p:spPr>
          <a:xfrm>
            <a:off x="5765377" y="2919318"/>
            <a:ext cx="3096521" cy="646331"/>
          </a:xfrm>
          <a:prstGeom prst="rect">
            <a:avLst/>
          </a:prstGeom>
          <a:noFill/>
        </p:spPr>
        <p:txBody>
          <a:bodyPr wrap="square" rtlCol="0">
            <a:spAutoFit/>
          </a:bodyPr>
          <a:lstStyle/>
          <a:p>
            <a:r>
              <a:rPr lang="el-GR" dirty="0"/>
              <a:t>Πλάνο Αυγ. </a:t>
            </a:r>
            <a:r>
              <a:rPr lang="en-US" dirty="0" err="1"/>
              <a:t>YtD</a:t>
            </a:r>
            <a:r>
              <a:rPr lang="en-US" dirty="0"/>
              <a:t>:</a:t>
            </a:r>
            <a:r>
              <a:rPr lang="el-GR" dirty="0"/>
              <a:t> </a:t>
            </a:r>
            <a:r>
              <a:rPr lang="en-US" dirty="0"/>
              <a:t>8,944 MWh</a:t>
            </a:r>
            <a:endParaRPr lang="el-GR" dirty="0"/>
          </a:p>
          <a:p>
            <a:r>
              <a:rPr lang="el-GR" dirty="0"/>
              <a:t>Ποσοστό Απωλειών </a:t>
            </a:r>
            <a:r>
              <a:rPr lang="en-US" dirty="0"/>
              <a:t>9.1 </a:t>
            </a:r>
            <a:r>
              <a:rPr lang="el-GR" dirty="0"/>
              <a:t>%</a:t>
            </a:r>
            <a:endParaRPr lang="en-US" dirty="0"/>
          </a:p>
        </p:txBody>
      </p:sp>
    </p:spTree>
    <p:extLst>
      <p:ext uri="{BB962C8B-B14F-4D97-AF65-F5344CB8AC3E}">
        <p14:creationId xmlns:p14="http://schemas.microsoft.com/office/powerpoint/2010/main" val="205577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4" name="Rectangle 3">
            <a:extLst>
              <a:ext uri="{FF2B5EF4-FFF2-40B4-BE49-F238E27FC236}">
                <a16:creationId xmlns:a16="http://schemas.microsoft.com/office/drawing/2014/main" id="{4FC650AE-0016-3628-DAE0-1D7AF615D858}"/>
              </a:ext>
            </a:extLst>
          </p:cNvPr>
          <p:cNvSpPr/>
          <p:nvPr/>
        </p:nvSpPr>
        <p:spPr>
          <a:xfrm>
            <a:off x="-1" y="0"/>
            <a:ext cx="8196944"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r>
              <a:rPr lang="en-US" dirty="0">
                <a:latin typeface="Century Gothic" panose="020B0502020202020204" pitchFamily="34" charset="0"/>
              </a:rPr>
              <a:t>HELLENIC ASSOCIATION OF PHOTOVOLTAIC COMPANIES</a:t>
            </a:r>
            <a:endParaRPr lang="el-GR" b="1" dirty="0">
              <a:latin typeface="Century Gothic" panose="020B0502020202020204" pitchFamily="34" charset="0"/>
            </a:endParaRPr>
          </a:p>
        </p:txBody>
      </p:sp>
      <p:sp>
        <p:nvSpPr>
          <p:cNvPr id="7" name="Rectangle 6">
            <a:extLst>
              <a:ext uri="{FF2B5EF4-FFF2-40B4-BE49-F238E27FC236}">
                <a16:creationId xmlns:a16="http://schemas.microsoft.com/office/drawing/2014/main" id="{D967FAD7-5409-CD27-C17F-7609FBA9F352}"/>
              </a:ext>
            </a:extLst>
          </p:cNvPr>
          <p:cNvSpPr/>
          <p:nvPr/>
        </p:nvSpPr>
        <p:spPr>
          <a:xfrm>
            <a:off x="8196942" y="0"/>
            <a:ext cx="3995057"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pic>
        <p:nvPicPr>
          <p:cNvPr id="8" name="Picture 7" descr="A white sun with a star on an orange background&#10;&#10;Description automatically generated">
            <a:extLst>
              <a:ext uri="{FF2B5EF4-FFF2-40B4-BE49-F238E27FC236}">
                <a16:creationId xmlns:a16="http://schemas.microsoft.com/office/drawing/2014/main" id="{A6881A1F-16A0-4943-A2B2-CBF7480E2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13" name="TextBox 12">
            <a:extLst>
              <a:ext uri="{FF2B5EF4-FFF2-40B4-BE49-F238E27FC236}">
                <a16:creationId xmlns:a16="http://schemas.microsoft.com/office/drawing/2014/main" id="{576E714A-80B8-499C-8346-96C7EB7A696D}"/>
              </a:ext>
            </a:extLst>
          </p:cNvPr>
          <p:cNvSpPr txBox="1"/>
          <p:nvPr/>
        </p:nvSpPr>
        <p:spPr>
          <a:xfrm>
            <a:off x="767179" y="1533509"/>
            <a:ext cx="10259568" cy="4524315"/>
          </a:xfrm>
          <a:prstGeom prst="rect">
            <a:avLst/>
          </a:prstGeom>
          <a:noFill/>
        </p:spPr>
        <p:txBody>
          <a:bodyPr wrap="square">
            <a:spAutoFit/>
          </a:bodyPr>
          <a:lstStyle/>
          <a:p>
            <a:pPr marL="342900" indent="-342900">
              <a:buAutoNum type="arabicPeriod"/>
            </a:pPr>
            <a:r>
              <a:rPr lang="el-GR" dirty="0"/>
              <a:t>Εφαρμογή του Κανονισμού 2019/943 που προβλέπει αποζημιώσεις και διαφάνεια.</a:t>
            </a:r>
          </a:p>
          <a:p>
            <a:pPr marL="342900" indent="-342900">
              <a:buAutoNum type="arabicPeriod"/>
            </a:pPr>
            <a:endParaRPr lang="el-GR" dirty="0"/>
          </a:p>
          <a:p>
            <a:pPr marL="342900" indent="-342900">
              <a:buAutoNum type="arabicPeriod"/>
            </a:pPr>
            <a:r>
              <a:rPr lang="el-GR" dirty="0"/>
              <a:t>Δημοσίευση των στοιχείων των σταθμών ΑΠΕ και ΣΗΘΥΑ που υπόκεινται σε περιορισμούς έγχυσης (εγκατεστημένη/μέγιστη ισχύς, τεχνολογία, θέση, επίπεδο τάσης, υποσταθμός σύνδεσης/διακόπτης) και το εύρος του περιορισμού ισχύος ανά δεκαπεντάλεπτο (όπως προτείνει η ΡΑΑΕΥ).</a:t>
            </a:r>
            <a:endParaRPr lang="en-GB" dirty="0"/>
          </a:p>
          <a:p>
            <a:pPr marL="342900" indent="-342900">
              <a:buAutoNum type="arabicPeriod"/>
            </a:pPr>
            <a:endParaRPr lang="el-GR" dirty="0"/>
          </a:p>
          <a:p>
            <a:pPr marL="342900" indent="-342900">
              <a:buAutoNum type="arabicPeriod"/>
            </a:pPr>
            <a:r>
              <a:rPr lang="el-GR" dirty="0"/>
              <a:t>Δίκαιη κατανομή των περικοπών ώστε το κόστος να επιμερίζεται στην πλειονότητα των σταθμών και όχι μόνο σε ελάχιστους που σήμερα διαθέτουν δυνατότητα λήψης εντολών </a:t>
            </a:r>
            <a:r>
              <a:rPr lang="en-GB" dirty="0"/>
              <a:t>setpoint. </a:t>
            </a:r>
          </a:p>
          <a:p>
            <a:pPr marL="342900" indent="-342900">
              <a:buAutoNum type="arabicPeriod"/>
            </a:pPr>
            <a:endParaRPr lang="en-GB" dirty="0"/>
          </a:p>
          <a:p>
            <a:pPr marL="342900" indent="-342900">
              <a:buAutoNum type="arabicPeriod"/>
            </a:pPr>
            <a:r>
              <a:rPr lang="el-GR" dirty="0"/>
              <a:t>Θα χρειαστεί ενδεχομένως να δοθεί παράταση στις προθεσμίες που προβλέπει ο ν.5106/2024 προκειμένου οι επενδυτές στη Μέση Τάση να προμηθευτούν και εγκαταστήσουν τον απαραίτητο εξοπλισμό για λήψη εντολών </a:t>
            </a:r>
            <a:r>
              <a:rPr lang="en-GB" dirty="0"/>
              <a:t>setpoint.</a:t>
            </a:r>
          </a:p>
          <a:p>
            <a:pPr marL="342900" indent="-342900">
              <a:buAutoNum type="arabicPeriod"/>
            </a:pPr>
            <a:endParaRPr lang="en-GB" dirty="0"/>
          </a:p>
          <a:p>
            <a:pPr marL="342900" indent="-342900">
              <a:buAutoNum type="arabicPeriod"/>
            </a:pPr>
            <a:r>
              <a:rPr lang="el-GR" dirty="0"/>
              <a:t>Και φυσικά, ταχεία ανάπτυξη συστημάτων αποθήκευσης τα οποία θα περιορίσουν σημαντικά τις περικοπές.  Σύμφωνα με πρόσφατες μελέτες για κάθε </a:t>
            </a:r>
            <a:r>
              <a:rPr lang="en-GB" dirty="0"/>
              <a:t>GW </a:t>
            </a:r>
            <a:r>
              <a:rPr lang="el-GR" dirty="0"/>
              <a:t>μπαταριών που εγκαθίσταται, οι περικοπές μειώνονται κατά </a:t>
            </a:r>
            <a:r>
              <a:rPr lang="en-US" sz="1800" kern="100" dirty="0">
                <a:latin typeface="Aptos" panose="020B0004020202020204" pitchFamily="34" charset="0"/>
                <a:ea typeface="Aptos" panose="020B0004020202020204" pitchFamily="34" charset="0"/>
                <a:cs typeface="Times New Roman" panose="02020603050405020304" pitchFamily="18" charset="0"/>
              </a:rPr>
              <a:t>0</a:t>
            </a:r>
            <a:r>
              <a:rPr lang="el-GR" sz="1800" kern="100" dirty="0">
                <a:latin typeface="Aptos" panose="020B0004020202020204" pitchFamily="34" charset="0"/>
                <a:ea typeface="Aptos" panose="020B0004020202020204" pitchFamily="34" charset="0"/>
                <a:cs typeface="Times New Roman" panose="02020603050405020304" pitchFamily="18" charset="0"/>
              </a:rPr>
              <a:t>,</a:t>
            </a:r>
            <a:r>
              <a:rPr lang="en-US" sz="1800" kern="100" dirty="0">
                <a:latin typeface="Aptos" panose="020B0004020202020204" pitchFamily="34" charset="0"/>
                <a:ea typeface="Aptos" panose="020B0004020202020204" pitchFamily="34" charset="0"/>
                <a:cs typeface="Times New Roman" panose="02020603050405020304" pitchFamily="18" charset="0"/>
              </a:rPr>
              <a:t>62-1</a:t>
            </a:r>
            <a:r>
              <a:rPr lang="el-GR" sz="1800" kern="100" dirty="0">
                <a:latin typeface="Aptos" panose="020B0004020202020204" pitchFamily="34" charset="0"/>
                <a:ea typeface="Aptos" panose="020B0004020202020204" pitchFamily="34" charset="0"/>
                <a:cs typeface="Times New Roman" panose="02020603050405020304" pitchFamily="18" charset="0"/>
              </a:rPr>
              <a:t>,</a:t>
            </a:r>
            <a:r>
              <a:rPr lang="en-US" sz="1800" kern="100" dirty="0">
                <a:latin typeface="Aptos" panose="020B0004020202020204" pitchFamily="34" charset="0"/>
                <a:ea typeface="Aptos" panose="020B0004020202020204" pitchFamily="34" charset="0"/>
                <a:cs typeface="Times New Roman" panose="02020603050405020304" pitchFamily="18" charset="0"/>
              </a:rPr>
              <a:t>18 TWh</a:t>
            </a:r>
            <a:r>
              <a:rPr lang="el-GR" sz="1800" kern="100" dirty="0">
                <a:latin typeface="Aptos" panose="020B0004020202020204" pitchFamily="34" charset="0"/>
                <a:ea typeface="Aptos" panose="020B0004020202020204" pitchFamily="34" charset="0"/>
                <a:cs typeface="Times New Roman" panose="02020603050405020304" pitchFamily="18" charset="0"/>
              </a:rPr>
              <a:t> (ανάλογα με τη χωρητικότητα των μπαταριών).</a:t>
            </a:r>
            <a:endParaRPr lang="el-GR" dirty="0"/>
          </a:p>
        </p:txBody>
      </p:sp>
      <p:sp>
        <p:nvSpPr>
          <p:cNvPr id="14" name="Title 1">
            <a:extLst>
              <a:ext uri="{FF2B5EF4-FFF2-40B4-BE49-F238E27FC236}">
                <a16:creationId xmlns:a16="http://schemas.microsoft.com/office/drawing/2014/main" id="{53A70FA3-EB7B-410A-BFD4-3EB374738DAA}"/>
              </a:ext>
            </a:extLst>
          </p:cNvPr>
          <p:cNvSpPr>
            <a:spLocks noGrp="1"/>
          </p:cNvSpPr>
          <p:nvPr>
            <p:ph type="title"/>
          </p:nvPr>
        </p:nvSpPr>
        <p:spPr>
          <a:xfrm>
            <a:off x="838200" y="357428"/>
            <a:ext cx="10515600" cy="1325563"/>
          </a:xfrm>
        </p:spPr>
        <p:txBody>
          <a:bodyPr>
            <a:normAutofit/>
          </a:bodyPr>
          <a:lstStyle/>
          <a:p>
            <a:pPr algn="ctr"/>
            <a:r>
              <a:rPr lang="el-GR" sz="3100" dirty="0"/>
              <a:t>Προτάσεις</a:t>
            </a:r>
            <a:endParaRPr lang="el-GR" dirty="0"/>
          </a:p>
        </p:txBody>
      </p:sp>
    </p:spTree>
    <p:extLst>
      <p:ext uri="{BB962C8B-B14F-4D97-AF65-F5344CB8AC3E}">
        <p14:creationId xmlns:p14="http://schemas.microsoft.com/office/powerpoint/2010/main" val="186909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blue text&#10;&#10;Description automatically generated">
            <a:extLst>
              <a:ext uri="{FF2B5EF4-FFF2-40B4-BE49-F238E27FC236}">
                <a16:creationId xmlns:a16="http://schemas.microsoft.com/office/drawing/2014/main" id="{5F0ECEC0-8840-0FB0-CAD4-58081DD90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3630" y="5479932"/>
            <a:ext cx="2661679" cy="943531"/>
          </a:xfrm>
          <a:prstGeom prst="rect">
            <a:avLst/>
          </a:prstGeom>
        </p:spPr>
      </p:pic>
      <p:sp>
        <p:nvSpPr>
          <p:cNvPr id="8" name="Rectangle 7">
            <a:extLst>
              <a:ext uri="{FF2B5EF4-FFF2-40B4-BE49-F238E27FC236}">
                <a16:creationId xmlns:a16="http://schemas.microsoft.com/office/drawing/2014/main" id="{5B349C45-FBB1-D46D-3F6D-35F01DAE4A27}"/>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pic>
        <p:nvPicPr>
          <p:cNvPr id="3" name="Picture 2" descr="A group of men working on solar panels&#10;&#10;Description automatically generated">
            <a:extLst>
              <a:ext uri="{FF2B5EF4-FFF2-40B4-BE49-F238E27FC236}">
                <a16:creationId xmlns:a16="http://schemas.microsoft.com/office/drawing/2014/main" id="{CC0E7657-AC07-2254-DDEA-8379F6EC675E}"/>
              </a:ext>
            </a:extLst>
          </p:cNvPr>
          <p:cNvPicPr>
            <a:picLocks noChangeAspect="1"/>
          </p:cNvPicPr>
          <p:nvPr/>
        </p:nvPicPr>
        <p:blipFill rotWithShape="1">
          <a:blip r:embed="rId3">
            <a:extLst>
              <a:ext uri="{28A0092B-C50C-407E-A947-70E740481C1C}">
                <a14:useLocalDpi xmlns:a14="http://schemas.microsoft.com/office/drawing/2010/main" val="0"/>
              </a:ext>
            </a:extLst>
          </a:blip>
          <a:srcRect b="27328"/>
          <a:stretch/>
        </p:blipFill>
        <p:spPr>
          <a:xfrm>
            <a:off x="0" y="0"/>
            <a:ext cx="12191999" cy="5367791"/>
          </a:xfrm>
          <a:prstGeom prst="rect">
            <a:avLst/>
          </a:prstGeom>
        </p:spPr>
      </p:pic>
    </p:spTree>
    <p:extLst>
      <p:ext uri="{BB962C8B-B14F-4D97-AF65-F5344CB8AC3E}">
        <p14:creationId xmlns:p14="http://schemas.microsoft.com/office/powerpoint/2010/main" val="752981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lar_Academy_template_1" id="{C38CF9B4-2924-426B-BCB8-4FE1B34B3F9D}" vid="{330BD50D-397D-46A8-9F5C-42F99B4949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Solar_Academy_template_1(3)</Template>
  <TotalTime>558</TotalTime>
  <Words>396</Words>
  <Application>Microsoft Office PowerPoint</Application>
  <PresentationFormat>Widescreen</PresentationFormat>
  <Paragraphs>43</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Calibri</vt:lpstr>
      <vt:lpstr>Calibri Light</vt:lpstr>
      <vt:lpstr>Century Gothic</vt:lpstr>
      <vt:lpstr>Times New Roman</vt:lpstr>
      <vt:lpstr>Office Theme</vt:lpstr>
      <vt:lpstr>Curtailments  Δεδομένα και Προτάσεις  </vt:lpstr>
      <vt:lpstr>Συνολικές περικοπές ΑΠΕ Ιαν-Ιουλ 2024 </vt:lpstr>
      <vt:lpstr>204 MW (HV) Αθροιστικές απώλειες περικοπών (MWh) </vt:lpstr>
      <vt:lpstr>9 MW (MV) Αθροιστικές απώλειες περικοπών (MWh) </vt:lpstr>
      <vt:lpstr>Προτάσεις</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Θεματική Ενότητα 1</dc:title>
  <dc:creator>Stelios Psomas</dc:creator>
  <cp:lastModifiedBy>Kapellos Sotiris DR</cp:lastModifiedBy>
  <cp:revision>80</cp:revision>
  <dcterms:created xsi:type="dcterms:W3CDTF">2024-02-24T12:10:04Z</dcterms:created>
  <dcterms:modified xsi:type="dcterms:W3CDTF">2024-09-05T15:48:05Z</dcterms:modified>
</cp:coreProperties>
</file>