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3" r:id="rId3"/>
  </p:sldMasterIdLst>
  <p:notesMasterIdLst>
    <p:notesMasterId r:id="rId18"/>
  </p:notesMasterIdLst>
  <p:sldIdLst>
    <p:sldId id="325" r:id="rId4"/>
    <p:sldId id="358" r:id="rId5"/>
    <p:sldId id="326" r:id="rId6"/>
    <p:sldId id="339" r:id="rId7"/>
    <p:sldId id="307" r:id="rId8"/>
    <p:sldId id="327" r:id="rId9"/>
    <p:sldId id="328" r:id="rId10"/>
    <p:sldId id="329" r:id="rId11"/>
    <p:sldId id="330" r:id="rId12"/>
    <p:sldId id="331" r:id="rId13"/>
    <p:sldId id="332" r:id="rId14"/>
    <p:sldId id="359" r:id="rId15"/>
    <p:sldId id="360" r:id="rId16"/>
    <p:sldId id="33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4994" autoAdjust="0"/>
  </p:normalViewPr>
  <p:slideViewPr>
    <p:cSldViewPr snapToGrid="0">
      <p:cViewPr varScale="1">
        <p:scale>
          <a:sx n="62" d="100"/>
          <a:sy n="62" d="100"/>
        </p:scale>
        <p:origin x="30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A3E1-3C10-4B2E-85C2-6C97E25017FF}" type="datetimeFigureOut">
              <a:rPr lang="el-GR" smtClean="0"/>
              <a:t>24/10/2019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B3D66-F713-472F-A01E-C8B0F6DA26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40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Καλησπέρα σε όλους και συγχαρητήρια στους διοργανωτές του σημερινού </a:t>
            </a:r>
            <a:r>
              <a:rPr lang="el-GR" dirty="0" err="1"/>
              <a:t>Φορουμ</a:t>
            </a:r>
            <a:r>
              <a:rPr lang="el-GR" dirty="0"/>
              <a:t> </a:t>
            </a:r>
          </a:p>
          <a:p>
            <a:endParaRPr lang="el-GR" dirty="0"/>
          </a:p>
          <a:p>
            <a:r>
              <a:rPr lang="el-GR" dirty="0"/>
              <a:t>Η Εταιρεία </a:t>
            </a:r>
            <a:r>
              <a:rPr lang="en-US" dirty="0"/>
              <a:t>PROTASIS </a:t>
            </a:r>
            <a:r>
              <a:rPr lang="el-GR" dirty="0"/>
              <a:t>συμμετέχει στη σημερινή ημερίδα επιδεικνύοντας το ενδιαφέρον της για τον κλάδο των ΑΠΕ θέλοντας παράλληλα  να επικοινωνήσει τους βασικούς της </a:t>
            </a:r>
            <a:r>
              <a:rPr lang="el-GR" dirty="0" err="1"/>
              <a:t>στοχους</a:t>
            </a:r>
            <a:r>
              <a:rPr lang="el-GR" dirty="0"/>
              <a:t> σε σχέση με την περαιτέρω ανάπτυξη του κλάδου στην Ελλάδα αλλά και διεθνώς.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B3D66-F713-472F-A01E-C8B0F6DA260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12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ΜΕΛΕΤΕΣ ΣΧΕΔΙΑΣΜΟΥ ΔΙΑΣΥΝΔΕΣΗΣ ΑΠΕ </a:t>
            </a:r>
            <a:r>
              <a:rPr lang="el-GR" dirty="0"/>
              <a:t>ΠΟΥ ΠΕΡΙΛΑΜΒΆΝΟΥΝ ΤΗΝ ΣΤΑΤΙΚΗ ΔΙΕΡΕΥΝΗΣΗ , ΤΗ ΔΥΝΑΜΙΚΗ ΔΙΕΡΕΥΝΗΣΗ ΚΑΙ ΤΕΛΟΣ ΤΗΝ ΑΞΙΟΛΟΓΗΣΗ ΤΩΝ ΠΙΘΑΝΩΝ ΣΗΜΕΙΩΝ ΔΙΑΣΥΝΔΕΣΗΣ ΓΙΑ ΔΙΑΦΟΡΑ ΣΕΝΑΡΙΑ ΤΟΠΟΛΟΓΙΑΣ ΔΙΚΤΥΟΥ. </a:t>
            </a:r>
            <a:endParaRPr lang="en-US" dirty="0"/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ΜΕΛΕΤΕΣ ΣΧΕΔΙΑΣΜΟΥ ΔΙΚΤΥΩΝ ΑΠΕ </a:t>
            </a:r>
            <a:r>
              <a:rPr lang="el-GR" dirty="0"/>
              <a:t>ΠΟΥ ΠΕΡΙΛΑΜΒΆΝΟΥΝ ΤΙΣ ΒΑΣΙΚΕΣ ΗΛΕΚΤΡΟΛΟΓΙΚΕΣ ΜΕΛΕΤΕΣ ΠΟΥ ΑΠΑΙΤΕΙ Ο ΑΔΜΗΕ ΓΙΑ ΤΗ ΚΑΤΑΣΚΕΥΗ ΥΠΟΣΤΑΘΜΩΝ ΑΛΛΑ ΚΑΙ ΓΙΑ ΤΗΝ ΚΑΤΑΣΚΕΥΗ ΤΟΥ ΗΛΕΚΤΡΙΚΟΥ ΔΙΚΤΥΟΥ ΑΠΌ ΤΟΝ ΥΠΟΣΤΑΘΜΟ ΥΤ ΕΩΣ ΤΗΝ ΚΑΘΕ Α/Γ.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ΜΕΛΕΤΕΣ ΣΚΟΠΙΜΟΤΗΤΑΣ ΑΡΧΙΚΟΥ ΣΤΑΔΙΟΥ </a:t>
            </a:r>
            <a:r>
              <a:rPr lang="el-GR" dirty="0"/>
              <a:t>ΓΙΑ ΤΗΝ ΑΞΙΟΛΟΓΗΣΗ Της ΕΠΕΝΔΥΣΗΣ ,ΤΗ ΔΙΑΔΙΚΑΣΙΑ ΑΔΕΙΟΔΟΤΗΣΗΣ, ΤΗ ΔΙΕΡΕΥΝΗΣΗ ΣΥΝΔΕΣΗΣ ΑΠΕ ΜΕ ΣΥΣΤΗΜΑΤΑ ΑΠΟΘΗΚΕΥΣΗΣ ΕΝΕΡΓΕΙΑΣ, Κ.Α </a:t>
            </a:r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B3D66-F713-472F-A01E-C8B0F6DA260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44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GRID CODE COMPLIANCE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ΜΟΝΤΕΛΟΠΟΙΗΣΗ ΤΟΥ ΑΠΕ ΣΕ ΣΧΕΣΗ ΜΕ ΤΟ ΣΥΣΤΗΜΑ ΜΕΤΑΦΟΡΑΣ ΚΑΙ ΔΗΜΙΟΥΡΓΙΑ ΤΟΥ ΣΤΑΤΙΚΟΥ &amp; ΔΥΝΑΜΙΚΟΥ ΜΟΝΤΕΛΛΟΥ ΓΙΑ ΤΗΝ ΔΙΕΡΕΥΝΣΗΗ ΣΥΜΜΟΡΦΩΣΗΣ ΜΕ ΤΟΝ ΚΩΔΙΚΑ ΔΙΚΤΥΟΥ (Μ&amp;Δ)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ΔΥΝΑΤΟΤΗΤΑ ΕΠΟΠΤΕΙΑΣ ΚΑΙ ΜΕΤΡΗΣΗΣ ΗΛΕΚΤΡΙΚΩΝ ΜΕΓΕΘΩΝ ΠΟΥ ΣΧΕΤΙΖΟΝΤΑΙ ΜΕ ΤΗ ΔΥΝΑΜΙΚΗ ΣΥΜΠΕΡΙΦΟΡΑ ΤΟΥ ΑΠΕ ΣΕ ΣΧΕΣΗ ΜΕ ΤΟ ΔΙΚΤΥΟ ΜΕΤΑΦΟΡΑΣ &amp; ΔΙΑΝΟΜΗΣ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ΜΕΛΕΤΕΣ ΛΕΙΤΟΥΡΓΙΑΣ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B3D66-F713-472F-A01E-C8B0F6DA260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55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ΣΧΕΔΙΑΖΟΥΜΕ – ΥΛΟΠΟΙΟΥΜΕ – ΥΠΟΣΤΗΡΙΖΟΥΜΕ ΟΛΟΚΛΗΡΩΜΕΝΕΣ ΛΥΣΕΙΣ ΠΡΟΣΤΑΣΙΑΣ ΚΑΙ ΕΛΕΓΧΟΥ ΗΛΕΚΤΡΙΚΩΝ ΔΙΚΤΥΩΝ ΚΑΙ ΥΠΟΣΤΑΘΜΩΝ ΤΟΣΟ ΓΙΑ ΤΟΝ ΥΠΟΣΤΑΘΜΟ ΔΙΑΣΥΝΔΕΣΗΣ, ΤΟ Α/Π ¨η ΤΟ Φ/Σ , ΤΟ ΠΕΡΙΦΕΡΕΙΑΚΟ ΚΕΝΤΡΟ ΣΥΛΛΟΓΗΣ ΔΕΔΟΜΕΝΩΝ ΚΑΙ ΕΠΟΠΤΕΙΑΣ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ΠΑΡΕΧΟΥΜΕ ΠΛΗΡΗ ΣΕΙΡΑ ΣΥΣΚΕΥΩΝ ΠΡΟΣΤΑΣΙΑΣ – ΗΛΕΚΤΡΟΝΟΜΩΝ, ΨΗΦΙΑΚΩΝ ΣΥΣΤΗΜΑΤΩΝ ΕΛΕΓΧΟΥ ΚΑΙ ΕΞΟΠΛΙΣΜΟΥ ΤΗΛΕΠΙΚΟΙΝΩΝΙΩΝ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B3D66-F713-472F-A01E-C8B0F6DA260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75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CYBERSECURITY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ΥΠΑΡΧΕΙ ΕΥΡΩΠΑΙΚΗ ΟΔΗΓΙΑ 1148 / 2016 </a:t>
            </a:r>
            <a:r>
              <a:rPr lang="en-US" dirty="0"/>
              <a:t>NIS DIRECTIVE </a:t>
            </a:r>
            <a:r>
              <a:rPr lang="el-GR" dirty="0"/>
              <a:t>Η ΟΠΟΙΑ ΕΧΕΙ ΕΝΣΩΜΑΤΩΘΕΙ ΣΤΗΝ ΕΛΛΗΝΙΚΗ ΝΟΜΟΘΕΣΙΑ ΜΕ ΤΟΝ ΝΟΜΟ 4577</a:t>
            </a:r>
            <a:r>
              <a:rPr lang="en-US" dirty="0"/>
              <a:t> </a:t>
            </a:r>
            <a:r>
              <a:rPr lang="el-GR" dirty="0"/>
              <a:t> ΘΕΤΕΙ ΤΟ ΠΛΑΙΣΙΟ ΓΙΑ ΤΗ ΠΡΟΣΤΑΣΙΑ ΕΝΑΝΤΙ ΚΥΒΕΡΝΟΕΠΙΘΕΣΕΩΝ ΤΩΝ ΚΡΙΣΙΜΩΝ ΕΓΚΑΤΑΣΤΑΣΕΩΝ.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ΠΑΡΕΧΟΥΜΕ ΥΠΗΡΕΣΙΕΣ </a:t>
            </a:r>
            <a:r>
              <a:rPr lang="en-US" dirty="0"/>
              <a:t>AUDITING </a:t>
            </a:r>
            <a:r>
              <a:rPr lang="el-GR" dirty="0"/>
              <a:t>ΚΑΙ ΣΧΕΔΙΑΖΟΥΜΕ / ΥΛΟΠΟΙΟΥΜΕ ΛΥΣΕΙΣ ΓΙΑ ΤΗ ΠΡΟΣΤΑΣΙΑ ΟΤ ΔΙΚΤΥΩΝ.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ΑΝΑΠΤΥΣΣΟΥΜΕ </a:t>
            </a:r>
            <a:r>
              <a:rPr lang="en-US" dirty="0"/>
              <a:t>SOC </a:t>
            </a:r>
            <a:r>
              <a:rPr lang="el-GR" dirty="0"/>
              <a:t>(</a:t>
            </a:r>
            <a:r>
              <a:rPr lang="en-US" dirty="0"/>
              <a:t>SECURITY OPERATION CENTER) </a:t>
            </a:r>
            <a:r>
              <a:rPr lang="el-GR" dirty="0"/>
              <a:t>ΓΙΑ ΤΗΝ ΠΑΡΑΚΟΛΟΥΘΗΣΗ ΕΓΚΑΤΑΣΤΑΣΕΩΝ ΠΕΛΑΤΩΝ.                   </a:t>
            </a:r>
            <a:r>
              <a:rPr lang="en-US" dirty="0"/>
              <a:t>MSSP MANAGED SECURITY SERVICE PROVIDER </a:t>
            </a:r>
            <a:r>
              <a:rPr lang="el-GR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l-GR" b="1" dirty="0"/>
              <a:t>ΣΥΝΤΗΡΗΣΗ ΥΠΟΣΤΑΘΜΩΝ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l-GR" b="1" dirty="0"/>
              <a:t>ΥΠΗΡΕΣΙΕΣ </a:t>
            </a:r>
            <a:r>
              <a:rPr lang="en-US" b="1" dirty="0"/>
              <a:t>ASSET MANAGEMENT </a:t>
            </a:r>
            <a:endParaRPr lang="el-GR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ΔΙΑΧΕΙΡΗΣΗ ΠΑΓΙΟΥ ΕΞΟΠΛΙΣΜΟΥ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ΔΙΑΧΕΙΡΗΣΗ ΑΠΟΘΕΜΑΤΩΝ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ΔΙΑΧΕΙΡΗΣΗ ΠΡΟΓΡΑΜΜΑΤΩΝ ΣΥΝΤΗΡΗΣΗΣ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ΠΡΟΓΡΑΜΜΑΤΙΣΜΟΣ ΕΡΓΑΣΙΩΝ ΣΕ ΗΜΕΡΗΣΙΟ ΕΠΙΠΕΔΟ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ΠΑΡΑΚΟΛΟΥΘΗΣΗ ΣΥΜΜΟΡΦΩΣΗΣ ΜΕ ΤΙΣ ΑΠΑΙΤΗΣΕΙΣ ΣΥΜΒΟΛΑΙΩΝ, ΠΡΩΤΥΠΩΝ, ΚΛΠ.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B3D66-F713-472F-A01E-C8B0F6DA260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248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ESS </a:t>
            </a:r>
            <a:endParaRPr lang="el-GR" b="1" dirty="0"/>
          </a:p>
          <a:p>
            <a:endParaRPr lang="el-GR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ΑΞΙΟΛΟΓΗΣΗ ΣΕ ΕΠΙΠΕΔΟ ΛΕΙΤΟΥΡΓΙΚΩΝ ΑΡΧΩΝ ΤΩΝ ΕΝΑΛΛΑΚΤΙΚΩΝ ΤΕΧΝΟΛΟΓΙΩΝ ΦΟΡΤΙΣΗΣ - ΥΠΟΣΤΗΡΙΞΗ ΣΤΗΝ ΕΠΙΛΟΓΗ τους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ΕΝΤΑΞΗ ΣΥΣΤΗΜΑΤΩΝ ΔΙΑΧΕΙΡΙΣΗΣ ΜΠΑΤΑΡΙΩΝ ΣΕ ΕΥΡΥΤΕΡΑ ΣΥΣΤΗΜΑΤΑ ΕΠΟΠΤΕΙΑΣ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ΕΞΟΜΟΙΩΣΗ ΣΤΑΤΙΚΑ  - ΔΥΝΑΜΙΚΑ – ΜΕΤΑΒΑΤΙΚΑ ΤΩΝ ΔΙΑΣΥΝΔΕΣΕΩΝ </a:t>
            </a:r>
            <a:r>
              <a:rPr lang="en-US" b="0" dirty="0"/>
              <a:t>AC – DC </a:t>
            </a:r>
            <a:r>
              <a:rPr lang="el-GR" b="0" dirty="0"/>
              <a:t>ΡΕΥΜΑΤΟΣ ΏΣΤΕ ΝΑ ΔΙΕΡΕΥΝΗΘΕΙ Η ΛΕΙΤΟΥΡΓΙΑ ΤΟΥΣ Ή ΠΙΘΑΝΑ ΠΡΟΒΛΗΜΑΤΑ / ΠΕΡΙΟΡΙΣΜΟΙ ΣΕ ΣΧΕΣΗ ΜΕ ΤΗ ΠΑΡΑΓΩΓΗ ΣΤΗΝ ΟΠΟΙΑ ΔΙΑΣΥΝΔΕΟΝΤΑΙ ΚΑΙ ΜΕ ΤΟ ΔΙΚΤΥΟ ΠΟΥ ΤΡΟΦΟΔΟΤΟΥΝ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ΥΠΟΣΤΗΡΙΚΤΙΚΕΣ ΤΕΧΝΙΚΕΣ ΥΠΗΡΕΣΙΕΣ ΚΑΤΆ ΤΗΝ ΔΙΑΣΥΝΔΕΣΗ ΣΥΣΤΗΜΑΤΩΝ ΑΠΟΘΗΚΕΥΣΗΣ ΕΝΕΡΓΕΙΑΣ ΣΤΟ ΔΙΚΤΥΟ ΔΙΑΝΟΜΗΣ </a:t>
            </a:r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r>
              <a:rPr lang="el-GR" b="1" dirty="0"/>
              <a:t>ΕΦΑΡΜΟΓΕΣ ΕΞΥΠΝΩΝ ΔΙΚΤΥΩΝ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ΑΞΙΟΛΟΓΗΣΗ ΧΡΗΣΗΣ ΕΝΑΛΛΑΚΤΙΚΩΝ ΜΟΡΦΩΝ ΕΝΕΡΓΕΙΑΣ ΜΙΚΡΗΣ ΚΛΙΜΑΚΑΣ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ΣΧΕΔΙΑΣΜΟ ΕΥΕΛΙΚΤΩΝ ΣΥΣΤΗΜΑΤΩΝ ΔΙΑΧΕΙΡΗΣΗΣ ΕΝΕΡΓΕΙΑΣ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ΣΥΝΔΙΑΣΜΕΝΗ ΧΡΗΣΗ ΑΠΕ ΚΑΙ ΜΠΑΤΑΡΙΩΝ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ΣΥΣΤΗΜΑΤΑ ΕΓΚΑΙΡΗΣ ΔΙΑΓΝΩΣΗΣ ΚΑΙ ΑΠΟΜΟΝΩΣΗΣ ΣΦΑΛΜΑΤΩΝ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ΕΞΥΠΜΗ ΜΕΤΡΗΣΗ ΚΑΙ ΔΙΑΧΕΙΡΗΣΗ Της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ΣΥΝΔΙΑΣΜΟΣ ΜΕΤΡΗΣΕΩΝ ΜΕ ΑΛΛΑ ΣΥΣΤΗΜΑΤΑ ΙΤ </a:t>
            </a:r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B3D66-F713-472F-A01E-C8B0F6DA260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3457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ΒΑΣΙΚΕΣ ΚΑΤΗΓΟΡΙΕΣ </a:t>
            </a:r>
          </a:p>
          <a:p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ΥΠΟΣΤΗΡΙΞΗ ΣΕ ΡΥΘΜΙΣΤΙΚΑ ΘΕΜΑΤΑ </a:t>
            </a:r>
            <a:r>
              <a:rPr lang="en-US" dirty="0"/>
              <a:t> (</a:t>
            </a:r>
            <a:r>
              <a:rPr lang="en-US" dirty="0" err="1"/>
              <a:t>RfG</a:t>
            </a:r>
            <a:r>
              <a:rPr lang="en-US" dirty="0"/>
              <a:t>                      DCC               HVDC)</a:t>
            </a: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ΜΕΛΕΤΕΣ ΔΙΑΣΥΝΔΕΣΗΣ ΑΠΕ ΜΕ ΤΟ ΔΙΚΤΥΟ ΜΕΤΑΦΟΡΑΣ </a:t>
            </a:r>
            <a:r>
              <a:rPr lang="en-US" dirty="0"/>
              <a:t>(GIS)</a:t>
            </a: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 </a:t>
            </a:r>
            <a:r>
              <a:rPr lang="el-GR" dirty="0"/>
              <a:t>ΛΕΠΤΟΜΕΡΗ ΣΧΕΔΙΑΣΜΟΥ ΔΙΚΤΥΩΝ ΑΠΕ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ΕΙΔΙΚΕΣ ΜΕΛΕΤΕΣ ΜΕΤΑΒΑΤΙΚΩΝ ΦΑΙΝΟΜΕΝΩΝ - ΣΥΝΤΟΝΙΣΜΟΥ ΜΟΝΩΣΕΩΝ </a:t>
            </a:r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B3D66-F713-472F-A01E-C8B0F6DA260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978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Ευχαριστώ πολύ για τη προσοχή σας </a:t>
            </a:r>
          </a:p>
          <a:p>
            <a:endParaRPr lang="el-GR" dirty="0"/>
          </a:p>
          <a:p>
            <a:r>
              <a:rPr lang="el-GR" dirty="0"/>
              <a:t>Ευχόμαστε επιτυχία – </a:t>
            </a:r>
            <a:r>
              <a:rPr lang="el-GR" dirty="0" err="1"/>
              <a:t>αναλογα</a:t>
            </a:r>
            <a:r>
              <a:rPr lang="el-GR" dirty="0"/>
              <a:t> με τους </a:t>
            </a:r>
            <a:r>
              <a:rPr lang="el-GR" dirty="0" err="1"/>
              <a:t>στοχους</a:t>
            </a:r>
            <a:r>
              <a:rPr lang="el-GR" dirty="0"/>
              <a:t> που θέτει ο καθένας  - σε όλους όσους συμμετέχουν </a:t>
            </a:r>
            <a:r>
              <a:rPr lang="el-GR" dirty="0" err="1"/>
              <a:t>σημερα</a:t>
            </a:r>
            <a:r>
              <a:rPr lang="el-GR" dirty="0"/>
              <a:t> στην ημερίδα αυτή </a:t>
            </a:r>
          </a:p>
          <a:p>
            <a:endParaRPr lang="el-GR" dirty="0"/>
          </a:p>
          <a:p>
            <a:r>
              <a:rPr lang="el-GR" dirty="0"/>
              <a:t>Και ευελπιστούμε για την ακόμα μεγαλύτερη ανάπτυξη των ΑΠΕ τόσο στην Ελλάδα όσο και διεθνώς  όχι μόνο για τους σκοπούς της οικονομικής ανάπτυξης αλλά κυρίως επειδή οι ΑΠΕ </a:t>
            </a:r>
            <a:r>
              <a:rPr lang="el-GR" dirty="0" err="1"/>
              <a:t>βελτιωνουν</a:t>
            </a:r>
            <a:r>
              <a:rPr lang="el-GR" dirty="0"/>
              <a:t> το </a:t>
            </a:r>
            <a:r>
              <a:rPr lang="el-GR" dirty="0" err="1"/>
              <a:t>περιβάλον</a:t>
            </a:r>
            <a:r>
              <a:rPr lang="el-GR" dirty="0"/>
              <a:t> που </a:t>
            </a:r>
            <a:r>
              <a:rPr lang="el-GR" dirty="0" err="1"/>
              <a:t>ζουμε</a:t>
            </a:r>
            <a:r>
              <a:rPr lang="el-GR" dirty="0"/>
              <a:t> και συνεπώς τη ποιότητα της ζωής μας.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B3D66-F713-472F-A01E-C8B0F6DA260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669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31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ntent Slide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50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78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49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ntent Slide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02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18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8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90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-Content Slide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43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95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72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84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5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7F7F7F"/>
          </a:solidFill>
          <a:latin typeface="Tahoma-Bold"/>
          <a:ea typeface="Tahoma-Bold"/>
          <a:cs typeface="Tahoma-Bold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Tahoma-Bold"/>
          <a:ea typeface="Tahoma-Bold"/>
          <a:cs typeface="Tahoma-Bold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Tahoma-Bold"/>
          <a:ea typeface="Tahoma-Bold"/>
          <a:cs typeface="Tahoma-Bold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Tahoma-Bold"/>
          <a:ea typeface="Tahoma-Bold"/>
          <a:cs typeface="Tahoma-Bold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Tahoma-Bold"/>
          <a:ea typeface="Tahoma-Bold"/>
          <a:cs typeface="Tahoma-Bold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Tahoma-Bold"/>
          <a:ea typeface="Tahoma-Bold"/>
          <a:cs typeface="Tahoma-Bold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Tahoma-Bold"/>
          <a:ea typeface="Tahoma-Bold"/>
          <a:cs typeface="Tahoma-Bold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Tahoma-Bold"/>
          <a:ea typeface="Tahoma-Bold"/>
          <a:cs typeface="Tahoma-Bold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Tahoma-Bold"/>
          <a:ea typeface="Tahoma-Bold"/>
          <a:cs typeface="Tahoma-Bold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89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3E01B9D4-AADC-4863-9788-5313C06E1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3459163"/>
            <a:ext cx="594677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expert services &amp; solutions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for the renewable energy &amp;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energy storage sectors</a:t>
            </a:r>
          </a:p>
        </p:txBody>
      </p:sp>
      <p:pic>
        <p:nvPicPr>
          <p:cNvPr id="3" name="Picture 2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F81F91D1-02AB-4586-B9FA-5076B8EFA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2" y="5504112"/>
            <a:ext cx="1989829" cy="323278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72684B07-7A6E-487A-88A7-07294185E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34" y="5968868"/>
            <a:ext cx="32849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Renewable</a:t>
            </a:r>
            <a:r>
              <a:rPr lang="el-GR" dirty="0"/>
              <a:t> &amp; </a:t>
            </a:r>
            <a:r>
              <a:rPr lang="en-US" dirty="0"/>
              <a:t>Storage Forum</a:t>
            </a:r>
            <a:r>
              <a:rPr lang="el-GR" dirty="0"/>
              <a:t> 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Athens 24 Nov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32848A-09C3-491D-B522-D2946F65C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17290"/>
              </p:ext>
            </p:extLst>
          </p:nvPr>
        </p:nvGraphicFramePr>
        <p:xfrm>
          <a:off x="439444" y="1129339"/>
          <a:ext cx="8265111" cy="25450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48217">
                  <a:extLst>
                    <a:ext uri="{9D8B030D-6E8A-4147-A177-3AD203B41FA5}">
                      <a16:colId xmlns:a16="http://schemas.microsoft.com/office/drawing/2014/main" val="2412079288"/>
                    </a:ext>
                  </a:extLst>
                </a:gridCol>
                <a:gridCol w="4216894">
                  <a:extLst>
                    <a:ext uri="{9D8B030D-6E8A-4147-A177-3AD203B41FA5}">
                      <a16:colId xmlns:a16="http://schemas.microsoft.com/office/drawing/2014/main" val="1411247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Storage Systems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Smart-grid design studies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086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Comparative analysis of operation principles and applicability perspectives of alternative storage technologies available</a:t>
                      </a:r>
                      <a:endParaRPr lang="el-GR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Integration of Battery Management System</a:t>
                      </a:r>
                      <a:endParaRPr lang="el-GR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Steady-state modeling of the hybrid AC-DC electric Grid </a:t>
                      </a:r>
                      <a:endParaRPr lang="el-GR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Transient-state modeling of the hybrid AC-DC electric Grid </a:t>
                      </a:r>
                      <a:endParaRPr lang="el-GR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Administrative support for successful connection to the Grid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Low-carbon electricity generation (mainly renewable energy sources)</a:t>
                      </a:r>
                      <a:endParaRPr kumimoji="0" lang="en-GB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Fast/Efficient/Smart Power Management</a:t>
                      </a:r>
                    </a:p>
                    <a:p>
                      <a:pPr marL="285750" marR="0" lvl="0" indent="-28575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Power Demand Smoothing</a:t>
                      </a:r>
                    </a:p>
                    <a:p>
                      <a:pPr marL="285750" marR="0" lvl="0" indent="-28575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Electric Energy Storage Units</a:t>
                      </a:r>
                      <a:endParaRPr kumimoji="0" lang="en-GB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Power Converters</a:t>
                      </a:r>
                    </a:p>
                    <a:p>
                      <a:pPr marL="285750" marR="0" lvl="0" indent="-28575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Self-healing and tolerance of attacks</a:t>
                      </a:r>
                    </a:p>
                    <a:p>
                      <a:pPr marL="285750" marR="0" lvl="0" indent="-28575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Smart Power metering</a:t>
                      </a:r>
                      <a:endParaRPr kumimoji="0" lang="en-GB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Smart Power Quality and Condition monitoring</a:t>
                      </a:r>
                      <a:endParaRPr kumimoji="0" lang="en-GB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547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40A01E-BC3D-44DC-8B6A-B0BF6F9A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80" y="87312"/>
            <a:ext cx="6424613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</a:t>
            </a:r>
            <a:r>
              <a:rPr kumimoji="0" lang="en-US" altLang="el-GR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</a:t>
            </a: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TASIS on RES</a:t>
            </a:r>
          </a:p>
        </p:txBody>
      </p:sp>
    </p:spTree>
    <p:extLst>
      <p:ext uri="{BB962C8B-B14F-4D97-AF65-F5344CB8AC3E}">
        <p14:creationId xmlns:p14="http://schemas.microsoft.com/office/powerpoint/2010/main" val="341063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3B5C64-ED83-4C6D-B196-02C037362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49" y="852109"/>
            <a:ext cx="8430935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Featured Projects in the RES Market – Studies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DC3E15-03FF-4EC4-9E02-185AD1D21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34472"/>
              </p:ext>
            </p:extLst>
          </p:nvPr>
        </p:nvGraphicFramePr>
        <p:xfrm>
          <a:off x="272641" y="1419734"/>
          <a:ext cx="8598715" cy="512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029">
                  <a:extLst>
                    <a:ext uri="{9D8B030D-6E8A-4147-A177-3AD203B41FA5}">
                      <a16:colId xmlns:a16="http://schemas.microsoft.com/office/drawing/2014/main" val="44816658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1516742839"/>
                    </a:ext>
                  </a:extLst>
                </a:gridCol>
                <a:gridCol w="1190422">
                  <a:extLst>
                    <a:ext uri="{9D8B030D-6E8A-4147-A177-3AD203B41FA5}">
                      <a16:colId xmlns:a16="http://schemas.microsoft.com/office/drawing/2014/main" val="1040191773"/>
                    </a:ext>
                  </a:extLst>
                </a:gridCol>
                <a:gridCol w="1874938">
                  <a:extLst>
                    <a:ext uri="{9D8B030D-6E8A-4147-A177-3AD203B41FA5}">
                      <a16:colId xmlns:a16="http://schemas.microsoft.com/office/drawing/2014/main" val="3920387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Project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3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350" kern="1200" dirty="0">
                          <a:effectLst/>
                        </a:rPr>
                        <a:t>Regulatory Support for Renewable Energy Grid Integration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KOSST (Fichtner)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Kossovo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744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342900" rtl="0" eaLnBrk="1" latinLnBrk="0" hangingPunct="1"/>
                      <a:r>
                        <a:rPr lang="en-GB" sz="1350" kern="1200" dirty="0">
                          <a:effectLst/>
                        </a:rPr>
                        <a:t>Technical Evaluation of Detailed Design Application Studies for </a:t>
                      </a:r>
                      <a:r>
                        <a:rPr lang="en-GB" sz="1350" kern="1200" dirty="0" err="1">
                          <a:effectLst/>
                        </a:rPr>
                        <a:t>Fluvanna</a:t>
                      </a:r>
                      <a:r>
                        <a:rPr lang="en-GB" sz="1350" kern="1200" dirty="0">
                          <a:effectLst/>
                        </a:rPr>
                        <a:t> 138-34.5 kV Substation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342900" rtl="0" eaLnBrk="1" latinLnBrk="0" hangingPunct="1"/>
                      <a:r>
                        <a:rPr lang="en-GB" sz="1350" kern="1200" dirty="0">
                          <a:effectLst/>
                        </a:rPr>
                        <a:t>TERNA ENERGY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342900" rtl="0" eaLnBrk="1" latinLnBrk="0" hangingPunct="1"/>
                      <a:r>
                        <a:rPr lang="en-GB" sz="1350" kern="1200" dirty="0">
                          <a:effectLst/>
                        </a:rPr>
                        <a:t>2016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342900" rtl="0" eaLnBrk="1" latinLnBrk="0" hangingPunct="1"/>
                      <a:r>
                        <a:rPr lang="en-GB" sz="1350" kern="1200" dirty="0">
                          <a:effectLst/>
                        </a:rPr>
                        <a:t>USA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887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dirty="0" err="1"/>
                        <a:t>Fluvanna</a:t>
                      </a:r>
                      <a:r>
                        <a:rPr lang="en-GB" dirty="0"/>
                        <a:t> Wind Project Operation Studies Evaluation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TERNA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12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350" kern="1200" dirty="0">
                          <a:effectLst/>
                        </a:rPr>
                        <a:t>System Planning and Operational Impact Study for the integration of Renewable Energy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SEC (CESI)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Saudi Arabia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13835"/>
                  </a:ext>
                </a:extLst>
              </a:tr>
              <a:tr h="1003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50" kern="1200" dirty="0">
                          <a:effectLst/>
                        </a:rPr>
                        <a:t>Study of the development of the Very High Voltage electric grid in the southern region of Morocco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350" kern="1200" dirty="0">
                          <a:effectLst/>
                        </a:rPr>
                        <a:t>(RES integration  in South Morocco and HVDC modelling)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ONEE (</a:t>
                      </a:r>
                      <a:r>
                        <a:rPr lang="en-GB" dirty="0" err="1"/>
                        <a:t>Fichtner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Morocco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387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342900" rtl="0" eaLnBrk="1" latinLnBrk="0" hangingPunct="1"/>
                      <a:r>
                        <a:rPr lang="en-US" sz="1350" kern="1200" dirty="0">
                          <a:effectLst/>
                        </a:rPr>
                        <a:t>Technical Assistance for the integration of the European</a:t>
                      </a:r>
                      <a:r>
                        <a:rPr lang="en-GB" sz="1350" kern="1200" dirty="0">
                          <a:effectLst/>
                        </a:rPr>
                        <a:t> </a:t>
                      </a:r>
                      <a:r>
                        <a:rPr lang="en-US" sz="1350" kern="1200" dirty="0">
                          <a:effectLst/>
                        </a:rPr>
                        <a:t>Connection Network Codes (</a:t>
                      </a:r>
                      <a:r>
                        <a:rPr lang="en-US" sz="1350" kern="1200" dirty="0" err="1">
                          <a:effectLst/>
                        </a:rPr>
                        <a:t>RfG</a:t>
                      </a:r>
                      <a:r>
                        <a:rPr lang="en-US" sz="1350" kern="1200" dirty="0">
                          <a:effectLst/>
                        </a:rPr>
                        <a:t>, DCC, HVDC) in the regulatory framework, governing the Greek Electricity Transmission System.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342900" rtl="0" eaLnBrk="1" latinLnBrk="0" hangingPunct="1"/>
                      <a:r>
                        <a:rPr lang="en-GB" sz="1350" kern="1200" dirty="0">
                          <a:effectLst/>
                        </a:rPr>
                        <a:t>IPTO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342900" rtl="0" eaLnBrk="1" latinLnBrk="0" hangingPunct="1"/>
                      <a:r>
                        <a:rPr lang="en-GB" sz="1350" kern="1200" dirty="0">
                          <a:effectLst/>
                        </a:rPr>
                        <a:t>2018-2019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342900" rtl="0" eaLnBrk="1" latinLnBrk="0" hangingPunct="1"/>
                      <a:r>
                        <a:rPr lang="en-GB" sz="1350" kern="1200" dirty="0">
                          <a:effectLst/>
                        </a:rPr>
                        <a:t>Greece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854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350" kern="1200" dirty="0">
                          <a:effectLst/>
                        </a:rPr>
                        <a:t>Static and dynamic analysis of the </a:t>
                      </a:r>
                      <a:r>
                        <a:rPr lang="en-US" sz="1350" kern="1200" dirty="0" err="1">
                          <a:effectLst/>
                        </a:rPr>
                        <a:t>Kafireas</a:t>
                      </a:r>
                      <a:r>
                        <a:rPr lang="en-US" sz="1350" kern="1200" dirty="0">
                          <a:effectLst/>
                        </a:rPr>
                        <a:t> Wind Parks Project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Greece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7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342900" rtl="0" eaLnBrk="1" latinLnBrk="0" hangingPunct="1"/>
                      <a:r>
                        <a:rPr lang="en-GB" sz="1350" kern="1200" dirty="0">
                          <a:effectLst/>
                        </a:rPr>
                        <a:t>Insulation Coordination in EVIA 6 150kV GIS Substation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342900" rtl="0" eaLnBrk="1" latinLnBrk="0" hangingPunct="1"/>
                      <a:r>
                        <a:rPr lang="en-GB" sz="1350" kern="1200" dirty="0">
                          <a:effectLst/>
                        </a:rPr>
                        <a:t>ELECTROMEC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342900" rtl="0" eaLnBrk="1" latinLnBrk="0" hangingPunct="1"/>
                      <a:r>
                        <a:rPr lang="en-GB" sz="1350" kern="1200" dirty="0">
                          <a:effectLst/>
                        </a:rPr>
                        <a:t>2019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342900" rtl="0" eaLnBrk="1" latinLnBrk="0" hangingPunct="1"/>
                      <a:r>
                        <a:rPr lang="en-GB" sz="1350" kern="1200" dirty="0">
                          <a:effectLst/>
                        </a:rPr>
                        <a:t>Greece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6226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3AE630-0278-4461-8AC0-B26C69219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80" y="87312"/>
            <a:ext cx="6424613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</a:t>
            </a:r>
            <a:r>
              <a:rPr kumimoji="0" lang="en-US" altLang="el-GR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</a:t>
            </a: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TASIS on RES</a:t>
            </a:r>
          </a:p>
        </p:txBody>
      </p:sp>
    </p:spTree>
    <p:extLst>
      <p:ext uri="{BB962C8B-B14F-4D97-AF65-F5344CB8AC3E}">
        <p14:creationId xmlns:p14="http://schemas.microsoft.com/office/powerpoint/2010/main" val="82110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3B5C64-ED83-4C6D-B196-02C037362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98" y="884121"/>
            <a:ext cx="8522427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3200" b="1" dirty="0">
                <a:latin typeface="Calibri" charset="0"/>
                <a:ea typeface="Calibri" charset="0"/>
                <a:cs typeface="Calibri" charset="0"/>
              </a:rPr>
              <a:t>Featured Projects for RES - S</a:t>
            </a:r>
            <a:r>
              <a:rPr lang="en-US" altLang="el-GR" sz="3200" dirty="0">
                <a:latin typeface="Calibri" charset="0"/>
                <a:ea typeface="Calibri" charset="0"/>
                <a:cs typeface="Calibri" charset="0"/>
              </a:rPr>
              <a:t>ubstation</a:t>
            </a:r>
            <a:r>
              <a:rPr lang="en-US" altLang="el-GR" sz="3200" b="1" dirty="0">
                <a:latin typeface="Calibri" charset="0"/>
                <a:ea typeface="Calibri" charset="0"/>
                <a:cs typeface="Calibri" charset="0"/>
              </a:rPr>
              <a:t> A</a:t>
            </a:r>
            <a:r>
              <a:rPr lang="en-US" altLang="el-GR" sz="3200" dirty="0">
                <a:latin typeface="Calibri" charset="0"/>
                <a:ea typeface="Calibri" charset="0"/>
                <a:cs typeface="Calibri" charset="0"/>
              </a:rPr>
              <a:t>utomatio</a:t>
            </a:r>
            <a:r>
              <a:rPr lang="en-US" altLang="el-GR" sz="3200" b="1" dirty="0">
                <a:latin typeface="Calibri" charset="0"/>
                <a:ea typeface="Calibri" charset="0"/>
                <a:cs typeface="Calibri" charset="0"/>
              </a:rPr>
              <a:t>n S</a:t>
            </a:r>
            <a:r>
              <a:rPr lang="en-US" altLang="el-GR" sz="3200" dirty="0">
                <a:latin typeface="Calibri" charset="0"/>
                <a:ea typeface="Calibri" charset="0"/>
                <a:cs typeface="Calibri" charset="0"/>
              </a:rPr>
              <a:t>ystems in </a:t>
            </a: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150/20 kV Substations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DC3E15-03FF-4EC4-9E02-185AD1D21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81805"/>
              </p:ext>
            </p:extLst>
          </p:nvPr>
        </p:nvGraphicFramePr>
        <p:xfrm>
          <a:off x="121920" y="1869006"/>
          <a:ext cx="8900160" cy="4557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120">
                  <a:extLst>
                    <a:ext uri="{9D8B030D-6E8A-4147-A177-3AD203B41FA5}">
                      <a16:colId xmlns:a16="http://schemas.microsoft.com/office/drawing/2014/main" val="44816658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236330545"/>
                    </a:ext>
                  </a:extLst>
                </a:gridCol>
                <a:gridCol w="1123286">
                  <a:extLst>
                    <a:ext uri="{9D8B030D-6E8A-4147-A177-3AD203B41FA5}">
                      <a16:colId xmlns:a16="http://schemas.microsoft.com/office/drawing/2014/main" val="1863590480"/>
                    </a:ext>
                  </a:extLst>
                </a:gridCol>
                <a:gridCol w="1772314">
                  <a:extLst>
                    <a:ext uri="{9D8B030D-6E8A-4147-A177-3AD203B41FA5}">
                      <a16:colId xmlns:a16="http://schemas.microsoft.com/office/drawing/2014/main" val="3920387857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430407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PROTASIS SAS Project</a:t>
                      </a:r>
                      <a:r>
                        <a:rPr lang="el-GR" sz="2400" dirty="0"/>
                        <a:t> – </a:t>
                      </a:r>
                      <a:r>
                        <a:rPr lang="en-US" sz="2400" dirty="0"/>
                        <a:t>Substation 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Client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Voltage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23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MIRTOS II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EL. TECH. ANEMOS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50" dirty="0"/>
                        <a:t>150/20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2008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4744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ACHLADOKAMPOS B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EL. TECH. ANEMOS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42900" rtl="0" eaLnBrk="1" latinLnBrk="0" hangingPunct="1"/>
                      <a:r>
                        <a:rPr lang="en-GB" sz="1350" kern="1200" dirty="0">
                          <a:effectLst/>
                        </a:rPr>
                        <a:t>150/20 kV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2009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9887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MOLAOI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PPC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50" dirty="0"/>
                        <a:t>150/20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2010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61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KARATZAS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EL. TECH. ANEMOS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Wind Park</a:t>
                      </a: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50" dirty="0"/>
                        <a:t>150/20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2011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3738285"/>
                  </a:ext>
                </a:extLst>
              </a:tr>
              <a:tr h="315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AISIMI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ANEMOS THRAKIS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50" dirty="0"/>
                        <a:t>150/20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2011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5387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AGIONORI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ENEL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Green Power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42900" rtl="0" eaLnBrk="1" latinLnBrk="0" hangingPunct="1"/>
                      <a:r>
                        <a:rPr lang="en-GB" sz="1350" kern="1200" dirty="0">
                          <a:effectLst/>
                        </a:rPr>
                        <a:t>150/20 kV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2011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9854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ILIOKASTRO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RF Energy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50" dirty="0"/>
                        <a:t>150/20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2011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69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THERMOS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KSIROVOUNI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PLATANOY SA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Wind Park</a:t>
                      </a: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50" dirty="0"/>
                        <a:t>150/20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2012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1577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ANTHEMIA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VIOSAR SA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42900" rtl="0" eaLnBrk="1" latinLnBrk="0" hangingPunct="1"/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150/20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2012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96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SIMOPOULO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AKTOR ATE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50" dirty="0"/>
                        <a:t>150/20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2013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71205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3AE630-0278-4461-8AC0-B26C69219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80" y="87312"/>
            <a:ext cx="6424613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</a:t>
            </a:r>
            <a:r>
              <a:rPr kumimoji="0" lang="en-US" altLang="el-GR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</a:t>
            </a: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TASIS on RES</a:t>
            </a:r>
          </a:p>
        </p:txBody>
      </p:sp>
    </p:spTree>
    <p:extLst>
      <p:ext uri="{BB962C8B-B14F-4D97-AF65-F5344CB8AC3E}">
        <p14:creationId xmlns:p14="http://schemas.microsoft.com/office/powerpoint/2010/main" val="207609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DC3E15-03FF-4EC4-9E02-185AD1D21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282175"/>
              </p:ext>
            </p:extLst>
          </p:nvPr>
        </p:nvGraphicFramePr>
        <p:xfrm>
          <a:off x="121920" y="1869006"/>
          <a:ext cx="8900160" cy="4846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120">
                  <a:extLst>
                    <a:ext uri="{9D8B030D-6E8A-4147-A177-3AD203B41FA5}">
                      <a16:colId xmlns:a16="http://schemas.microsoft.com/office/drawing/2014/main" val="44816658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236330545"/>
                    </a:ext>
                  </a:extLst>
                </a:gridCol>
                <a:gridCol w="1123286">
                  <a:extLst>
                    <a:ext uri="{9D8B030D-6E8A-4147-A177-3AD203B41FA5}">
                      <a16:colId xmlns:a16="http://schemas.microsoft.com/office/drawing/2014/main" val="1863590480"/>
                    </a:ext>
                  </a:extLst>
                </a:gridCol>
                <a:gridCol w="1772314">
                  <a:extLst>
                    <a:ext uri="{9D8B030D-6E8A-4147-A177-3AD203B41FA5}">
                      <a16:colId xmlns:a16="http://schemas.microsoft.com/office/drawing/2014/main" val="3920387857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430407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PROTASIS SAS Project – Substation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Client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Voltage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23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YPATO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AKTOR ATE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150/20 kV</a:t>
                      </a: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2013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7679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NAOUSA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AKTOR ATE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150/20 kV</a:t>
                      </a: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2014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54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HRAIA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AKTOR ATE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150/20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2015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114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MYRTIA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ELECTROMEC SA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50" dirty="0"/>
                        <a:t>150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2017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806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AGIORGITIKA KASTRO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ELECTROMEC SA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42900" rtl="0" eaLnBrk="1" latinLnBrk="0" hangingPunct="1"/>
                      <a:r>
                        <a:rPr lang="en-GB" sz="1350" kern="1200" dirty="0">
                          <a:effectLst/>
                        </a:rPr>
                        <a:t>150/20 kV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2017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9887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 ALONIA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LAVEL ATE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50" dirty="0"/>
                        <a:t>150/20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2018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61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PETALAS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ELECTROMEC SA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Wind Park</a:t>
                      </a: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50" dirty="0"/>
                        <a:t>150/20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2018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3738285"/>
                  </a:ext>
                </a:extLst>
              </a:tr>
              <a:tr h="315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AISYMI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ELLAKTOR SA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50" dirty="0"/>
                        <a:t>150/20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2019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5387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KASIDIARIS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AKTOR ATE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342900" rtl="0" eaLnBrk="1" latinLnBrk="0" hangingPunct="1"/>
                      <a:r>
                        <a:rPr lang="en-GB" sz="1350" kern="1200" dirty="0">
                          <a:effectLst/>
                        </a:rPr>
                        <a:t>150/33 kV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2019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9854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EVOIA 5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ELECTROMEC SA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50" dirty="0"/>
                        <a:t>150/20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2019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69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EVOIA 6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ELECTROMEC SA</a:t>
                      </a:r>
                      <a:endParaRPr lang="en-GB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Wind Park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50" dirty="0"/>
                        <a:t>150/20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2019</a:t>
                      </a:r>
                      <a:endParaRPr lang="en-GB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2323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3AE630-0278-4461-8AC0-B26C69219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80" y="87312"/>
            <a:ext cx="6424613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</a:t>
            </a:r>
            <a:r>
              <a:rPr kumimoji="0" lang="en-US" altLang="el-GR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</a:t>
            </a: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TASIS on 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17227-456D-4E93-8347-FD3204D2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98" y="884121"/>
            <a:ext cx="8522427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3200" b="1" dirty="0">
                <a:latin typeface="Calibri" charset="0"/>
                <a:ea typeface="Calibri" charset="0"/>
                <a:cs typeface="Calibri" charset="0"/>
              </a:rPr>
              <a:t>Featured Projects for RES - S</a:t>
            </a:r>
            <a:r>
              <a:rPr lang="en-US" altLang="el-GR" sz="3200" dirty="0">
                <a:latin typeface="Calibri" charset="0"/>
                <a:ea typeface="Calibri" charset="0"/>
                <a:cs typeface="Calibri" charset="0"/>
              </a:rPr>
              <a:t>ubstation</a:t>
            </a:r>
            <a:r>
              <a:rPr lang="en-US" altLang="el-GR" sz="3200" b="1" dirty="0">
                <a:latin typeface="Calibri" charset="0"/>
                <a:ea typeface="Calibri" charset="0"/>
                <a:cs typeface="Calibri" charset="0"/>
              </a:rPr>
              <a:t> A</a:t>
            </a:r>
            <a:r>
              <a:rPr lang="en-US" altLang="el-GR" sz="3200" dirty="0">
                <a:latin typeface="Calibri" charset="0"/>
                <a:ea typeface="Calibri" charset="0"/>
                <a:cs typeface="Calibri" charset="0"/>
              </a:rPr>
              <a:t>utomatio</a:t>
            </a:r>
            <a:r>
              <a:rPr lang="en-US" altLang="el-GR" sz="3200" b="1" dirty="0">
                <a:latin typeface="Calibri" charset="0"/>
                <a:ea typeface="Calibri" charset="0"/>
                <a:cs typeface="Calibri" charset="0"/>
              </a:rPr>
              <a:t>n S</a:t>
            </a:r>
            <a:r>
              <a:rPr lang="en-US" altLang="el-GR" sz="3200" dirty="0">
                <a:latin typeface="Calibri" charset="0"/>
                <a:ea typeface="Calibri" charset="0"/>
                <a:cs typeface="Calibri" charset="0"/>
              </a:rPr>
              <a:t>ystems in </a:t>
            </a: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150/20 kV Substations</a:t>
            </a:r>
          </a:p>
        </p:txBody>
      </p:sp>
    </p:spTree>
    <p:extLst>
      <p:ext uri="{BB962C8B-B14F-4D97-AF65-F5344CB8AC3E}">
        <p14:creationId xmlns:p14="http://schemas.microsoft.com/office/powerpoint/2010/main" val="228483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B43045-56E3-4FEB-A796-B9FE40372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414" y="3361888"/>
            <a:ext cx="6424613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50272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8A259E-29FC-41B1-B09E-E87506E97E01}"/>
              </a:ext>
            </a:extLst>
          </p:cNvPr>
          <p:cNvSpPr/>
          <p:nvPr/>
        </p:nvSpPr>
        <p:spPr>
          <a:xfrm>
            <a:off x="0" y="4595813"/>
            <a:ext cx="9144000" cy="22621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1">
            <a:extLst>
              <a:ext uri="{FF2B5EF4-FFF2-40B4-BE49-F238E27FC236}">
                <a16:creationId xmlns:a16="http://schemas.microsoft.com/office/drawing/2014/main" id="{1D313188-7AC5-479F-A6E0-04A8BA06C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6" y="5574506"/>
            <a:ext cx="28463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>
            <a:extLst>
              <a:ext uri="{FF2B5EF4-FFF2-40B4-BE49-F238E27FC236}">
                <a16:creationId xmlns:a16="http://schemas.microsoft.com/office/drawing/2014/main" id="{8A51C2C2-B6EA-4957-AA56-EA006C10F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5470525"/>
            <a:ext cx="26495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87D6031-AD9E-41EC-BC44-798DEA4816DE}"/>
              </a:ext>
            </a:extLst>
          </p:cNvPr>
          <p:cNvSpPr/>
          <p:nvPr/>
        </p:nvSpPr>
        <p:spPr>
          <a:xfrm>
            <a:off x="4641850" y="3435350"/>
            <a:ext cx="41306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+mn-lt"/>
                <a:ea typeface="Avenir Book" charset="0"/>
                <a:cs typeface="Avenir Book" charset="0"/>
              </a:rPr>
              <a:t>Our People = our Strength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ea typeface="Avenir Book" charset="0"/>
                <a:cs typeface="Avenir Book" charset="0"/>
              </a:rPr>
              <a:t>total, 50  </a:t>
            </a:r>
            <a:r>
              <a:rPr lang="en-US" dirty="0">
                <a:solidFill>
                  <a:prstClr val="black"/>
                </a:solidFill>
                <a:latin typeface="+mn-lt"/>
                <a:ea typeface="Avenir Book" charset="0"/>
                <a:cs typeface="Avenir Book" charset="0"/>
              </a:rPr>
              <a:t>(October 2019)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prstClr val="black"/>
              </a:solidFill>
              <a:ea typeface="Avenir Book" charset="0"/>
              <a:cs typeface="Avenir Book" charset="0"/>
            </a:endParaRP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ea typeface="Avenir Book" charset="0"/>
                <a:cs typeface="Avenir Book" charset="0"/>
              </a:rPr>
              <a:t>45 in </a:t>
            </a:r>
            <a:r>
              <a:rPr lang="en-US" b="1" dirty="0">
                <a:solidFill>
                  <a:prstClr val="black"/>
                </a:solidFill>
                <a:latin typeface="+mn-lt"/>
                <a:ea typeface="Avenir Book" charset="0"/>
                <a:cs typeface="Avenir Book" charset="0"/>
              </a:rPr>
              <a:t>engineering positions </a:t>
            </a:r>
          </a:p>
          <a:p>
            <a:pPr>
              <a:defRPr/>
            </a:pPr>
            <a:endParaRPr lang="en-US" b="1" dirty="0">
              <a:solidFill>
                <a:prstClr val="black"/>
              </a:solidFill>
              <a:latin typeface="+mn-lt"/>
              <a:ea typeface="Avenir Heavy" charset="0"/>
              <a:cs typeface="Avenir Heavy" charset="0"/>
            </a:endParaRPr>
          </a:p>
        </p:txBody>
      </p:sp>
      <p:sp>
        <p:nvSpPr>
          <p:cNvPr id="7175" name="TextBox 16">
            <a:extLst>
              <a:ext uri="{FF2B5EF4-FFF2-40B4-BE49-F238E27FC236}">
                <a16:creationId xmlns:a16="http://schemas.microsoft.com/office/drawing/2014/main" id="{DEF7EF7D-41A8-469E-96B5-02D59189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1412875"/>
            <a:ext cx="1965325" cy="9223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  <a:latin typeface="+mn-lt"/>
                <a:ea typeface="Tahoma" panose="020B0604030504040204" pitchFamily="34" charset="0"/>
              </a:rPr>
              <a:t>Year Established     </a:t>
            </a:r>
          </a:p>
          <a:p>
            <a:pPr>
              <a:defRPr/>
            </a:pPr>
            <a:r>
              <a:rPr lang="en-US" altLang="en-US" b="1" dirty="0">
                <a:solidFill>
                  <a:prstClr val="black"/>
                </a:solidFill>
                <a:latin typeface="+mn-lt"/>
                <a:ea typeface="Tahoma" panose="020B0604030504040204" pitchFamily="34" charset="0"/>
              </a:rPr>
              <a:t>2002</a:t>
            </a:r>
            <a:r>
              <a:rPr lang="en-US" altLang="en-US" dirty="0">
                <a:solidFill>
                  <a:prstClr val="black"/>
                </a:solidFill>
                <a:latin typeface="+mn-lt"/>
                <a:ea typeface="Tahoma" panose="020B0604030504040204" pitchFamily="34" charset="0"/>
              </a:rPr>
              <a:t> </a:t>
            </a:r>
          </a:p>
          <a:p>
            <a:pPr>
              <a:defRPr/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B43F25-8A76-49B4-8161-5536071C9913}"/>
              </a:ext>
            </a:extLst>
          </p:cNvPr>
          <p:cNvSpPr/>
          <p:nvPr/>
        </p:nvSpPr>
        <p:spPr>
          <a:xfrm>
            <a:off x="4641850" y="1409700"/>
            <a:ext cx="40370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+mn-lt"/>
                <a:ea typeface="Tahoma" panose="020B0604030504040204" pitchFamily="34" charset="0"/>
              </a:rPr>
              <a:t>Continuous Growth  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ea typeface="Tahoma" panose="020B0604030504040204" pitchFamily="34" charset="0"/>
              </a:rPr>
              <a:t>25% CAGR  </a:t>
            </a:r>
            <a:r>
              <a:rPr lang="en-US" dirty="0">
                <a:solidFill>
                  <a:prstClr val="black"/>
                </a:solidFill>
                <a:latin typeface="+mn-lt"/>
                <a:ea typeface="Tahoma" panose="020B0604030504040204" pitchFamily="34" charset="0"/>
              </a:rPr>
              <a:t>(2015 – 2018 sales turnover)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43F27E-6C8F-4872-BED3-C6E75969643C}"/>
              </a:ext>
            </a:extLst>
          </p:cNvPr>
          <p:cNvSpPr/>
          <p:nvPr/>
        </p:nvSpPr>
        <p:spPr>
          <a:xfrm>
            <a:off x="482600" y="3433763"/>
            <a:ext cx="39925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+mn-lt"/>
                <a:ea typeface="Avenir Book" charset="0"/>
                <a:cs typeface="Avenir Book" charset="0"/>
              </a:rPr>
              <a:t>Our Customers = our Ambassadors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ea typeface="Avenir Book" charset="0"/>
                <a:cs typeface="Avenir Book" charset="0"/>
              </a:rPr>
              <a:t>more than 100, in 3 continents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ea typeface="Avenir Book" charset="0"/>
                <a:cs typeface="Avenir Book" charset="0"/>
              </a:rPr>
              <a:t>IPPs,  TSOs, DNOs, RES, HEA-IND, MCFs</a:t>
            </a:r>
            <a:endParaRPr lang="en-US" dirty="0">
              <a:solidFill>
                <a:prstClr val="black"/>
              </a:solidFill>
              <a:ea typeface="Avenir Book" charset="0"/>
              <a:cs typeface="Avenir Book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74EAF0-0620-4717-A526-7A12144B78C5}"/>
              </a:ext>
            </a:extLst>
          </p:cNvPr>
          <p:cNvCxnSpPr>
            <a:cxnSpLocks/>
          </p:cNvCxnSpPr>
          <p:nvPr/>
        </p:nvCxnSpPr>
        <p:spPr>
          <a:xfrm>
            <a:off x="4572000" y="1417638"/>
            <a:ext cx="0" cy="323532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6" name="Rectangle 10">
            <a:extLst>
              <a:ext uri="{FF2B5EF4-FFF2-40B4-BE49-F238E27FC236}">
                <a16:creationId xmlns:a16="http://schemas.microsoft.com/office/drawing/2014/main" id="{F504A70B-2509-4AA3-B7B0-FE50479D0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1" y="4995068"/>
            <a:ext cx="81327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2000" dirty="0">
                <a:solidFill>
                  <a:srgbClr val="000000"/>
                </a:solidFill>
                <a:latin typeface="+mn-lt"/>
                <a:ea typeface="Avenir Medium" charset="0"/>
                <a:cs typeface="Arial" panose="020B0604020202020204" pitchFamily="34" charset="0"/>
              </a:rPr>
              <a:t>Local presence in 2 geographic regions / Europe, Middle East</a:t>
            </a:r>
            <a:r>
              <a:rPr lang="el-GR" altLang="el-GR" sz="2000" b="1" dirty="0">
                <a:solidFill>
                  <a:srgbClr val="000000"/>
                </a:solidFill>
                <a:latin typeface="+mn-lt"/>
                <a:ea typeface="Avenir Medium" charset="0"/>
                <a:cs typeface="Avenir Medium" charset="0"/>
              </a:rPr>
              <a:t> </a:t>
            </a:r>
          </a:p>
        </p:txBody>
      </p:sp>
      <p:sp>
        <p:nvSpPr>
          <p:cNvPr id="7180" name="Rectangle 11">
            <a:extLst>
              <a:ext uri="{FF2B5EF4-FFF2-40B4-BE49-F238E27FC236}">
                <a16:creationId xmlns:a16="http://schemas.microsoft.com/office/drawing/2014/main" id="{F454ED98-D967-4397-B0E9-0C8A68EE6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17" y="6292850"/>
            <a:ext cx="183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Athens / GREECE </a:t>
            </a:r>
            <a:endParaRPr lang="el-GR" alt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81" name="Rectangle 32">
            <a:extLst>
              <a:ext uri="{FF2B5EF4-FFF2-40B4-BE49-F238E27FC236}">
                <a16:creationId xmlns:a16="http://schemas.microsoft.com/office/drawing/2014/main" id="{21FE8C17-134D-4238-A364-B62CA8280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275" y="6292850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Dubai / UAE </a:t>
            </a:r>
            <a:endParaRPr lang="el-GR" alt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796133-4D4B-4D31-BDA9-B1A8411AF793}"/>
              </a:ext>
            </a:extLst>
          </p:cNvPr>
          <p:cNvCxnSpPr>
            <a:cxnSpLocks/>
          </p:cNvCxnSpPr>
          <p:nvPr/>
        </p:nvCxnSpPr>
        <p:spPr>
          <a:xfrm flipV="1">
            <a:off x="492125" y="2143918"/>
            <a:ext cx="8159750" cy="1428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3F524D-A18B-4A28-BBC6-B44E426426F2}"/>
              </a:ext>
            </a:extLst>
          </p:cNvPr>
          <p:cNvCxnSpPr>
            <a:cxnSpLocks/>
          </p:cNvCxnSpPr>
          <p:nvPr/>
        </p:nvCxnSpPr>
        <p:spPr>
          <a:xfrm flipV="1">
            <a:off x="477838" y="3381375"/>
            <a:ext cx="8159750" cy="1270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35A95D7-CB36-4C98-9CC4-8CFC89B7C15E}"/>
              </a:ext>
            </a:extLst>
          </p:cNvPr>
          <p:cNvSpPr/>
          <p:nvPr/>
        </p:nvSpPr>
        <p:spPr>
          <a:xfrm>
            <a:off x="4638675" y="2162175"/>
            <a:ext cx="40227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+mn-lt"/>
                <a:ea typeface="Avenir Book" charset="0"/>
                <a:cs typeface="Avenir Book" charset="0"/>
              </a:rPr>
              <a:t>Certified as per the latest Standards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ea typeface="Avenir Heavy" charset="0"/>
                <a:cs typeface="Avenir Heavy" charset="0"/>
              </a:rPr>
              <a:t>ISO         9001 : 2015  (Quality)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ea typeface="Avenir Heavy" charset="0"/>
                <a:cs typeface="Avenir Heavy" charset="0"/>
              </a:rPr>
              <a:t>ISO       14001 : 2015  (Environment)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ea typeface="Avenir Heavy" charset="0"/>
                <a:cs typeface="Avenir Heavy" charset="0"/>
              </a:rPr>
              <a:t>OHSAS 18001 : 2007  (Health &amp; Safety)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8AF059-6A9A-45A5-80F7-7A9CEC6E5CD5}"/>
              </a:ext>
            </a:extLst>
          </p:cNvPr>
          <p:cNvSpPr/>
          <p:nvPr/>
        </p:nvSpPr>
        <p:spPr>
          <a:xfrm>
            <a:off x="477838" y="2162175"/>
            <a:ext cx="39973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n-lt"/>
              </a:rPr>
              <a:t>Consultant </a:t>
            </a:r>
            <a:r>
              <a:rPr lang="en-US" dirty="0">
                <a:latin typeface="+mn-lt"/>
              </a:rPr>
              <a:t>on Electric Power Systems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n-lt"/>
              </a:rPr>
              <a:t>Systems’ Integrator </a:t>
            </a:r>
            <a:r>
              <a:rPr lang="en-US" dirty="0">
                <a:latin typeface="+mn-lt"/>
              </a:rPr>
              <a:t>for Protection, Control, Automation (SAS) &amp; Metering Systems on Electricity Supply Networks</a:t>
            </a:r>
            <a:endParaRPr lang="en-US" dirty="0">
              <a:solidFill>
                <a:prstClr val="black"/>
              </a:solidFill>
              <a:latin typeface="+mn-lt"/>
              <a:ea typeface="Avenir Book" charset="0"/>
              <a:cs typeface="Avenir Book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E4E317-C365-4FB5-BA69-A347F139DF87}"/>
              </a:ext>
            </a:extLst>
          </p:cNvPr>
          <p:cNvCxnSpPr>
            <a:cxnSpLocks/>
          </p:cNvCxnSpPr>
          <p:nvPr/>
        </p:nvCxnSpPr>
        <p:spPr>
          <a:xfrm flipV="1">
            <a:off x="482600" y="4638675"/>
            <a:ext cx="8158163" cy="14288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12C0FCB-4392-4DA0-8C0A-A16E51C26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3375"/>
            <a:ext cx="6424613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l-G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 Company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FD4D1E3B-9B0A-4C7A-BBE0-799A1B4AD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181" y="3508415"/>
            <a:ext cx="421386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3600" b="1" dirty="0">
                <a:solidFill>
                  <a:schemeClr val="bg1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PROTASIS on Renewable Energy Sector (RES)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CD4A1B65-168F-4892-A3B2-693A719ED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414463"/>
            <a:ext cx="2403475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>
            <a:extLst>
              <a:ext uri="{FF2B5EF4-FFF2-40B4-BE49-F238E27FC236}">
                <a16:creationId xmlns:a16="http://schemas.microsoft.com/office/drawing/2014/main" id="{C6D1D17B-A7CF-4932-AD01-036EE79FF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414463"/>
            <a:ext cx="2406650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>
            <a:extLst>
              <a:ext uri="{FF2B5EF4-FFF2-40B4-BE49-F238E27FC236}">
                <a16:creationId xmlns:a16="http://schemas.microsoft.com/office/drawing/2014/main" id="{EAA4C970-4E43-41AE-BF64-B32C08FD1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1414463"/>
            <a:ext cx="2405062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>
            <a:extLst>
              <a:ext uri="{FF2B5EF4-FFF2-40B4-BE49-F238E27FC236}">
                <a16:creationId xmlns:a16="http://schemas.microsoft.com/office/drawing/2014/main" id="{904D512A-A385-43E1-927B-757C90C79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293688"/>
            <a:ext cx="6424612" cy="5540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3600" b="1" dirty="0">
                <a:solidFill>
                  <a:srgbClr val="7F7F7F"/>
                </a:solidFill>
                <a:latin typeface="+mj-lt"/>
                <a:ea typeface="Avenir Black" charset="0"/>
                <a:cs typeface="Avenir Black" charset="0"/>
              </a:rPr>
              <a:t>Structure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48057F47-30A7-4CD3-90BB-A31083A40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80" y="87312"/>
            <a:ext cx="6424613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</a:t>
            </a:r>
            <a:r>
              <a:rPr kumimoji="0" lang="en-US" altLang="el-GR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</a:t>
            </a: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TASIS on 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99C516-54DF-434E-A96C-29F350A93BEE}"/>
              </a:ext>
            </a:extLst>
          </p:cNvPr>
          <p:cNvSpPr/>
          <p:nvPr/>
        </p:nvSpPr>
        <p:spPr>
          <a:xfrm>
            <a:off x="4254802" y="1805940"/>
            <a:ext cx="4721558" cy="449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3 individual departments consist of highly experienced Engineers and power quality experts, able to provide services such as:</a:t>
            </a:r>
          </a:p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 Planning Studies, Consulting and Support Services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Studies &amp; Consulting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 Studies &amp; Consulting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 Code Compliance Studies &amp; Consulting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Smart-Grid Design Studies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 - Control &amp; Monitoring Systems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Cybersecurity Services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 Equipment Maintenance Services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Asset Management Services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Storage Systems Services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6547DC4-1E17-4EFF-998C-4A51145F9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3" y="1895620"/>
            <a:ext cx="3996989" cy="41280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578E4B6-50D9-4DE6-B319-A3DB97C7E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944115"/>
              </p:ext>
            </p:extLst>
          </p:nvPr>
        </p:nvGraphicFramePr>
        <p:xfrm>
          <a:off x="439444" y="917606"/>
          <a:ext cx="8265111" cy="59969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48217">
                  <a:extLst>
                    <a:ext uri="{9D8B030D-6E8A-4147-A177-3AD203B41FA5}">
                      <a16:colId xmlns:a16="http://schemas.microsoft.com/office/drawing/2014/main" val="2898799029"/>
                    </a:ext>
                  </a:extLst>
                </a:gridCol>
                <a:gridCol w="4216894">
                  <a:extLst>
                    <a:ext uri="{9D8B030D-6E8A-4147-A177-3AD203B41FA5}">
                      <a16:colId xmlns:a16="http://schemas.microsoft.com/office/drawing/2014/main" val="4011357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Studies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Studies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29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 Impact Studies (GIS)</a:t>
                      </a:r>
                    </a:p>
                    <a:p>
                      <a:pPr lvl="0"/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Static security assessment: power flow and contingency analysis, transfer limit analysis and short circuit calculations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Dynamic security assessment: modelling and simulation of RES plants and ESS.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 integration connection studies (HVAC, HVDC)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 of candidate points of interconnection (POI) and different network configurations for safe power evacuation.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 feasibility and front-end engineering design (FEED) studies</a:t>
                      </a:r>
                    </a:p>
                    <a:p>
                      <a:pPr lvl="0"/>
                      <a:endParaRPr lang="en-GB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Preliminary design of electric network and sizing of power equipment.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 requirements for primary and secondary equipment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Conceptual design of control, protection schemes and substation automation systems (SAS).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of potential RES applications with ESS.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budgetary cost estimation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 specifications for primary and secondary equipment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sizing and ampacity calculation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Circuit breaker duty calculation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Insulation coordination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Switching transient analysis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Harmonic analysis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sheath bonding design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Grounding grid study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Protection, control and interlocking schemes design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and voltage transformer adequacy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4038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5C042A2-F4D5-48D5-9363-C14A130C3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80" y="87312"/>
            <a:ext cx="6424613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</a:t>
            </a:r>
            <a:r>
              <a:rPr kumimoji="0" lang="en-US" altLang="el-GR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</a:t>
            </a: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TASIS on 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32848A-09C3-491D-B522-D2946F65C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64815"/>
              </p:ext>
            </p:extLst>
          </p:nvPr>
        </p:nvGraphicFramePr>
        <p:xfrm>
          <a:off x="439444" y="1129339"/>
          <a:ext cx="8265111" cy="31013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48217">
                  <a:extLst>
                    <a:ext uri="{9D8B030D-6E8A-4147-A177-3AD203B41FA5}">
                      <a16:colId xmlns:a16="http://schemas.microsoft.com/office/drawing/2014/main" val="2412079288"/>
                    </a:ext>
                  </a:extLst>
                </a:gridCol>
                <a:gridCol w="4216894">
                  <a:extLst>
                    <a:ext uri="{9D8B030D-6E8A-4147-A177-3AD203B41FA5}">
                      <a16:colId xmlns:a16="http://schemas.microsoft.com/office/drawing/2014/main" val="1411247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 Studies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 Code Compliance Studies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086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flow analysis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Short-circuit current calculation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relay setting and coordination study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 flash hazard analysis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Fault and disturbance analysis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Dynamic performance analysis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quality measurements and analysis</a:t>
                      </a:r>
                      <a:br>
                        <a:rPr lang="en-GB" dirty="0"/>
                      </a:br>
                      <a:br>
                        <a:rPr lang="en-GB" dirty="0"/>
                      </a:br>
                      <a:br>
                        <a:rPr lang="en-GB" dirty="0"/>
                      </a:br>
                      <a:br>
                        <a:rPr lang="en-GB" dirty="0"/>
                      </a:b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 Code Compliance simulation 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Detailed modelling of RES plants on state-of-the-art simulation software.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Static simulation of RES plants performance.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Dynamic simulation of RES plants performance (FRT, frequency reports,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 Code Compliance testing and monitoring 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Utilization of fast transient recorders and power quality analyzers to collect measurements and verify grid code compliance throughout the lifetime of the facility.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547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8E5AA0-B7C3-46C2-B34E-46899740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80" y="87312"/>
            <a:ext cx="6424613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</a:t>
            </a:r>
            <a:r>
              <a:rPr kumimoji="0" lang="en-US" altLang="el-GR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</a:t>
            </a: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TASIS on RES</a:t>
            </a:r>
          </a:p>
        </p:txBody>
      </p:sp>
    </p:spTree>
    <p:extLst>
      <p:ext uri="{BB962C8B-B14F-4D97-AF65-F5344CB8AC3E}">
        <p14:creationId xmlns:p14="http://schemas.microsoft.com/office/powerpoint/2010/main" val="398180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32848A-09C3-491D-B522-D2946F65C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01140"/>
              </p:ext>
            </p:extLst>
          </p:nvPr>
        </p:nvGraphicFramePr>
        <p:xfrm>
          <a:off x="439444" y="1129339"/>
          <a:ext cx="8265111" cy="4145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48217">
                  <a:extLst>
                    <a:ext uri="{9D8B030D-6E8A-4147-A177-3AD203B41FA5}">
                      <a16:colId xmlns:a16="http://schemas.microsoft.com/office/drawing/2014/main" val="2412079288"/>
                    </a:ext>
                  </a:extLst>
                </a:gridCol>
                <a:gridCol w="4216894">
                  <a:extLst>
                    <a:ext uri="{9D8B030D-6E8A-4147-A177-3AD203B41FA5}">
                      <a16:colId xmlns:a16="http://schemas.microsoft.com/office/drawing/2014/main" val="141124712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&amp; Control Systems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086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HV/MV Step-Up Substation – TSO/IPP Side: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Design, manufacturing and commissioning of the Substation Automation System (SAS) for Air (AIS) and Gas (GIS) insulated substations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Remote Terminal Units (RTU)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Cybersecurity solutions for the detection and prevention of the OT network cyber-threats;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Powerline Carrier Systems (PLC)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Integration of diagnostic and monitoring systems for primary equipment (PD, GDA) and cables.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Provision of meters certified by utility for net-metering.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 Collector Substation: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and control system engineering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relays for MV switchgear (SWGR);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electrical SCADA system for MV SWGR monitoring and control;	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Cybersecurity solutions for the detection and prevention of the OT network cyber-threats; 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Remote Control Center (RCC): </a:t>
                      </a:r>
                      <a:endParaRPr lang="en-GB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Fully expandable SCADA system able to monitor and control several substations;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Automated periodical and on demand reports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Remote access to the RCC via web browser and mobile phone applications.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Able to collect data independently to the SAS vendor, via standard communication protocols;</a:t>
                      </a:r>
                      <a:endParaRPr lang="en-GB" dirty="0"/>
                    </a:p>
                    <a:p>
                      <a:pPr lvl="0"/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547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3A2F599-FE3A-433A-A321-93BE1141E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80" y="87312"/>
            <a:ext cx="6424613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</a:t>
            </a:r>
            <a:r>
              <a:rPr kumimoji="0" lang="en-US" altLang="el-GR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</a:t>
            </a: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TASIS on RES</a:t>
            </a:r>
          </a:p>
        </p:txBody>
      </p:sp>
    </p:spTree>
    <p:extLst>
      <p:ext uri="{BB962C8B-B14F-4D97-AF65-F5344CB8AC3E}">
        <p14:creationId xmlns:p14="http://schemas.microsoft.com/office/powerpoint/2010/main" val="157331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32848A-09C3-491D-B522-D2946F65C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630069"/>
              </p:ext>
            </p:extLst>
          </p:nvPr>
        </p:nvGraphicFramePr>
        <p:xfrm>
          <a:off x="439444" y="1129339"/>
          <a:ext cx="8265111" cy="3048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48217">
                  <a:extLst>
                    <a:ext uri="{9D8B030D-6E8A-4147-A177-3AD203B41FA5}">
                      <a16:colId xmlns:a16="http://schemas.microsoft.com/office/drawing/2014/main" val="2412079288"/>
                    </a:ext>
                  </a:extLst>
                </a:gridCol>
                <a:gridCol w="4216894">
                  <a:extLst>
                    <a:ext uri="{9D8B030D-6E8A-4147-A177-3AD203B41FA5}">
                      <a16:colId xmlns:a16="http://schemas.microsoft.com/office/drawing/2014/main" val="1411247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Cybersecurity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Electrical Equipment Maintenance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086982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 Assessment Report: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Industrial Intrusion Detection System (IDS)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Industrial Intrusion Prevention System (IPS)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 Managed Security Service Provider (MSSP)</a:t>
                      </a:r>
                      <a:br>
                        <a:rPr lang="en-GB" dirty="0"/>
                      </a:br>
                      <a:br>
                        <a:rPr lang="en-GB" dirty="0"/>
                      </a:br>
                      <a:br>
                        <a:rPr lang="en-GB" dirty="0"/>
                      </a:br>
                      <a:br>
                        <a:rPr lang="en-GB" dirty="0"/>
                      </a:b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 Disconnecting &amp; Earthing Switches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 Lightning Arresters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 Voltage &amp; Current Transformers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 Circuit Breakers 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 Gas Insulated Switchgears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HV/MV Power Transformers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relays testing and SAS diagnostic analysis 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 Switchgears &amp; Bus Bars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Station Service Transformers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Batteries &amp; Battery Chargers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Grounding Systems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5474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984AB0-577B-44F4-821B-57705C26B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171418"/>
              </p:ext>
            </p:extLst>
          </p:nvPr>
        </p:nvGraphicFramePr>
        <p:xfrm>
          <a:off x="362530" y="4162015"/>
          <a:ext cx="8265111" cy="21336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65111">
                  <a:extLst>
                    <a:ext uri="{9D8B030D-6E8A-4147-A177-3AD203B41FA5}">
                      <a16:colId xmlns:a16="http://schemas.microsoft.com/office/drawing/2014/main" val="2337368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Asset Management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38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5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IBM Maximo Asset Management: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visibility, control and automation in managing all types of assets in a single, central platform.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Enables full control of inventories.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Facilitates the development of a coordinated program for preventive, predictive, routine, and unplanned maintenance. 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advanced scheduling functionality, it allows deployment of personnel with the appropriate skills at the right time and for the right job. </a:t>
                      </a:r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helps ensure compliance with contracts, service level agreements and standards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4759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1738EE4-5AC9-4947-A756-C3CCB508D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80" y="87312"/>
            <a:ext cx="6424613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</a:t>
            </a:r>
            <a:r>
              <a:rPr kumimoji="0" lang="en-US" altLang="el-GR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</a:t>
            </a: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TASIS on RES</a:t>
            </a:r>
          </a:p>
        </p:txBody>
      </p:sp>
    </p:spTree>
    <p:extLst>
      <p:ext uri="{BB962C8B-B14F-4D97-AF65-F5344CB8AC3E}">
        <p14:creationId xmlns:p14="http://schemas.microsoft.com/office/powerpoint/2010/main" val="291666026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1739</Words>
  <Application>Microsoft Office PowerPoint</Application>
  <PresentationFormat>On-screen Show (4:3)</PresentationFormat>
  <Paragraphs>389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Tahoma-Bold</vt:lpstr>
      <vt:lpstr>Wingdings</vt:lpstr>
      <vt:lpstr>1_Custom Design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Stefanos Dallas</dc:creator>
  <cp:lastModifiedBy>Vassilis Georgiou</cp:lastModifiedBy>
  <cp:revision>54</cp:revision>
  <dcterms:created xsi:type="dcterms:W3CDTF">2019-10-02T07:52:31Z</dcterms:created>
  <dcterms:modified xsi:type="dcterms:W3CDTF">2019-10-24T05:06:51Z</dcterms:modified>
</cp:coreProperties>
</file>