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70" r:id="rId2"/>
    <p:sldId id="367" r:id="rId3"/>
    <p:sldId id="354" r:id="rId4"/>
    <p:sldId id="355" r:id="rId5"/>
    <p:sldId id="356" r:id="rId6"/>
    <p:sldId id="380" r:id="rId7"/>
    <p:sldId id="381" r:id="rId8"/>
    <p:sldId id="357" r:id="rId9"/>
    <p:sldId id="358" r:id="rId10"/>
    <p:sldId id="360" r:id="rId11"/>
    <p:sldId id="359" r:id="rId12"/>
    <p:sldId id="361" r:id="rId13"/>
    <p:sldId id="375" r:id="rId14"/>
    <p:sldId id="362" r:id="rId15"/>
    <p:sldId id="377" r:id="rId16"/>
    <p:sldId id="376" r:id="rId17"/>
    <p:sldId id="363" r:id="rId18"/>
    <p:sldId id="369" r:id="rId19"/>
    <p:sldId id="370" r:id="rId20"/>
    <p:sldId id="383" r:id="rId21"/>
    <p:sldId id="384" r:id="rId22"/>
    <p:sldId id="365" r:id="rId23"/>
    <p:sldId id="371" r:id="rId24"/>
    <p:sldId id="373" r:id="rId2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A1A39B-73D8-44F9-A7A3-346D5F75CA56}">
          <p14:sldIdLst>
            <p14:sldId id="270"/>
            <p14:sldId id="367"/>
            <p14:sldId id="354"/>
            <p14:sldId id="355"/>
            <p14:sldId id="356"/>
            <p14:sldId id="380"/>
            <p14:sldId id="381"/>
            <p14:sldId id="357"/>
            <p14:sldId id="358"/>
            <p14:sldId id="360"/>
            <p14:sldId id="359"/>
            <p14:sldId id="361"/>
            <p14:sldId id="375"/>
            <p14:sldId id="362"/>
            <p14:sldId id="377"/>
            <p14:sldId id="376"/>
            <p14:sldId id="363"/>
            <p14:sldId id="369"/>
            <p14:sldId id="370"/>
            <p14:sldId id="383"/>
            <p14:sldId id="384"/>
          </p14:sldIdLst>
        </p14:section>
        <p14:section name="Untitled Section" id="{B82A3201-8AC6-47CE-BAB6-E44D2F8B6B1E}">
          <p14:sldIdLst>
            <p14:sldId id="365"/>
            <p14:sldId id="371"/>
            <p14:sldId id="373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D8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5994"/>
  </p:normalViewPr>
  <p:slideViewPr>
    <p:cSldViewPr snapToGrid="0" snapToObjects="1">
      <p:cViewPr>
        <p:scale>
          <a:sx n="106" d="100"/>
          <a:sy n="106" d="100"/>
        </p:scale>
        <p:origin x="-10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0B788B-2929-DA41-8C6E-853E5909066E}" type="datetimeFigureOut">
              <a:rPr lang="el-GR" smtClean="0"/>
              <a:t>13/10/2020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l-GR"/>
              <a:t>Επεξεργασία στυλ υποδείγματος κειμένου
Δεύτερου επιπέδου
Τρίτου επιπέδου
Τέταρτου επιπέδου
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A9D56-C653-B840-B1C4-37F01C7F07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63860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A9D56-C653-B840-B1C4-37F01C7F075F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46844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A9D56-C653-B840-B1C4-37F01C7F075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84744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BA9D56-C653-B840-B1C4-37F01C7F075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84744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5AA071F4-BE25-CE49-A2E2-F050FDFE17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D4220B5E-50A8-2641-862C-A21F0F95F4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C425C510-63AF-6E49-8748-D54219212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34ED-6D83-4440-BC0C-0207C3D8462D}" type="datetimeFigureOut">
              <a:rPr lang="el-GR" smtClean="0"/>
              <a:t>13/10/2020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714391EA-7368-744C-A867-1F06EC813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CA0C77C3-9587-A545-AFC8-0C75DB2AF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63F1-F604-EA4E-95FE-20EC202FA5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3404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A78D454-BFB3-7643-8F14-3DB2ECA0A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xmlns="" id="{9018D816-A5CF-C443-ACA8-26F0FEA2EC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l-GR"/>
              <a:t>Επεξεργασία στυλ υποδείγματος κειμένου
Δεύτερου επιπέδου
Τρίτου επιπέδου
Τέταρτου επιπέδου
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CB2F48D7-0F33-EA4D-B0A9-90FD60765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34ED-6D83-4440-BC0C-0207C3D8462D}" type="datetimeFigureOut">
              <a:rPr lang="el-GR" smtClean="0"/>
              <a:t>13/10/2020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402DE938-6DB4-654E-91FB-679A1BA81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C6238DC3-7CBE-CC45-AD14-174075336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63F1-F604-EA4E-95FE-20EC202FA5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3117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xmlns="" id="{292F1A7B-37E1-504E-B446-A2364602EA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xmlns="" id="{5FB287FC-E72C-AC47-B953-206724E2E0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l-GR"/>
              <a:t>Επεξεργασία στυλ υποδείγματος κειμένου
Δεύτερου επιπέδου
Τρίτου επιπέδου
Τέταρτου επιπέδου
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C6A0DFEC-E1F2-474A-B981-B086B7506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34ED-6D83-4440-BC0C-0207C3D8462D}" type="datetimeFigureOut">
              <a:rPr lang="el-GR" smtClean="0"/>
              <a:t>13/10/2020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7398706F-B2F4-F14D-9F0E-EC399107B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18B6AD3D-75EB-4B43-A1AF-3C6FA4EC3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63F1-F604-EA4E-95FE-20EC202FA5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53513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6_Κεφαλίδα ενότητας" userDrawn="1">
  <p:cSld name="16_Κεφαλίδα ενότητας">
    <p:bg>
      <p:bgPr>
        <a:solidFill>
          <a:schemeClr val="lt1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/>
          <p:nvPr userDrawn="1"/>
        </p:nvSpPr>
        <p:spPr>
          <a:xfrm rot="10800000" flipH="1">
            <a:off x="9525" y="6351"/>
            <a:ext cx="12172950" cy="6837363"/>
          </a:xfrm>
          <a:prstGeom prst="rtTriangle">
            <a:avLst/>
          </a:prstGeom>
          <a:gradFill>
            <a:gsLst>
              <a:gs pos="0">
                <a:srgbClr val="1F497D">
                  <a:alpha val="9803"/>
                </a:srgbClr>
              </a:gs>
              <a:gs pos="70000">
                <a:srgbClr val="1F497D">
                  <a:alpha val="7843"/>
                </a:srgbClr>
              </a:gs>
              <a:gs pos="100000">
                <a:srgbClr val="1F497D">
                  <a:alpha val="784"/>
                </a:srgbClr>
              </a:gs>
            </a:gsLst>
            <a:lin ang="8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35" name="Google Shape;35;p4"/>
          <p:cNvCxnSpPr/>
          <p:nvPr/>
        </p:nvCxnSpPr>
        <p:spPr>
          <a:xfrm rot="10800000" flipH="1">
            <a:off x="0" y="6350"/>
            <a:ext cx="12182475" cy="6845300"/>
          </a:xfrm>
          <a:prstGeom prst="straightConnector1">
            <a:avLst/>
          </a:prstGeom>
          <a:noFill/>
          <a:ln w="9525" cap="rnd" cmpd="sng">
            <a:solidFill>
              <a:srgbClr val="F9F7EB">
                <a:alpha val="0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6" name="Google Shape;36;p4"/>
          <p:cNvCxnSpPr/>
          <p:nvPr/>
        </p:nvCxnSpPr>
        <p:spPr>
          <a:xfrm>
            <a:off x="2224290" y="554636"/>
            <a:ext cx="7200000" cy="0"/>
          </a:xfrm>
          <a:prstGeom prst="straightConnector1">
            <a:avLst/>
          </a:prstGeom>
          <a:noFill/>
          <a:ln w="127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7" name="Google Shape;37;p4"/>
          <p:cNvSpPr txBox="1">
            <a:spLocks noGrp="1"/>
          </p:cNvSpPr>
          <p:nvPr>
            <p:ph type="sldNum" idx="12"/>
          </p:nvPr>
        </p:nvSpPr>
        <p:spPr>
          <a:xfrm>
            <a:off x="11520000" y="6480000"/>
            <a:ext cx="671513" cy="301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2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lvl="1" indent="0" algn="ctr">
              <a:spcBef>
                <a:spcPts val="0"/>
              </a:spcBef>
              <a:buNone/>
              <a:defRPr sz="12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lvl="2" indent="0" algn="ctr">
              <a:spcBef>
                <a:spcPts val="0"/>
              </a:spcBef>
              <a:buNone/>
              <a:defRPr sz="12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lvl="3" indent="0" algn="ctr">
              <a:spcBef>
                <a:spcPts val="0"/>
              </a:spcBef>
              <a:buNone/>
              <a:defRPr sz="12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lvl="4" indent="0" algn="ctr">
              <a:spcBef>
                <a:spcPts val="0"/>
              </a:spcBef>
              <a:buNone/>
              <a:defRPr sz="12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lvl="5" indent="0" algn="ctr">
              <a:spcBef>
                <a:spcPts val="0"/>
              </a:spcBef>
              <a:buNone/>
              <a:defRPr sz="12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lvl="6" indent="0" algn="ctr">
              <a:spcBef>
                <a:spcPts val="0"/>
              </a:spcBef>
              <a:buNone/>
              <a:defRPr sz="12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lvl="7" indent="0" algn="ctr">
              <a:spcBef>
                <a:spcPts val="0"/>
              </a:spcBef>
              <a:buNone/>
              <a:defRPr sz="12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lvl="8" indent="0" algn="ctr">
              <a:spcBef>
                <a:spcPts val="0"/>
              </a:spcBef>
              <a:buNone/>
              <a:defRPr sz="1200" b="0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  <p:cxnSp>
        <p:nvCxnSpPr>
          <p:cNvPr id="38" name="Google Shape;38;p4"/>
          <p:cNvCxnSpPr/>
          <p:nvPr/>
        </p:nvCxnSpPr>
        <p:spPr>
          <a:xfrm rot="10800000">
            <a:off x="7938052" y="6350"/>
            <a:ext cx="4244424" cy="2185573"/>
          </a:xfrm>
          <a:prstGeom prst="straightConnector1">
            <a:avLst/>
          </a:prstGeom>
          <a:noFill/>
          <a:ln w="9525" cap="rnd" cmpd="sng">
            <a:solidFill>
              <a:srgbClr val="FAF8EE">
                <a:alpha val="44705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" name="Τίτλος 1">
            <a:extLst>
              <a:ext uri="{FF2B5EF4-FFF2-40B4-BE49-F238E27FC236}">
                <a16:creationId xmlns:a16="http://schemas.microsoft.com/office/drawing/2014/main" xmlns="" id="{6D07467C-760B-4433-A363-0CA1F8B56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576" y="860426"/>
            <a:ext cx="10515600" cy="532415"/>
          </a:xfrm>
        </p:spPr>
        <p:txBody>
          <a:bodyPr>
            <a:noAutofit/>
          </a:bodyPr>
          <a:lstStyle>
            <a:lvl1pPr algn="ctr">
              <a:defRPr sz="24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l-GR" dirty="0"/>
          </a:p>
        </p:txBody>
      </p:sp>
      <p:sp>
        <p:nvSpPr>
          <p:cNvPr id="8" name="Θέση περιεχομένου 2">
            <a:extLst>
              <a:ext uri="{FF2B5EF4-FFF2-40B4-BE49-F238E27FC236}">
                <a16:creationId xmlns:a16="http://schemas.microsoft.com/office/drawing/2014/main" xmlns="" id="{2FB33512-A049-4BA6-8E7A-93D3CA1D0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l-GR" dirty="0"/>
              <a:t>Επεξεργασία στυλ υποδείγματος κειμένου
Δεύτερου επιπέδου
Τρίτου επιπέδου
Τέταρτου επιπέδου
Πέμπτου επιπέδου</a:t>
            </a:r>
          </a:p>
        </p:txBody>
      </p:sp>
      <p:sp>
        <p:nvSpPr>
          <p:cNvPr id="2" name="Google Shape;635;p62">
            <a:extLst>
              <a:ext uri="{FF2B5EF4-FFF2-40B4-BE49-F238E27FC236}">
                <a16:creationId xmlns:a16="http://schemas.microsoft.com/office/drawing/2014/main" xmlns="" id="{05ED627F-8EB5-4223-9E08-1EC640168450}"/>
              </a:ext>
            </a:extLst>
          </p:cNvPr>
          <p:cNvSpPr txBox="1"/>
          <p:nvPr userDrawn="1"/>
        </p:nvSpPr>
        <p:spPr>
          <a:xfrm>
            <a:off x="9541859" y="295684"/>
            <a:ext cx="1688671" cy="5355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200" b="1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ΥΠΟΥΡΓΕΙΟ ΠΕΡΙΒΑΛΛΟΝΤΟΣ ΚΑΙ ΕΝΕΡΓΕΙΑΣ</a:t>
            </a:r>
            <a:endParaRPr/>
          </a:p>
        </p:txBody>
      </p:sp>
      <p:pic>
        <p:nvPicPr>
          <p:cNvPr id="3" name="Google Shape;636;p62" descr="Image result for ÎµÎ»Î»Î·Î½Î¹ÎºÎ· Î´Î·Î¼Î¿ÎºÏÎ±ÏÎ¹Î± logo">
            <a:extLst>
              <a:ext uri="{FF2B5EF4-FFF2-40B4-BE49-F238E27FC236}">
                <a16:creationId xmlns:a16="http://schemas.microsoft.com/office/drawing/2014/main" xmlns="" id="{5EE5E228-FD0F-4E29-A70B-6A23BE000917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215939" y="254447"/>
            <a:ext cx="639360" cy="596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637;p62">
            <a:extLst>
              <a:ext uri="{FF2B5EF4-FFF2-40B4-BE49-F238E27FC236}">
                <a16:creationId xmlns:a16="http://schemas.microsoft.com/office/drawing/2014/main" xmlns="" id="{0C996BAB-A79D-4AA3-B67F-4F6232605D8F}"/>
              </a:ext>
            </a:extLst>
          </p:cNvPr>
          <p:cNvSpPr txBox="1"/>
          <p:nvPr userDrawn="1"/>
        </p:nvSpPr>
        <p:spPr>
          <a:xfrm>
            <a:off x="864824" y="369550"/>
            <a:ext cx="1688671" cy="387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1200" b="1" i="0" u="none" strike="noStrike" cap="none" dirty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ΕΛΛΗΝΙΚΗ ΔΗΜΟΚΡΑΤΙΑ</a:t>
            </a:r>
            <a:endParaRPr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xmlns="" id="{E9B0FF31-304D-4A10-A21A-AAC1F484D83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8097" y="251346"/>
            <a:ext cx="1107750" cy="579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7875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B1CDE1B2-4FA3-FE4A-AC9F-EB428B482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9CE5CC2-6249-6048-AA25-17EC4498E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/>
              <a:t>Επεξεργασία στυλ υποδείγματος κειμένου
Δεύτερου επιπέδου
Τρίτου επιπέδου
Τέταρτου επιπέδου
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2ED1A5E6-838C-0145-92B6-CCAC06766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34ED-6D83-4440-BC0C-0207C3D8462D}" type="datetimeFigureOut">
              <a:rPr lang="el-GR" smtClean="0"/>
              <a:t>13/10/2020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4F815A59-A6FF-EC45-A950-8952810E6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E4C225F9-8F83-6D45-AC3E-C31C250DE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63F1-F604-EA4E-95FE-20EC202FA5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2125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AF815734-9E90-D545-848E-B48EA5DFC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57D52607-755A-9E41-8AB6-CFF555F32D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Επεξεργασία στυλ υποδείγματος κειμένου
Δεύτερου επιπέδου
Τρίτου επιπέδου
Τέταρτου επιπέδου
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AAC73EC4-7005-064F-A411-FF51B5822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34ED-6D83-4440-BC0C-0207C3D8462D}" type="datetimeFigureOut">
              <a:rPr lang="el-GR" smtClean="0"/>
              <a:t>13/10/2020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B24CD203-D55F-4F4E-957E-E6A7FE2F8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32658A72-FF16-044E-BD1A-43E10853D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63F1-F604-EA4E-95FE-20EC202FA5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98215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254380B1-992D-B343-B326-93F7FB486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7A8C5BBC-E719-014D-B2C6-720291C7A7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l-GR"/>
              <a:t>Επεξεργασία στυλ υποδείγματος κειμένου
Δεύτερου επιπέδου
Τρίτου επιπέδου
Τέταρτου επιπέδου
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xmlns="" id="{DDB64E57-97BE-3345-BA0A-FE0FF79F6A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l-GR"/>
              <a:t>Επεξεργασία στυλ υποδείγματος κειμένου
Δεύτερου επιπέδου
Τρίτου επιπέδου
Τέταρτου επιπέδου
Πέμπτου επιπέδου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5EB53D26-30CD-8745-8C72-78810F470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34ED-6D83-4440-BC0C-0207C3D8462D}" type="datetimeFigureOut">
              <a:rPr lang="el-GR" smtClean="0"/>
              <a:t>13/10/2020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38D89018-69B5-5E46-AADE-5DF318187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2F8000F2-CF54-D74C-BC2F-B9C30C5D1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63F1-F604-EA4E-95FE-20EC202FA5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057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CC88C811-3D51-7547-9123-BEA19D07C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995B0C66-F728-494C-BEE0-DADD0AB5AF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l-GR"/>
              <a:t>Επεξεργασία στυλ υποδείγματος κειμένου
Δεύτερου επιπέδου
Τρίτου επιπέδου
Τέταρτου επιπέδου
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xmlns="" id="{E4A85F10-0140-764B-885D-7F23ADD5B5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l-GR"/>
              <a:t>Επεξεργασία στυλ υποδείγματος κειμένου
Δεύτερου επιπέδου
Τρίτου επιπέδου
Τέταρτου επιπέδου
Πέμπτου επιπέδου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xmlns="" id="{FF5022EF-0162-9643-8737-6397E1F818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l-GR"/>
              <a:t>Επεξεργασία στυλ υποδείγματος κειμένου
Δεύτερου επιπέδου
Τρίτου επιπέδου
Τέταρτου επιπέδου
Πέμπτου επιπέδου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xmlns="" id="{3415B08D-3C40-5A41-AEF3-A69E94AC55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l-GR"/>
              <a:t>Επεξεργασία στυλ υποδείγματος κειμένου
Δεύτερου επιπέδου
Τρίτου επιπέδου
Τέταρτου επιπέδου
Πέμπτου επιπέδου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xmlns="" id="{94482445-EBE6-D442-AA1C-CB47D0058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34ED-6D83-4440-BC0C-0207C3D8462D}" type="datetimeFigureOut">
              <a:rPr lang="el-GR" smtClean="0"/>
              <a:t>13/10/2020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xmlns="" id="{2893CF75-68ED-8C4A-B4C5-A220DEFAD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xmlns="" id="{067CF40A-6AD6-004A-8D1A-ECD5C476F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63F1-F604-EA4E-95FE-20EC202FA5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06138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B8A2C50C-2092-EA46-9307-D0C8239E4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xmlns="" id="{32F2A36C-C8C8-9046-A934-B1B139A8D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34ED-6D83-4440-BC0C-0207C3D8462D}" type="datetimeFigureOut">
              <a:rPr lang="el-GR" smtClean="0"/>
              <a:t>13/10/2020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xmlns="" id="{B454FFA0-6183-F443-AB91-BD81D6FB3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xmlns="" id="{A16DE14B-6B99-3B45-BE58-A514387C4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63F1-F604-EA4E-95FE-20EC202FA5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9322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xmlns="" id="{2D30AC58-9773-8645-AA93-FF7DD51D3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34ED-6D83-4440-BC0C-0207C3D8462D}" type="datetimeFigureOut">
              <a:rPr lang="el-GR" smtClean="0"/>
              <a:t>13/10/2020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xmlns="" id="{CAD1150F-EF59-E443-8490-3E599C473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xmlns="" id="{8BAB420B-C37F-5B4B-912A-7EF5A4246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63F1-F604-EA4E-95FE-20EC202FA5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5818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94DDCCD8-E854-874E-8949-DB457FC82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1026B5AE-3687-604A-B81B-C8BE7FF579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l-GR"/>
              <a:t>Επεξεργασία στυλ υποδείγματος κειμένου
Δεύτερου επιπέδου
Τρίτου επιπέδου
Τέταρτου επιπέδου
Πέμπτου επιπέδου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FDE9C633-36B4-8E46-A91A-E2AD8AEE7C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l-GR"/>
              <a:t>Επεξεργασία στυλ υποδείγματος κειμένου
Δεύτερου επιπέδου
Τρίτου επιπέδου
Τέταρτου επιπέδου
Πέμπτου επιπέδου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AF3EAF8F-326A-EC4E-8E26-99DF674CC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34ED-6D83-4440-BC0C-0207C3D8462D}" type="datetimeFigureOut">
              <a:rPr lang="el-GR" smtClean="0"/>
              <a:t>13/10/2020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D1A83999-1BD6-EB4E-8699-C7F1A2D18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7664FA18-98E3-0847-8228-0AB5F06F0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63F1-F604-EA4E-95FE-20EC202FA5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0027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8B3627B9-1406-FD47-AA42-E1621FD82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xmlns="" id="{1E52E598-3FF5-C741-84AB-4ABD534FA8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CD7B81BF-52DD-B845-A260-E9FF4C3CEB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l-GR"/>
              <a:t>Επεξεργασία στυλ υποδείγματος κειμένου
Δεύτερου επιπέδου
Τρίτου επιπέδου
Τέταρτου επιπέδου
Πέμπτου επιπέδου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A8ECD993-E9A9-B945-83F4-7DA0F3392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734ED-6D83-4440-BC0C-0207C3D8462D}" type="datetimeFigureOut">
              <a:rPr lang="el-GR" smtClean="0"/>
              <a:t>13/10/2020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3ED2DA55-BEF5-2245-91AB-699110931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B724658E-710A-5F40-A0D9-9E9014438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B63F1-F604-EA4E-95FE-20EC202FA5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6296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xmlns="" id="{19CA4C0E-D05A-1B4C-B134-1ACEBC3B9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4AAD89B6-0EBB-D84A-A636-28D7A6D0E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l-GR"/>
              <a:t>Επεξεργασία στυλ υποδείγματος κειμένου
Δεύτερου επιπέδου
Τρίτου επιπέδου
Τέταρτου επιπέδου
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E4162593-DBC1-B64C-BB30-5647FA57F3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734ED-6D83-4440-BC0C-0207C3D8462D}" type="datetimeFigureOut">
              <a:rPr lang="el-GR" smtClean="0"/>
              <a:t>13/10/2020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76443526-1606-DA46-822B-02D5B6426C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6036EA0E-CE43-5847-BEA0-B424FB69D4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B63F1-F604-EA4E-95FE-20EC202FA5C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7214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905000" y="685800"/>
            <a:ext cx="84582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endParaRPr lang="el-GR" sz="2000" b="1" dirty="0">
              <a:solidFill>
                <a:schemeClr val="tx2">
                  <a:lumMod val="75000"/>
                </a:schemeClr>
              </a:solidFill>
            </a:endParaRPr>
          </a:p>
          <a:p>
            <a:pPr marL="342900" indent="-342900">
              <a:spcAft>
                <a:spcPts val="600"/>
              </a:spcAft>
            </a:pPr>
            <a:endParaRPr lang="el-GR" sz="2200" b="1" dirty="0">
              <a:solidFill>
                <a:schemeClr val="tx2">
                  <a:lumMod val="75000"/>
                </a:schemeClr>
              </a:solidFill>
            </a:endParaRPr>
          </a:p>
          <a:p>
            <a:pPr marL="342900" indent="-342900">
              <a:spcAft>
                <a:spcPts val="600"/>
              </a:spcAft>
            </a:pPr>
            <a:endParaRPr lang="el-GR" sz="2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0D1AE-C620-458C-BBA0-7525F63EFB1F}" type="slidenum">
              <a:rPr lang="en-US" b="1" smtClean="0"/>
              <a:pPr/>
              <a:t>1</a:t>
            </a:fld>
            <a:endParaRPr lang="en-US" b="1" dirty="0"/>
          </a:p>
        </p:txBody>
      </p:sp>
      <p:sp>
        <p:nvSpPr>
          <p:cNvPr id="16" name="Title 3"/>
          <p:cNvSpPr>
            <a:spLocks noGrp="1"/>
          </p:cNvSpPr>
          <p:nvPr>
            <p:ph type="ctrTitle"/>
          </p:nvPr>
        </p:nvSpPr>
        <p:spPr>
          <a:xfrm>
            <a:off x="1898650" y="1981201"/>
            <a:ext cx="8769350" cy="990600"/>
          </a:xfrm>
        </p:spPr>
        <p:txBody>
          <a:bodyPr>
            <a:normAutofit/>
          </a:bodyPr>
          <a:lstStyle/>
          <a:p>
            <a:pPr algn="l">
              <a:spcBef>
                <a:spcPts val="600"/>
              </a:spcBef>
              <a:spcAft>
                <a:spcPts val="1200"/>
              </a:spcAft>
            </a:pPr>
            <a:r>
              <a:rPr lang="el-GR" sz="2000" b="1" dirty="0">
                <a:solidFill>
                  <a:schemeClr val="bg1"/>
                </a:solidFill>
              </a:rPr>
              <a:t>Νέο Πρόγραμμα </a:t>
            </a:r>
            <a:r>
              <a:rPr lang="en-US" sz="2000" b="1" dirty="0">
                <a:solidFill>
                  <a:schemeClr val="bg1"/>
                </a:solidFill>
              </a:rPr>
              <a:t>“</a:t>
            </a:r>
            <a:r>
              <a:rPr lang="el-GR" sz="2000" b="1" dirty="0">
                <a:solidFill>
                  <a:schemeClr val="bg1"/>
                </a:solidFill>
              </a:rPr>
              <a:t>ΕΞΟΙΚΟΝΟΜΩ – ΑΥΤΟΝΟΜΩ</a:t>
            </a:r>
            <a:r>
              <a:rPr lang="en-US" sz="2000" b="1" dirty="0">
                <a:solidFill>
                  <a:schemeClr val="bg1"/>
                </a:solidFill>
              </a:rPr>
              <a:t>  …… </a:t>
            </a:r>
            <a:r>
              <a:rPr lang="el-GR" sz="2000" b="1" i="1" dirty="0">
                <a:solidFill>
                  <a:schemeClr val="bg1"/>
                </a:solidFill>
              </a:rPr>
              <a:t>για ένα έξυπνο σπίτι</a:t>
            </a:r>
            <a:r>
              <a:rPr lang="en-US" sz="2000" b="1" i="1" dirty="0">
                <a:solidFill>
                  <a:schemeClr val="bg1"/>
                </a:solidFill>
              </a:rPr>
              <a:t>”</a:t>
            </a:r>
            <a:br>
              <a:rPr lang="en-US" sz="2000" b="1" i="1" dirty="0">
                <a:solidFill>
                  <a:schemeClr val="bg1"/>
                </a:solidFill>
              </a:rPr>
            </a:b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78025" y="4802256"/>
            <a:ext cx="83121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i="1" dirty="0"/>
              <a:t>Ένα νέο Πρόγραμμα ενεργειακής αναβάθμισης και αυτονόμησης κατοικιών</a:t>
            </a:r>
          </a:p>
          <a:p>
            <a:pPr algn="ctr"/>
            <a:r>
              <a:rPr lang="el-GR" i="1" dirty="0"/>
              <a:t>…για </a:t>
            </a:r>
            <a:r>
              <a:rPr lang="el-GR" b="1" i="1" dirty="0">
                <a:solidFill>
                  <a:srgbClr val="00BC55"/>
                </a:solidFill>
              </a:rPr>
              <a:t>Έξυπνα Σπίτια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8303938" y="455638"/>
            <a:ext cx="24402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>
                <a:solidFill>
                  <a:schemeClr val="accent3">
                    <a:lumMod val="75000"/>
                  </a:schemeClr>
                </a:solidFill>
              </a:rPr>
              <a:t>Επιτελική Δομή ΕΣΠΑ</a:t>
            </a:r>
          </a:p>
          <a:p>
            <a:r>
              <a:rPr lang="el-GR" sz="1600" b="1" dirty="0">
                <a:solidFill>
                  <a:schemeClr val="accent3">
                    <a:lumMod val="75000"/>
                  </a:schemeClr>
                </a:solidFill>
              </a:rPr>
              <a:t>ΥΠΕΝ, Τομέας Ενέργειας</a:t>
            </a:r>
            <a:endParaRPr lang="en-US" sz="1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20" name="Εικόνα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3375" y="303238"/>
            <a:ext cx="1708699" cy="8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900" y="2057400"/>
            <a:ext cx="7772400" cy="2462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35071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C75D88-11B2-4562-91E1-01135FFF7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Ενεργειακός στόχος – Απαιτήσεις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CD7468-F768-4C36-97C9-84A3EEFEB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1194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  <a:tabLst>
                <a:tab pos="349250" algn="l"/>
              </a:tabLst>
            </a:pPr>
            <a:r>
              <a:rPr lang="el-GR" sz="2000" dirty="0">
                <a:effectLst/>
                <a:cs typeface="Times New Roman" panose="02020603050405020304" pitchFamily="18" charset="0"/>
              </a:rPr>
              <a:t>Η πρόταση (συνδυασμός παρεμβάσεων) για ενεργειακή αναβάθμιση, που υποβάλλεται με την αίτηση, θα πρέπει να καλύπτει τον ελάχιστο ενεργειακό στόχο αίτησης, ως εξής: </a:t>
            </a:r>
            <a:endParaRPr lang="en-US" sz="2000" dirty="0">
              <a:effectLst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  <a:tabLst>
                <a:tab pos="349250" algn="l"/>
              </a:tabLst>
            </a:pPr>
            <a:endParaRPr lang="en-US" sz="2000" dirty="0">
              <a:effectLst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349250" algn="l"/>
              </a:tabLst>
            </a:pPr>
            <a:r>
              <a:rPr lang="el-GR" sz="2000" dirty="0">
                <a:effectLst/>
                <a:cs typeface="Times New Roman" panose="02020603050405020304" pitchFamily="18" charset="0"/>
              </a:rPr>
              <a:t>Για αιτήσεις </a:t>
            </a:r>
            <a:r>
              <a:rPr lang="el-GR" sz="2000" b="1" dirty="0">
                <a:effectLst/>
                <a:cs typeface="Times New Roman" panose="02020603050405020304" pitchFamily="18" charset="0"/>
              </a:rPr>
              <a:t>μεμονωμένων διαμερισμάτων και μονοκατοικιών</a:t>
            </a:r>
            <a:r>
              <a:rPr lang="el-GR" sz="2000" dirty="0">
                <a:effectLst/>
                <a:cs typeface="Times New Roman" panose="02020603050405020304" pitchFamily="18" charset="0"/>
              </a:rPr>
              <a:t>, </a:t>
            </a:r>
            <a:r>
              <a:rPr lang="el-GR" sz="2000" b="1" dirty="0">
                <a:effectLst/>
                <a:cs typeface="Times New Roman" panose="02020603050405020304" pitchFamily="18" charset="0"/>
              </a:rPr>
              <a:t>αναβάθμιση κατά τρεις (3) ενεργειακές κατηγορίες</a:t>
            </a:r>
            <a:r>
              <a:rPr lang="el-GR" sz="2000" dirty="0">
                <a:effectLst/>
                <a:cs typeface="Times New Roman" panose="02020603050405020304" pitchFamily="18" charset="0"/>
              </a:rPr>
              <a:t>, σε σχέση με την υφιστάμενη κατάταξη στο Α’ ΠΕΑ.</a:t>
            </a:r>
            <a:endParaRPr lang="en-US" sz="2000" dirty="0">
              <a:effectLst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349250" algn="l"/>
              </a:tabLst>
            </a:pPr>
            <a:endParaRPr lang="el-GR" sz="2000" dirty="0">
              <a:effectLst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349250" algn="l"/>
              </a:tabLst>
            </a:pPr>
            <a:r>
              <a:rPr lang="el-GR" sz="2000" dirty="0">
                <a:effectLst/>
                <a:cs typeface="Times New Roman" panose="02020603050405020304" pitchFamily="18" charset="0"/>
              </a:rPr>
              <a:t>Για  αιτήσεις </a:t>
            </a:r>
            <a:r>
              <a:rPr lang="el-GR" sz="2000" b="1" dirty="0">
                <a:effectLst/>
                <a:cs typeface="Times New Roman" panose="02020603050405020304" pitchFamily="18" charset="0"/>
              </a:rPr>
              <a:t>πολυκατοικιών τύπου Α</a:t>
            </a:r>
            <a:r>
              <a:rPr lang="el-GR" sz="2000" dirty="0">
                <a:effectLst/>
                <a:cs typeface="Times New Roman" panose="02020603050405020304" pitchFamily="18" charset="0"/>
              </a:rPr>
              <a:t>,  </a:t>
            </a:r>
            <a:r>
              <a:rPr lang="el-GR" sz="2000" b="1" dirty="0">
                <a:effectLst/>
                <a:cs typeface="Times New Roman" panose="02020603050405020304" pitchFamily="18" charset="0"/>
              </a:rPr>
              <a:t>αναβάθμιση κατά τρεις (3) ενεργειακές κατηγορίες</a:t>
            </a:r>
            <a:r>
              <a:rPr lang="el-GR" sz="2000" dirty="0">
                <a:effectLst/>
                <a:cs typeface="Times New Roman" panose="02020603050405020304" pitchFamily="18" charset="0"/>
              </a:rPr>
              <a:t>, σε σχέση με την υφιστάμενη κατάταξη στο Α’ ΠΕΑ.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349250" algn="l"/>
              </a:tabLst>
            </a:pPr>
            <a:endParaRPr lang="el-GR" sz="2000" dirty="0">
              <a:effectLst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349250" algn="l"/>
              </a:tabLst>
            </a:pPr>
            <a:r>
              <a:rPr lang="el-GR" sz="2100" dirty="0">
                <a:cs typeface="Times New Roman" panose="02020603050405020304" pitchFamily="18" charset="0"/>
              </a:rPr>
              <a:t>Η επίτευξη του ενεργειακού στόχο πιστοποιείται από την έκδοση νέου ΠΕΑ (Β’ ΠΕΑ) μετά την ολοκλήρωση των παρεμβάσεων</a:t>
            </a:r>
          </a:p>
          <a:p>
            <a:pPr marL="342900" indent="-3429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349250" algn="l"/>
              </a:tabLst>
            </a:pPr>
            <a:endParaRPr lang="el-GR" sz="2000" dirty="0">
              <a:effectLst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349250" algn="l"/>
              </a:tabLst>
            </a:pPr>
            <a:r>
              <a:rPr lang="el-GR" sz="2000" dirty="0">
                <a:effectLst/>
                <a:cs typeface="Times New Roman" panose="02020603050405020304" pitchFamily="18" charset="0"/>
              </a:rPr>
              <a:t>Για αιτήσεις πολυκατοικιών </a:t>
            </a:r>
            <a:r>
              <a:rPr lang="el-GR" sz="2000" b="1" dirty="0">
                <a:effectLst/>
                <a:cs typeface="Times New Roman" panose="02020603050405020304" pitchFamily="18" charset="0"/>
              </a:rPr>
              <a:t>τύπου Β, δεν τίθεται ελάχιστος ενεργειακός στόχος</a:t>
            </a:r>
            <a:r>
              <a:rPr lang="el-GR" sz="2000" dirty="0">
                <a:effectLst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349250" algn="l"/>
              </a:tabLst>
            </a:pPr>
            <a:endParaRPr lang="el-GR" sz="2000" dirty="0"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349250" algn="l"/>
              </a:tabLst>
            </a:pPr>
            <a:endParaRPr lang="el-GR" sz="2000" dirty="0"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349250" algn="l"/>
              </a:tabLst>
            </a:pPr>
            <a:endParaRPr lang="el-GR" sz="2000" dirty="0">
              <a:effectLst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xmlns="" id="{7666B9D7-E7C9-4C25-AF2E-91F76B5040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6144839"/>
              </p:ext>
            </p:extLst>
          </p:nvPr>
        </p:nvGraphicFramePr>
        <p:xfrm>
          <a:off x="1008426" y="5799875"/>
          <a:ext cx="10121900" cy="61902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0121900">
                  <a:extLst>
                    <a:ext uri="{9D8B030D-6E8A-4147-A177-3AD203B41FA5}">
                      <a16:colId xmlns:a16="http://schemas.microsoft.com/office/drawing/2014/main" xmlns="" val="3326501464"/>
                    </a:ext>
                  </a:extLst>
                </a:gridCol>
              </a:tblGrid>
              <a:tr h="61902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40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Τα έργα των Ωφελούμενων (φυσικό και οικονομικό αντικείμενο) θα πρέπει να ολοκληρώνονται σε διάστημα δώδεκα (12) μηνών από την ημερομηνία έκδοσης της απόφασης υπαγωγής.</a:t>
                      </a:r>
                      <a:endParaRPr lang="el-GR" sz="1800" b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26253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82425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35EEF9-D45F-4A3F-AB21-F44ADFE53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Ενεργειακός στόχος – Απαιτήσεις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F1814359-B2B6-416F-A498-297CB5FCB7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695998"/>
              </p:ext>
            </p:extLst>
          </p:nvPr>
        </p:nvGraphicFramePr>
        <p:xfrm>
          <a:off x="252460" y="1456266"/>
          <a:ext cx="11420764" cy="5311433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1870642">
                  <a:extLst>
                    <a:ext uri="{9D8B030D-6E8A-4147-A177-3AD203B41FA5}">
                      <a16:colId xmlns:a16="http://schemas.microsoft.com/office/drawing/2014/main" xmlns="" val="1247915304"/>
                    </a:ext>
                  </a:extLst>
                </a:gridCol>
                <a:gridCol w="2855191">
                  <a:extLst>
                    <a:ext uri="{9D8B030D-6E8A-4147-A177-3AD203B41FA5}">
                      <a16:colId xmlns:a16="http://schemas.microsoft.com/office/drawing/2014/main" xmlns="" val="3149496601"/>
                    </a:ext>
                  </a:extLst>
                </a:gridCol>
                <a:gridCol w="3072809">
                  <a:extLst>
                    <a:ext uri="{9D8B030D-6E8A-4147-A177-3AD203B41FA5}">
                      <a16:colId xmlns:a16="http://schemas.microsoft.com/office/drawing/2014/main" xmlns="" val="2203516214"/>
                    </a:ext>
                  </a:extLst>
                </a:gridCol>
                <a:gridCol w="3622122">
                  <a:extLst>
                    <a:ext uri="{9D8B030D-6E8A-4147-A177-3AD203B41FA5}">
                      <a16:colId xmlns:a16="http://schemas.microsoft.com/office/drawing/2014/main" xmlns="" val="3380596862"/>
                    </a:ext>
                  </a:extLst>
                </a:gridCol>
              </a:tblGrid>
              <a:tr h="162168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Ενεργειακές κατηγορίες</a:t>
                      </a:r>
                      <a:endParaRPr lang="el-GR" sz="16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Αίτηση με κατάταξη στο Α' ΠΕΑ </a:t>
                      </a:r>
                      <a:endParaRPr lang="en-US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Ελάχιστος ενεργειακός στόχος </a:t>
                      </a:r>
                      <a:r>
                        <a:rPr lang="en-US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/ </a:t>
                      </a:r>
                      <a:r>
                        <a:rPr lang="el-GR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κατάταξη Β' ΠΕΑ</a:t>
                      </a:r>
                      <a:endParaRPr lang="en-US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Εξαιρούνται αιτήσεις πολυκατοικίας τύπου Β </a:t>
                      </a:r>
                      <a:endParaRPr lang="en-US" sz="1400" b="1" i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Ενεργειακός στόχος </a:t>
                      </a:r>
                      <a:r>
                        <a:rPr lang="en-US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/</a:t>
                      </a:r>
                      <a:r>
                        <a:rPr lang="el-GR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κατάταξη Β' ΠΕΑ</a:t>
                      </a:r>
                      <a:r>
                        <a:rPr lang="en-US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l-GR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για χορήγηση ενεργειακού </a:t>
                      </a:r>
                      <a:r>
                        <a:rPr lang="el-GR" sz="16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premium</a:t>
                      </a:r>
                      <a:r>
                        <a:rPr lang="el-GR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 </a:t>
                      </a:r>
                      <a:endParaRPr lang="en-US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Εξαιρούνται αιτήσεις πολυκατοικίας τύπου Β </a:t>
                      </a:r>
                      <a:endParaRPr lang="en-US" sz="1400" b="1" i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1949548"/>
                  </a:ext>
                </a:extLst>
              </a:tr>
              <a:tr h="26812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 Α+</a:t>
                      </a:r>
                      <a:endParaRPr lang="el-GR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D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CCD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CCD8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1480508"/>
                  </a:ext>
                </a:extLst>
              </a:tr>
              <a:tr h="26812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</a:t>
                      </a:r>
                      <a:endParaRPr lang="el-GR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D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CCD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CCD8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0331830"/>
                  </a:ext>
                </a:extLst>
              </a:tr>
              <a:tr h="26812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 Β+</a:t>
                      </a:r>
                      <a:endParaRPr lang="el-GR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D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CCD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CCD8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48237306"/>
                  </a:ext>
                </a:extLst>
              </a:tr>
              <a:tr h="26812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Β</a:t>
                      </a:r>
                      <a:endParaRPr lang="el-GR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8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CCD8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86279444"/>
                  </a:ext>
                </a:extLst>
              </a:tr>
              <a:tr h="26812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Γ</a:t>
                      </a:r>
                      <a:endParaRPr lang="el-GR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Γ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D8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13642743"/>
                  </a:ext>
                </a:extLst>
              </a:tr>
              <a:tr h="26812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Δ</a:t>
                      </a:r>
                      <a:endParaRPr lang="el-GR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Δ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 Β+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D8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75460509"/>
                  </a:ext>
                </a:extLst>
              </a:tr>
              <a:tr h="26812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</a:t>
                      </a:r>
                      <a:endParaRPr lang="el-GR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Β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8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10520529"/>
                  </a:ext>
                </a:extLst>
              </a:tr>
              <a:tr h="26812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Ζ</a:t>
                      </a:r>
                      <a:endParaRPr lang="el-GR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Ζ</a:t>
                      </a:r>
                      <a:endParaRPr lang="el-GR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Γ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Β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2718313800"/>
                  </a:ext>
                </a:extLst>
              </a:tr>
              <a:tr h="26812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Η</a:t>
                      </a:r>
                      <a:endParaRPr lang="el-GR" sz="14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Η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Δ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Β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932486511"/>
                  </a:ext>
                </a:extLst>
              </a:tr>
              <a:tr h="809392">
                <a:tc gridSpan="4"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Σημειώνεται ότι η κάλυψη του ελάχιστου ενεργειακού στόχου και του στόχου για τη χορήγηση ενεργειακού </a:t>
                      </a:r>
                      <a:r>
                        <a:rPr lang="el-GR" sz="14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premium</a:t>
                      </a: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, πρέπει να επιτυγχάνεται χωρίς να </a:t>
                      </a:r>
                      <a:r>
                        <a:rPr lang="el-GR" sz="14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προσμετράται</a:t>
                      </a: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η επιρροή από τυχόν τοποθέτηση </a:t>
                      </a:r>
                      <a:r>
                        <a:rPr lang="el-GR" sz="14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Φωτοβολταϊκού</a:t>
                      </a: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σταθμού</a:t>
                      </a:r>
                      <a:endParaRPr lang="el-GR" sz="1400" i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21407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24643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34230D-504E-4B27-ABD8-ACA9ABF66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Επιλέξιμες παρεμβάσεις ανά τύπο κατοικίας-αίτησης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E189A0F9-A33B-42D5-8974-CFFB219B75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3379965"/>
              </p:ext>
            </p:extLst>
          </p:nvPr>
        </p:nvGraphicFramePr>
        <p:xfrm>
          <a:off x="0" y="1940836"/>
          <a:ext cx="12192000" cy="3322422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6984274">
                  <a:extLst>
                    <a:ext uri="{9D8B030D-6E8A-4147-A177-3AD203B41FA5}">
                      <a16:colId xmlns:a16="http://schemas.microsoft.com/office/drawing/2014/main" xmlns="" val="33923462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2335462892"/>
                    </a:ext>
                  </a:extLst>
                </a:gridCol>
                <a:gridCol w="1106340">
                  <a:extLst>
                    <a:ext uri="{9D8B030D-6E8A-4147-A177-3AD203B41FA5}">
                      <a16:colId xmlns:a16="http://schemas.microsoft.com/office/drawing/2014/main" xmlns="" val="192393406"/>
                    </a:ext>
                  </a:extLst>
                </a:gridCol>
                <a:gridCol w="1282598">
                  <a:extLst>
                    <a:ext uri="{9D8B030D-6E8A-4147-A177-3AD203B41FA5}">
                      <a16:colId xmlns:a16="http://schemas.microsoft.com/office/drawing/2014/main" xmlns="" val="2551615316"/>
                    </a:ext>
                  </a:extLst>
                </a:gridCol>
                <a:gridCol w="1294788">
                  <a:extLst>
                    <a:ext uri="{9D8B030D-6E8A-4147-A177-3AD203B41FA5}">
                      <a16:colId xmlns:a16="http://schemas.microsoft.com/office/drawing/2014/main" xmlns="" val="1697576672"/>
                    </a:ext>
                  </a:extLst>
                </a:gridCol>
              </a:tblGrid>
              <a:tr h="6315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Κατηγορίες / υποκατηγορίες παρεμβάσεων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Μονοκατοκία</a:t>
                      </a: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/Μεμονωμένο διαμέρισμα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Πολυκατοικία τύπου Α</a:t>
                      </a: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Πολυκατοικία τύπου Β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extLst>
                  <a:ext uri="{0D108BD9-81ED-4DB2-BD59-A6C34878D82A}">
                    <a16:rowId xmlns:a16="http://schemas.microsoft.com/office/drawing/2014/main" xmlns="" val="3226430216"/>
                  </a:ext>
                </a:extLst>
              </a:tr>
              <a:tr h="4277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Μη κοινόχρηστες (διαμέρισμα)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Κοινόχρηστες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Κοινόχρηστες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extLst>
                  <a:ext uri="{0D108BD9-81ED-4DB2-BD59-A6C34878D82A}">
                    <a16:rowId xmlns:a16="http://schemas.microsoft.com/office/drawing/2014/main" xmlns="" val="2577574868"/>
                  </a:ext>
                </a:extLst>
              </a:tr>
              <a:tr h="19433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1. ΚΟΥΦΩΜΑΤΑ/ΣΥΣΤΗΜΑΤΑ ΣΚΙΑΣΗΣ/ΑΕΡΙΣΜΟΣ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3282673726"/>
                  </a:ext>
                </a:extLst>
              </a:tr>
              <a:tr h="19433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1.Α1 Πλαίσιο αλουμινίου με υαλοπίνακα- Παράθυρο </a:t>
                      </a:r>
                      <a:endParaRPr lang="el-GR" sz="900" b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583479943"/>
                  </a:ext>
                </a:extLst>
              </a:tr>
              <a:tr h="19433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1.Α2 Πλαίσιο αλουμινίου με υαλοπίνακα – Εξωστόθυρα </a:t>
                      </a:r>
                      <a:endParaRPr lang="el-GR" sz="900" b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4311804"/>
                  </a:ext>
                </a:extLst>
              </a:tr>
              <a:tr h="19433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1.B1 Πλαίσιο ξύλου με υαλοπίνακα – Παράθυρο </a:t>
                      </a:r>
                      <a:endParaRPr lang="el-GR" sz="900" b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3230664438"/>
                  </a:ext>
                </a:extLst>
              </a:tr>
              <a:tr h="19433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1.B2 Πλαίσιο ξύλου με υαλοπίνακα – </a:t>
                      </a:r>
                      <a:r>
                        <a:rPr lang="el-GR" sz="9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Εξωστόθυρα</a:t>
                      </a: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2309410077"/>
                  </a:ext>
                </a:extLst>
              </a:tr>
              <a:tr h="19433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1.Γ1 Πλαίσιο PVC με υαλοπίνακα – Παράθυρο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3327226084"/>
                  </a:ext>
                </a:extLst>
              </a:tr>
              <a:tr h="19433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1.Γ2 Πλαίσιο PVC με υαλοπίνακα - </a:t>
                      </a:r>
                      <a:r>
                        <a:rPr lang="el-GR" sz="9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Εξωστόθυρα</a:t>
                      </a: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2117450741"/>
                  </a:ext>
                </a:extLst>
              </a:tr>
              <a:tr h="19433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1.Δ Μόνον υαλοπίνακες (Χωρίς αντικατάσταση </a:t>
                      </a:r>
                      <a:r>
                        <a:rPr lang="el-GR" sz="9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πλαισίου για περιπτώσεις διατηρητέων και κτηρίων εντός παραδοσιακών οικισμών) </a:t>
                      </a: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2791886906"/>
                  </a:ext>
                </a:extLst>
              </a:tr>
              <a:tr h="19433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1.Ε1 Εξωτερικό προστατευτικό φύλλο (σύστημα Κουτί–Ρολό, ή Εξώφυλλο</a:t>
                      </a:r>
                      <a:r>
                        <a:rPr lang="en-US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)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-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-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3819933931"/>
                  </a:ext>
                </a:extLst>
              </a:tr>
              <a:tr h="19433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1.Ε2 Λοιπά σταθερά ή κινητά συστήματα σκίασης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-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-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744446645"/>
                  </a:ext>
                </a:extLst>
              </a:tr>
              <a:tr h="19433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1.Ζ Συστήματα Μηχανικού Αερισμού με ανάκτηση θερμότητας 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-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-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17547603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0776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34230D-504E-4B27-ABD8-ACA9ABF66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Επιλέξιμες παρεμβάσεις ανά τύπο κατοικίας-αίτησης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E189A0F9-A33B-42D5-8974-CFFB219B75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856189"/>
              </p:ext>
            </p:extLst>
          </p:nvPr>
        </p:nvGraphicFramePr>
        <p:xfrm>
          <a:off x="0" y="2194320"/>
          <a:ext cx="12192000" cy="2280435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6984274">
                  <a:extLst>
                    <a:ext uri="{9D8B030D-6E8A-4147-A177-3AD203B41FA5}">
                      <a16:colId xmlns:a16="http://schemas.microsoft.com/office/drawing/2014/main" xmlns="" val="339234627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2335462892"/>
                    </a:ext>
                  </a:extLst>
                </a:gridCol>
                <a:gridCol w="1106340">
                  <a:extLst>
                    <a:ext uri="{9D8B030D-6E8A-4147-A177-3AD203B41FA5}">
                      <a16:colId xmlns:a16="http://schemas.microsoft.com/office/drawing/2014/main" xmlns="" val="192393406"/>
                    </a:ext>
                  </a:extLst>
                </a:gridCol>
                <a:gridCol w="1282598">
                  <a:extLst>
                    <a:ext uri="{9D8B030D-6E8A-4147-A177-3AD203B41FA5}">
                      <a16:colId xmlns:a16="http://schemas.microsoft.com/office/drawing/2014/main" xmlns="" val="2551615316"/>
                    </a:ext>
                  </a:extLst>
                </a:gridCol>
                <a:gridCol w="1294788">
                  <a:extLst>
                    <a:ext uri="{9D8B030D-6E8A-4147-A177-3AD203B41FA5}">
                      <a16:colId xmlns:a16="http://schemas.microsoft.com/office/drawing/2014/main" xmlns="" val="1697576672"/>
                    </a:ext>
                  </a:extLst>
                </a:gridCol>
              </a:tblGrid>
              <a:tr h="6315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Κατηγορίες / υποκατηγορίες παρεμβάσεων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Μονοκατοκία</a:t>
                      </a: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/Μεμονωμένο διαμέρισμα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Πολυκατοικία τύπου Α</a:t>
                      </a: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Πολυκατοικία τύπου Β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extLst>
                  <a:ext uri="{0D108BD9-81ED-4DB2-BD59-A6C34878D82A}">
                    <a16:rowId xmlns:a16="http://schemas.microsoft.com/office/drawing/2014/main" xmlns="" val="3226430216"/>
                  </a:ext>
                </a:extLst>
              </a:tr>
              <a:tr h="19433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2. ΘΕΡΜΟΜΟΝΩΣΗ</a:t>
                      </a:r>
                      <a:endParaRPr lang="el-GR" sz="9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4136575793"/>
                  </a:ext>
                </a:extLst>
              </a:tr>
              <a:tr h="19433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2.A Θερμομόνωση δώματος  εξωτερικά </a:t>
                      </a:r>
                      <a:endParaRPr lang="el-GR" sz="900" b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816338013"/>
                  </a:ext>
                </a:extLst>
              </a:tr>
              <a:tr h="19433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2.Β Θερμομόνωση στέγης ή οριζόντιας οροφής κάτω από μη θερμομονωμένη στέγη </a:t>
                      </a:r>
                      <a:endParaRPr lang="el-GR" sz="900" b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4279049835"/>
                  </a:ext>
                </a:extLst>
              </a:tr>
              <a:tr h="41295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2.Γ1 Θερμομόνωση </a:t>
                      </a:r>
                      <a:r>
                        <a:rPr lang="el-GR" sz="9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εξωτ</a:t>
                      </a: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. τοιχοποιίας, φέροντος οργανισμού, δαπέδου επί εδάφους επί  πιλοτής, ή μη θερμαινόμενου χώρου, με επικάλυψη με συνθετικό επίχρισμα 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  √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3066005258"/>
                  </a:ext>
                </a:extLst>
              </a:tr>
              <a:tr h="41295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2.Γ2 Θερμομόνωση </a:t>
                      </a:r>
                      <a:r>
                        <a:rPr lang="el-GR" sz="9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εξωτ</a:t>
                      </a: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. τοιχοποιίας, φέροντος οργανισμού, δαπέδου επί πιλοτής, ή μη θερμαινόμενου χώρου, με επικάλυψη με ελαφρά </a:t>
                      </a:r>
                      <a:r>
                        <a:rPr lang="el-GR" sz="9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πετάσματα</a:t>
                      </a: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  √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1383549066"/>
                  </a:ext>
                </a:extLst>
              </a:tr>
              <a:tr h="19433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33620917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38341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C43DC7-0BD1-4A15-A369-B5914E672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Επιλέξιμες παρεμβάσεις ανά τύπο κατοικίας-αίτησης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09691CBE-3CE1-44E9-A2DE-9E53C715DF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780446"/>
              </p:ext>
            </p:extLst>
          </p:nvPr>
        </p:nvGraphicFramePr>
        <p:xfrm>
          <a:off x="0" y="1459345"/>
          <a:ext cx="12164290" cy="308610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6818811">
                  <a:extLst>
                    <a:ext uri="{9D8B030D-6E8A-4147-A177-3AD203B41FA5}">
                      <a16:colId xmlns:a16="http://schemas.microsoft.com/office/drawing/2014/main" xmlns="" val="339234627"/>
                    </a:ext>
                  </a:extLst>
                </a:gridCol>
                <a:gridCol w="1594014">
                  <a:extLst>
                    <a:ext uri="{9D8B030D-6E8A-4147-A177-3AD203B41FA5}">
                      <a16:colId xmlns:a16="http://schemas.microsoft.com/office/drawing/2014/main" xmlns="" val="767957540"/>
                    </a:ext>
                  </a:extLst>
                </a:gridCol>
                <a:gridCol w="1179935">
                  <a:extLst>
                    <a:ext uri="{9D8B030D-6E8A-4147-A177-3AD203B41FA5}">
                      <a16:colId xmlns:a16="http://schemas.microsoft.com/office/drawing/2014/main" xmlns="" val="192393406"/>
                    </a:ext>
                  </a:extLst>
                </a:gridCol>
                <a:gridCol w="1279684">
                  <a:extLst>
                    <a:ext uri="{9D8B030D-6E8A-4147-A177-3AD203B41FA5}">
                      <a16:colId xmlns:a16="http://schemas.microsoft.com/office/drawing/2014/main" xmlns="" val="2551615316"/>
                    </a:ext>
                  </a:extLst>
                </a:gridCol>
                <a:gridCol w="1291846">
                  <a:extLst>
                    <a:ext uri="{9D8B030D-6E8A-4147-A177-3AD203B41FA5}">
                      <a16:colId xmlns:a16="http://schemas.microsoft.com/office/drawing/2014/main" xmlns="" val="1697576672"/>
                    </a:ext>
                  </a:extLst>
                </a:gridCol>
              </a:tblGrid>
              <a:tr h="5972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Κατηγορίες / υποκατηγορίες παρεμβάσεων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Μονοκατοικία/Μεμονωμένο διαμέρισμα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Πολυκατοικία τύπου Α</a:t>
                      </a: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Πολυκατοικία τύπου Β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extLst>
                  <a:ext uri="{0D108BD9-81ED-4DB2-BD59-A6C34878D82A}">
                    <a16:rowId xmlns:a16="http://schemas.microsoft.com/office/drawing/2014/main" xmlns="" val="3226430216"/>
                  </a:ext>
                </a:extLst>
              </a:tr>
              <a:tr h="3905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Μη κοινόχρηστες (διαμέρισμα)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Κοινόχρηστες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Κοινόχρηστες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extLst>
                  <a:ext uri="{0D108BD9-81ED-4DB2-BD59-A6C34878D82A}">
                    <a16:rowId xmlns:a16="http://schemas.microsoft.com/office/drawing/2014/main" xmlns="" val="2577574868"/>
                  </a:ext>
                </a:extLst>
              </a:tr>
              <a:tr h="18378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3. ΣΥΣΤΗΜΑΤΑ ΘΕΡΜΑΝΣΗΣ/ΨΥΞΗΣ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193938653"/>
                  </a:ext>
                </a:extLst>
              </a:tr>
              <a:tr h="18378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3.Α Διατάξεις αυτομάτου ελέγχου λειτουργίας συστήματος θέρμανσης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1897713759"/>
                  </a:ext>
                </a:extLst>
              </a:tr>
              <a:tr h="18378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3.Β Σύστημα καυστήρα – λέβητα Φυσικού Αερίου / Υγραερίου</a:t>
                      </a:r>
                      <a:endParaRPr lang="el-GR" sz="900" b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2328803143"/>
                  </a:ext>
                </a:extLst>
              </a:tr>
              <a:tr h="18378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3.Γ Σύστημα Α/Θ (Θέρμανσης – Ψύξης /  Ελάχιστη απαίτηση ενεργειακής σήμανσης στους  55</a:t>
                      </a:r>
                      <a:r>
                        <a:rPr lang="el-GR" sz="900" b="0" baseline="300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o</a:t>
                      </a:r>
                      <a:r>
                        <a:rPr lang="el-GR" sz="9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C) </a:t>
                      </a:r>
                      <a:endParaRPr lang="el-GR" sz="900" b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3861025207"/>
                  </a:ext>
                </a:extLst>
              </a:tr>
              <a:tr h="18378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3.Δ Σύστημα γεωθερμικής αντλίας θερμότητας  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2392068791"/>
                  </a:ext>
                </a:extLst>
              </a:tr>
              <a:tr h="18378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3.Ε Σύστημα συμπαραγωγής Φ.Α. (ΣΗΘΥΑ)  </a:t>
                      </a:r>
                      <a:endParaRPr lang="el-GR" sz="900" b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1110096355"/>
                  </a:ext>
                </a:extLst>
              </a:tr>
              <a:tr h="18378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3.ΣΤ.1 Σύστημα λέβητα βιομάζας - πελλέτας ξύλου)  </a:t>
                      </a:r>
                      <a:endParaRPr lang="el-GR" sz="900" b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3096182030"/>
                  </a:ext>
                </a:extLst>
              </a:tr>
              <a:tr h="18378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3.ΣΤ.2 Ενεργειακό τζάκι (καλοριφέρ) </a:t>
                      </a:r>
                      <a:r>
                        <a:rPr lang="el-GR" sz="900" b="0" baseline="300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─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─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362909777"/>
                  </a:ext>
                </a:extLst>
              </a:tr>
              <a:tr h="18378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3.ΣΤ.3 Ενεργειακό τζάκι (αερόθερμο) 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─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─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1633998517"/>
                  </a:ext>
                </a:extLst>
              </a:tr>
              <a:tr h="18378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3.Ζ Αντλίες θερμότητας αέρα – αέρα διαιρούμενου τύπου (</a:t>
                      </a:r>
                      <a:r>
                        <a:rPr lang="el-GR" sz="9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split</a:t>
                      </a: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n-US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unit</a:t>
                      </a: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) για θέρμανση/ψύξη χώρου </a:t>
                      </a:r>
                      <a:r>
                        <a:rPr lang="el-GR" sz="900" b="0" baseline="300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─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─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3008112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60029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C43DC7-0BD1-4A15-A369-B5914E672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Επιλέξιμες παρεμβάσεις ανά τύπο κατοικίας-αίτησης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09691CBE-3CE1-44E9-A2DE-9E53C715DF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7891642"/>
              </p:ext>
            </p:extLst>
          </p:nvPr>
        </p:nvGraphicFramePr>
        <p:xfrm>
          <a:off x="0" y="1459345"/>
          <a:ext cx="12164290" cy="205740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6818811">
                  <a:extLst>
                    <a:ext uri="{9D8B030D-6E8A-4147-A177-3AD203B41FA5}">
                      <a16:colId xmlns:a16="http://schemas.microsoft.com/office/drawing/2014/main" xmlns="" val="339234627"/>
                    </a:ext>
                  </a:extLst>
                </a:gridCol>
                <a:gridCol w="1594014">
                  <a:extLst>
                    <a:ext uri="{9D8B030D-6E8A-4147-A177-3AD203B41FA5}">
                      <a16:colId xmlns:a16="http://schemas.microsoft.com/office/drawing/2014/main" xmlns="" val="767957540"/>
                    </a:ext>
                  </a:extLst>
                </a:gridCol>
                <a:gridCol w="1179935">
                  <a:extLst>
                    <a:ext uri="{9D8B030D-6E8A-4147-A177-3AD203B41FA5}">
                      <a16:colId xmlns:a16="http://schemas.microsoft.com/office/drawing/2014/main" xmlns="" val="192393406"/>
                    </a:ext>
                  </a:extLst>
                </a:gridCol>
                <a:gridCol w="1279684">
                  <a:extLst>
                    <a:ext uri="{9D8B030D-6E8A-4147-A177-3AD203B41FA5}">
                      <a16:colId xmlns:a16="http://schemas.microsoft.com/office/drawing/2014/main" xmlns="" val="2551615316"/>
                    </a:ext>
                  </a:extLst>
                </a:gridCol>
                <a:gridCol w="1291846">
                  <a:extLst>
                    <a:ext uri="{9D8B030D-6E8A-4147-A177-3AD203B41FA5}">
                      <a16:colId xmlns:a16="http://schemas.microsoft.com/office/drawing/2014/main" xmlns="" val="1697576672"/>
                    </a:ext>
                  </a:extLst>
                </a:gridCol>
              </a:tblGrid>
              <a:tr h="5972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Κατηγορίες / υποκατηγορίες παρεμβάσεων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Μονοκατοικία/Μεμονωμένο διαμέρισμα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Πολυκατοικία τύπου Α</a:t>
                      </a: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Πολυκατοικία τύπου Β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extLst>
                  <a:ext uri="{0D108BD9-81ED-4DB2-BD59-A6C34878D82A}">
                    <a16:rowId xmlns:a16="http://schemas.microsoft.com/office/drawing/2014/main" xmlns="" val="3226430216"/>
                  </a:ext>
                </a:extLst>
              </a:tr>
              <a:tr h="3905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Μη κοινόχρηστες (διαμέρισμα)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Κοινόχρηστες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Κοινόχρηστες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extLst>
                  <a:ext uri="{0D108BD9-81ED-4DB2-BD59-A6C34878D82A}">
                    <a16:rowId xmlns:a16="http://schemas.microsoft.com/office/drawing/2014/main" xmlns="" val="2577574868"/>
                  </a:ext>
                </a:extLst>
              </a:tr>
              <a:tr h="18378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4. ΣΥΣΤΗΜΑΤΑ ΠΑΡΟΧΗΣ ΖΝΧ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1858119436"/>
                  </a:ext>
                </a:extLst>
              </a:tr>
              <a:tr h="18378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4.Α Ηλιακό </a:t>
                      </a:r>
                      <a:r>
                        <a:rPr lang="el-GR" sz="9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θερμοσιφωνικό</a:t>
                      </a: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σύστημα συλλέκτη – ταμιευτήρα αποθήκευσης ΖΝΧ 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─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─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1880746706"/>
                  </a:ext>
                </a:extLst>
              </a:tr>
              <a:tr h="18378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4.Β </a:t>
                      </a:r>
                      <a:r>
                        <a:rPr lang="el-GR" sz="9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Ηλιoθερμικό</a:t>
                      </a: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σύστημα συλλέκτη – ταμιευτήρα αποθήκευσης ΖΝΧ βεβιασμένης κυκλοφορίας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√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─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2179152981"/>
                  </a:ext>
                </a:extLst>
              </a:tr>
              <a:tr h="18378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4.Γ </a:t>
                      </a:r>
                      <a:r>
                        <a:rPr lang="el-GR" sz="9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Ηλιoθερμικό</a:t>
                      </a: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σύστημα παροχής ΖΝΧ και υποβοήθησης θέρμανσης χώρου 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√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─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2447328484"/>
                  </a:ext>
                </a:extLst>
              </a:tr>
              <a:tr h="18378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4.Δ Αντλία θερμότητας 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√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─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─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1706230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9080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C43DC7-0BD1-4A15-A369-B5914E672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Επιλέξιμες παρεμβάσεις ανά τύπο κατοικίας-αίτησης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09691CBE-3CE1-44E9-A2DE-9E53C715DF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891781"/>
              </p:ext>
            </p:extLst>
          </p:nvPr>
        </p:nvGraphicFramePr>
        <p:xfrm>
          <a:off x="0" y="1459345"/>
          <a:ext cx="12164290" cy="246888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6818811">
                  <a:extLst>
                    <a:ext uri="{9D8B030D-6E8A-4147-A177-3AD203B41FA5}">
                      <a16:colId xmlns:a16="http://schemas.microsoft.com/office/drawing/2014/main" xmlns="" val="339234627"/>
                    </a:ext>
                  </a:extLst>
                </a:gridCol>
                <a:gridCol w="1594014">
                  <a:extLst>
                    <a:ext uri="{9D8B030D-6E8A-4147-A177-3AD203B41FA5}">
                      <a16:colId xmlns:a16="http://schemas.microsoft.com/office/drawing/2014/main" xmlns="" val="767957540"/>
                    </a:ext>
                  </a:extLst>
                </a:gridCol>
                <a:gridCol w="1179935">
                  <a:extLst>
                    <a:ext uri="{9D8B030D-6E8A-4147-A177-3AD203B41FA5}">
                      <a16:colId xmlns:a16="http://schemas.microsoft.com/office/drawing/2014/main" xmlns="" val="192393406"/>
                    </a:ext>
                  </a:extLst>
                </a:gridCol>
                <a:gridCol w="1279684">
                  <a:extLst>
                    <a:ext uri="{9D8B030D-6E8A-4147-A177-3AD203B41FA5}">
                      <a16:colId xmlns:a16="http://schemas.microsoft.com/office/drawing/2014/main" xmlns="" val="2551615316"/>
                    </a:ext>
                  </a:extLst>
                </a:gridCol>
                <a:gridCol w="1291846">
                  <a:extLst>
                    <a:ext uri="{9D8B030D-6E8A-4147-A177-3AD203B41FA5}">
                      <a16:colId xmlns:a16="http://schemas.microsoft.com/office/drawing/2014/main" xmlns="" val="1697576672"/>
                    </a:ext>
                  </a:extLst>
                </a:gridCol>
              </a:tblGrid>
              <a:tr h="5972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Κατηγορίες / υποκατηγορίες παρεμβάσεων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Μονοκατοικία/Μεμονωμένο διαμέρισμα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Πολυκατοικία τύπου Α</a:t>
                      </a: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Πολυκατοικία τύπου Β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extLst>
                  <a:ext uri="{0D108BD9-81ED-4DB2-BD59-A6C34878D82A}">
                    <a16:rowId xmlns:a16="http://schemas.microsoft.com/office/drawing/2014/main" xmlns="" val="3226430216"/>
                  </a:ext>
                </a:extLst>
              </a:tr>
              <a:tr h="3905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Μη κοινόχρηστες (διαμέρισμα)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Κοινόχρηστες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Κοινόχρηστες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extLst>
                  <a:ext uri="{0D108BD9-81ED-4DB2-BD59-A6C34878D82A}">
                    <a16:rowId xmlns:a16="http://schemas.microsoft.com/office/drawing/2014/main" xmlns="" val="2577574868"/>
                  </a:ext>
                </a:extLst>
              </a:tr>
              <a:tr h="18378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5.  ΛΟΙΠΕΣ ΠΑΡΕΜΒΑΣΕΙΣ ΕΞΟΙΚΟΝΟΜΗΣΗΣ - ΑΥΤΟΝΟΜΗΣΗΣ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1447010287"/>
                  </a:ext>
                </a:extLst>
              </a:tr>
              <a:tr h="18378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5.A </a:t>
                      </a:r>
                      <a:r>
                        <a:rPr lang="el-GR" sz="9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Φωτοβολταϊκό</a:t>
                      </a: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σύστημα 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─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─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─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3785015683"/>
                  </a:ext>
                </a:extLst>
              </a:tr>
              <a:tr h="18378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5.Β Σύστημα αποθήκευσης ενέργειας (συσσωρευτές)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─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─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─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2475065488"/>
                  </a:ext>
                </a:extLst>
              </a:tr>
              <a:tr h="18378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5.Γ Σημείο επαναφόρτισης ηλεκτροκίνητου οχήματος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─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─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2666713888"/>
                  </a:ext>
                </a:extLst>
              </a:tr>
              <a:tr h="18378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5.Δ Συσκευές διαχείρισης ενέργειας (</a:t>
                      </a:r>
                      <a:r>
                        <a:rPr lang="el-GR" sz="9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smart</a:t>
                      </a: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l-GR" sz="9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home</a:t>
                      </a: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)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─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─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3247296559"/>
                  </a:ext>
                </a:extLst>
              </a:tr>
              <a:tr h="18378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5.Ε Αναβάθμιση ανελκυστήρα 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─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─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1600071864"/>
                  </a:ext>
                </a:extLst>
              </a:tr>
              <a:tr h="18378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5.ΣΤ Αναβάθμιση φωτισμού 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─</a:t>
                      </a:r>
                      <a:endParaRPr lang="el-GR" sz="9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─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√</a:t>
                      </a:r>
                      <a:endParaRPr lang="el-GR" sz="9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25761" marR="25761" marT="0" marB="0" anchor="b"/>
                </a:tc>
                <a:extLst>
                  <a:ext uri="{0D108BD9-81ED-4DB2-BD59-A6C34878D82A}">
                    <a16:rowId xmlns:a16="http://schemas.microsoft.com/office/drawing/2014/main" xmlns="" val="19699819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90804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6BA7CA-25F8-4C6D-91EA-10444C0B4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Επιχορήγηση λοιπών δαπανών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5BA41AB7-688F-46E5-9853-0862D7B98AE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57018" y="1825625"/>
            <a:ext cx="11684000" cy="4920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l-GR" sz="1600" dirty="0">
                <a:effectLst/>
                <a:cs typeface="Times New Roman" panose="02020603050405020304" pitchFamily="18" charset="0"/>
              </a:rPr>
              <a:t>Επιπρόσθετα, επιχορηγούνται από το Πρόγραμμα σε ποσοστό 100% μέχρις ενός ποσού</a:t>
            </a:r>
          </a:p>
          <a:p>
            <a:endParaRPr lang="el-GR" sz="1600" dirty="0">
              <a:effectLst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kumimoji="0" lang="el-GR" altLang="el-GR" sz="1600" b="0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Το κόστος που απαιτείται για τη </a:t>
            </a:r>
            <a:r>
              <a:rPr kumimoji="0" lang="el-GR" altLang="el-GR" sz="1600" b="1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διενέργεια των δύο ενεργειακών επιθεωρήσεων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altLang="el-GR" sz="1600" dirty="0">
                <a:cs typeface="Times New Roman" panose="02020603050405020304" pitchFamily="18" charset="0"/>
              </a:rPr>
              <a:t>Τη </a:t>
            </a:r>
            <a:r>
              <a:rPr kumimoji="0" lang="el-GR" altLang="el-GR" sz="1600" b="1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συμπλήρωση</a:t>
            </a:r>
            <a:r>
              <a:rPr kumimoji="0" lang="el-GR" altLang="el-GR" sz="1600" b="0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 </a:t>
            </a:r>
            <a:r>
              <a:rPr kumimoji="0" lang="el-GR" altLang="el-GR" sz="1600" b="1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των</a:t>
            </a:r>
            <a:r>
              <a:rPr kumimoji="0" lang="el-GR" altLang="el-GR" sz="1600" b="0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 </a:t>
            </a:r>
            <a:r>
              <a:rPr kumimoji="0" lang="el-GR" altLang="el-GR" sz="1600" b="1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εντύπων</a:t>
            </a:r>
            <a:r>
              <a:rPr kumimoji="0" lang="el-GR" altLang="el-GR" sz="1600" b="0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 Πρότασης Παρεμβάσεων &amp; Καταγραφής Παρεμβάσεων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kumimoji="0" lang="el-GR" altLang="el-GR" sz="1600" b="0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Η </a:t>
            </a:r>
            <a:r>
              <a:rPr kumimoji="0" lang="el-GR" altLang="el-GR" sz="1600" b="1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αμοιβή του συμβούλου </a:t>
            </a:r>
            <a:r>
              <a:rPr kumimoji="0" lang="el-GR" altLang="el-GR" sz="1600" b="0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έργου σχετικά με: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kumimoji="0" lang="el-GR" altLang="el-GR" sz="1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με την </a:t>
            </a:r>
            <a:r>
              <a:rPr kumimoji="0" lang="el-GR" altLang="el-GR" sz="16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υποβολή</a:t>
            </a:r>
            <a:r>
              <a:rPr kumimoji="0" lang="el-GR" altLang="el-GR" sz="1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της αίτησης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kumimoji="0" lang="el-GR" altLang="el-GR" sz="1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την </a:t>
            </a:r>
            <a:r>
              <a:rPr kumimoji="0" lang="el-GR" altLang="el-GR" sz="16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παρακολούθηση</a:t>
            </a:r>
            <a:r>
              <a:rPr kumimoji="0" lang="el-GR" altLang="el-GR" sz="1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της </a:t>
            </a:r>
            <a:r>
              <a:rPr kumimoji="0" lang="el-GR" altLang="el-GR" sz="160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υλοποίησης</a:t>
            </a:r>
            <a:r>
              <a:rPr kumimoji="0" lang="el-GR" altLang="el-GR" sz="1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των παρεμβάσεων εξοικονόμησης ενέργειας και ολοκλήρωσης του έργου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kumimoji="0" lang="el-GR" altLang="el-GR" sz="1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της </a:t>
            </a:r>
            <a:r>
              <a:rPr kumimoji="0" lang="el-GR" altLang="el-GR" sz="16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προσκόμισης</a:t>
            </a:r>
            <a:r>
              <a:rPr kumimoji="0" lang="el-GR" altLang="el-GR" sz="1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των δικαιολογητικών έως την τελική εκταμίευση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kumimoji="0" lang="el-GR" altLang="el-GR" sz="1600" b="0" i="0" u="none" strike="noStrike" cap="none" normalizeH="0" baseline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indent="-285750" algn="just">
              <a:buFont typeface="Arial" panose="020B0604020202020204" pitchFamily="34" charset="0"/>
              <a:buChar char="•"/>
            </a:pPr>
            <a:r>
              <a:rPr kumimoji="0" lang="el-GR" altLang="el-GR" sz="1600" b="0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Η αμοιβή </a:t>
            </a:r>
            <a:r>
              <a:rPr kumimoji="0" lang="el-GR" altLang="el-GR" sz="1600" b="1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για τυχόν εκδόσεις αδειών/εγκρίσεων ή εκπόνησης μελετών </a:t>
            </a:r>
            <a:r>
              <a:rPr kumimoji="0" lang="el-GR" altLang="el-GR" sz="1600" b="0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(στα πλαίσια έκδοσης αδειών/εγκρίσεων) που απαιτούνται από την κείμενη νομοθεσία για την υλοποίηση παρεμβάσεων (όπως για παράδειγμα αμοιβή για έγκριση εργασιών δόμησης μικρής κλίμακας, αμοιβή για  μελέτη εσωτερικής εγκατάστασης φυσικού αερίου), μέχρις ενός ποσού.</a:t>
            </a:r>
          </a:p>
          <a:p>
            <a:pPr indent="-285750" algn="just">
              <a:buFont typeface="Arial" panose="020B0604020202020204" pitchFamily="34" charset="0"/>
              <a:buChar char="•"/>
            </a:pPr>
            <a:endParaRPr kumimoji="0" lang="el-GR" altLang="el-GR" sz="1600" b="0" i="0" u="none" strike="noStrike" cap="none" normalizeH="0" baseline="0" dirty="0">
              <a:ln>
                <a:noFill/>
              </a:ln>
              <a:effectLst/>
              <a:cs typeface="Times New Roman" panose="02020603050405020304" pitchFamily="18" charset="0"/>
            </a:endParaRPr>
          </a:p>
          <a:p>
            <a:pPr indent="-285750" algn="just">
              <a:buFont typeface="Arial" panose="020B0604020202020204" pitchFamily="34" charset="0"/>
              <a:buChar char="•"/>
            </a:pPr>
            <a:r>
              <a:rPr kumimoji="0" lang="el-GR" altLang="el-GR" sz="1600" b="0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Η </a:t>
            </a:r>
            <a:r>
              <a:rPr kumimoji="0" lang="el-GR" altLang="el-GR" sz="1600" b="1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αμοιβή για την επιθεώρηση </a:t>
            </a:r>
            <a:r>
              <a:rPr kumimoji="0" lang="el-GR" altLang="el-GR" sz="1600" b="0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και την έκδοση πιστοποιητικού ελέγχου αναβάθμισης ανελκυστήρα από αναγνωρισμένο φορέα, όπως υλοποιούνται σύμφωνα με τις κείμενες διατάξεις, μέχρις ενός ποσού. (Για πολυκατοικίες τύπου Α/Β) </a:t>
            </a:r>
          </a:p>
          <a:p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7664471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6BA7CA-25F8-4C6D-91EA-10444C0B4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Επιχορήγηση λοιπών δαπανών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5BA41AB7-688F-46E5-9853-0862D7B98AE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57018" y="1825625"/>
            <a:ext cx="11684000" cy="663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l-GR" sz="1600" dirty="0">
                <a:effectLst/>
                <a:cs typeface="Times New Roman" panose="02020603050405020304" pitchFamily="18" charset="0"/>
              </a:rPr>
              <a:t>Επιπρόσθετα, επιχορηγούνται από το Πρόγραμμα σε ποσοστό 100% μέχρις ενός ποσού</a:t>
            </a:r>
          </a:p>
          <a:p>
            <a:pPr marL="0" indent="0">
              <a:buNone/>
            </a:pPr>
            <a:endParaRPr lang="el-GR" sz="1600" dirty="0">
              <a:effectLst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0FEDA8C6-A674-4F10-856E-693D496B85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642893"/>
              </p:ext>
            </p:extLst>
          </p:nvPr>
        </p:nvGraphicFramePr>
        <p:xfrm>
          <a:off x="350982" y="2402310"/>
          <a:ext cx="11527509" cy="3412154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640929">
                  <a:extLst>
                    <a:ext uri="{9D8B030D-6E8A-4147-A177-3AD203B41FA5}">
                      <a16:colId xmlns:a16="http://schemas.microsoft.com/office/drawing/2014/main" xmlns="" val="1325788229"/>
                    </a:ext>
                  </a:extLst>
                </a:gridCol>
                <a:gridCol w="1876678">
                  <a:extLst>
                    <a:ext uri="{9D8B030D-6E8A-4147-A177-3AD203B41FA5}">
                      <a16:colId xmlns:a16="http://schemas.microsoft.com/office/drawing/2014/main" xmlns="" val="564931039"/>
                    </a:ext>
                  </a:extLst>
                </a:gridCol>
                <a:gridCol w="3004069">
                  <a:extLst>
                    <a:ext uri="{9D8B030D-6E8A-4147-A177-3AD203B41FA5}">
                      <a16:colId xmlns:a16="http://schemas.microsoft.com/office/drawing/2014/main" xmlns="" val="3723585759"/>
                    </a:ext>
                  </a:extLst>
                </a:gridCol>
                <a:gridCol w="3001764">
                  <a:extLst>
                    <a:ext uri="{9D8B030D-6E8A-4147-A177-3AD203B41FA5}">
                      <a16:colId xmlns:a16="http://schemas.microsoft.com/office/drawing/2014/main" xmlns="" val="2749466308"/>
                    </a:ext>
                  </a:extLst>
                </a:gridCol>
                <a:gridCol w="3004069">
                  <a:extLst>
                    <a:ext uri="{9D8B030D-6E8A-4147-A177-3AD203B41FA5}">
                      <a16:colId xmlns:a16="http://schemas.microsoft.com/office/drawing/2014/main" xmlns="" val="3889582918"/>
                    </a:ext>
                  </a:extLst>
                </a:gridCol>
              </a:tblGrid>
              <a:tr h="4155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Α/Α</a:t>
                      </a:r>
                      <a:endParaRPr lang="el-GR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Υπηρεσία</a:t>
                      </a:r>
                      <a:endParaRPr lang="el-GR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Μονοκατοικία/ </a:t>
                      </a:r>
                      <a:r>
                        <a:rPr lang="el-GR" sz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μεμον</a:t>
                      </a:r>
                      <a:r>
                        <a:rPr lang="el-GR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.  Διαμέρισμα (€)</a:t>
                      </a:r>
                      <a:endParaRPr lang="el-GR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Πολυκατοικία τύπου Α (€)</a:t>
                      </a:r>
                      <a:endParaRPr lang="el-GR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Πολυκατοικία τύπου Β (€)</a:t>
                      </a:r>
                      <a:endParaRPr lang="el-GR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b"/>
                </a:tc>
                <a:extLst>
                  <a:ext uri="{0D108BD9-81ED-4DB2-BD59-A6C34878D82A}">
                    <a16:rowId xmlns:a16="http://schemas.microsoft.com/office/drawing/2014/main" xmlns="" val="2035235826"/>
                  </a:ext>
                </a:extLst>
              </a:tr>
              <a:tr h="3276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</a:t>
                      </a:r>
                      <a:endParaRPr lang="el-GR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ΠΕΑ Α</a:t>
                      </a:r>
                      <a:endParaRPr lang="el-GR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472C4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√</a:t>
                      </a:r>
                      <a:endParaRPr kumimoji="0" lang="el-G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472C4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472C4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√</a:t>
                      </a:r>
                      <a:endParaRPr kumimoji="0" lang="el-G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472C4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472C4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√</a:t>
                      </a:r>
                      <a:endParaRPr kumimoji="0" lang="el-G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472C4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extLst>
                  <a:ext uri="{0D108BD9-81ED-4DB2-BD59-A6C34878D82A}">
                    <a16:rowId xmlns:a16="http://schemas.microsoft.com/office/drawing/2014/main" xmlns="" val="156134300"/>
                  </a:ext>
                </a:extLst>
              </a:tr>
              <a:tr h="33243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</a:t>
                      </a:r>
                      <a:endParaRPr lang="el-GR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ΠΕΑ Β</a:t>
                      </a:r>
                      <a:endParaRPr lang="el-GR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472C4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√</a:t>
                      </a:r>
                      <a:endParaRPr kumimoji="0" lang="el-G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472C4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472C4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√</a:t>
                      </a:r>
                      <a:endParaRPr kumimoji="0" lang="el-G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472C4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472C4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√</a:t>
                      </a:r>
                      <a:endParaRPr kumimoji="0" lang="el-G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472C4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extLst>
                  <a:ext uri="{0D108BD9-81ED-4DB2-BD59-A6C34878D82A}">
                    <a16:rowId xmlns:a16="http://schemas.microsoft.com/office/drawing/2014/main" xmlns="" val="3172854491"/>
                  </a:ext>
                </a:extLst>
              </a:tr>
              <a:tr h="6717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3</a:t>
                      </a:r>
                      <a:endParaRPr lang="el-GR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Πιστοποιητικό Ανελκυστήρα</a:t>
                      </a:r>
                      <a:endParaRPr lang="el-GR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Δεν προβλέπεται</a:t>
                      </a:r>
                      <a:endParaRPr lang="el-GR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472C4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√</a:t>
                      </a:r>
                      <a:endParaRPr kumimoji="0" lang="el-G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472C4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472C4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√</a:t>
                      </a:r>
                      <a:endParaRPr kumimoji="0" lang="el-G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472C4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extLst>
                  <a:ext uri="{0D108BD9-81ED-4DB2-BD59-A6C34878D82A}">
                    <a16:rowId xmlns:a16="http://schemas.microsoft.com/office/drawing/2014/main" xmlns="" val="3823906972"/>
                  </a:ext>
                </a:extLst>
              </a:tr>
              <a:tr h="32135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4</a:t>
                      </a:r>
                      <a:endParaRPr lang="el-GR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Σύμβουλος</a:t>
                      </a:r>
                      <a:endParaRPr lang="el-GR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472C4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√</a:t>
                      </a:r>
                      <a:endParaRPr kumimoji="0" lang="el-G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472C4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472C4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√</a:t>
                      </a:r>
                      <a:endParaRPr kumimoji="0" lang="el-G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472C4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472C4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√</a:t>
                      </a:r>
                      <a:endParaRPr kumimoji="0" lang="el-G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472C4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extLst>
                  <a:ext uri="{0D108BD9-81ED-4DB2-BD59-A6C34878D82A}">
                    <a16:rowId xmlns:a16="http://schemas.microsoft.com/office/drawing/2014/main" xmlns="" val="3952156873"/>
                  </a:ext>
                </a:extLst>
              </a:tr>
              <a:tr h="6717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5</a:t>
                      </a:r>
                      <a:endParaRPr lang="el-GR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Άδεια / Μελέτη</a:t>
                      </a:r>
                      <a:endParaRPr lang="el-GR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472C4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√</a:t>
                      </a:r>
                      <a:endParaRPr kumimoji="0" lang="el-G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472C4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472C4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√</a:t>
                      </a:r>
                      <a:endParaRPr kumimoji="0" lang="el-G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472C4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472C4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√</a:t>
                      </a:r>
                      <a:endParaRPr kumimoji="0" lang="el-G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472C4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extLst>
                  <a:ext uri="{0D108BD9-81ED-4DB2-BD59-A6C34878D82A}">
                    <a16:rowId xmlns:a16="http://schemas.microsoft.com/office/drawing/2014/main" xmlns="" val="3598618183"/>
                  </a:ext>
                </a:extLst>
              </a:tr>
              <a:tr h="671711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Μέγιστο επιλέξιμο κόστος Λοιπών Δαπανών</a:t>
                      </a:r>
                      <a:endParaRPr lang="el-GR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472C4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√</a:t>
                      </a:r>
                      <a:endParaRPr kumimoji="0" lang="el-G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472C4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472C4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√</a:t>
                      </a:r>
                      <a:endParaRPr kumimoji="0" lang="el-G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472C4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472C4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√</a:t>
                      </a:r>
                      <a:endParaRPr kumimoji="0" lang="el-G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472C4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extLst>
                  <a:ext uri="{0D108BD9-81ED-4DB2-BD59-A6C34878D82A}">
                    <a16:rowId xmlns:a16="http://schemas.microsoft.com/office/drawing/2014/main" xmlns="" val="2658294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58226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BC96A4-49CB-4663-B5B9-B39FB38CD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Συνολικός Ανώτατος Προϋπολογισμός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9CA3E187-4E57-48E8-B305-CA5CC15139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01805" y="1491890"/>
            <a:ext cx="11006254" cy="183742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85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85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85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85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85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85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85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85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85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just">
              <a:buNone/>
            </a:pPr>
            <a:r>
              <a:rPr kumimoji="0" lang="el-GR" altLang="el-GR" sz="1800" b="0" i="0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cs typeface="Times New Roman" panose="02020603050405020304" pitchFamily="18" charset="0"/>
              </a:rPr>
              <a:t>Ο ανώτατος </a:t>
            </a:r>
            <a:r>
              <a:rPr kumimoji="0" lang="el-GR" altLang="el-GR" sz="1800" b="1" i="0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cs typeface="Times New Roman" panose="02020603050405020304" pitchFamily="18" charset="0"/>
              </a:rPr>
              <a:t>προϋπολογισμός επιλέξιμων παρεμβάσεων </a:t>
            </a:r>
            <a:r>
              <a:rPr kumimoji="0" lang="el-GR" altLang="el-GR" sz="1800" b="0" i="0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cs typeface="Times New Roman" panose="02020603050405020304" pitchFamily="18" charset="0"/>
              </a:rPr>
              <a:t>ενεργειακής εξοικονόμησης ανά αίτηση δεν μπορεί να υπερβαίνει το γινόμενο του </a:t>
            </a:r>
            <a:r>
              <a:rPr kumimoji="0" lang="el-GR" altLang="el-GR" sz="1800" b="1" i="0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cs typeface="Times New Roman" panose="02020603050405020304" pitchFamily="18" charset="0"/>
              </a:rPr>
              <a:t>1</a:t>
            </a:r>
            <a:r>
              <a:rPr kumimoji="0" lang="en-US" altLang="el-GR" sz="1800" b="1" i="0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cs typeface="Times New Roman" panose="02020603050405020304" pitchFamily="18" charset="0"/>
              </a:rPr>
              <a:t>,</a:t>
            </a:r>
            <a:r>
              <a:rPr kumimoji="0" lang="el-GR" altLang="el-GR" sz="1800" b="1" i="0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cs typeface="Times New Roman" panose="02020603050405020304" pitchFamily="18" charset="0"/>
              </a:rPr>
              <a:t>2 </a:t>
            </a:r>
            <a:r>
              <a:rPr lang="el-GR" alt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€ επί το σύνολο της ετήσιας εξοικονόμησης πρωτογενούς ενέργειας (</a:t>
            </a:r>
            <a:r>
              <a:rPr lang="en-US" alt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kW</a:t>
            </a:r>
            <a:r>
              <a:rPr lang="el-GR" alt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h</a:t>
            </a:r>
            <a:r>
              <a:rPr lang="en-US" alt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)</a:t>
            </a:r>
            <a:r>
              <a:rPr lang="el-GR" alt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 όπως προκύπτει από το Α’ ΠΕΑ (ελέγχεται εκ νέου κατά την υποβολή του Β’ ΠΕΑ)</a:t>
            </a:r>
          </a:p>
          <a:p>
            <a:pPr marL="0" indent="0" algn="just">
              <a:buNone/>
            </a:pPr>
            <a:endParaRPr lang="el-GR" altLang="el-GR" sz="1800" dirty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l-GR" altLang="el-GR" sz="1800" dirty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kumimoji="0" lang="el-GR" altLang="el-GR" sz="1800" b="0" i="0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cs typeface="Times New Roman" panose="02020603050405020304" pitchFamily="18" charset="0"/>
              </a:rPr>
              <a:t>Ο </a:t>
            </a:r>
            <a:r>
              <a:rPr kumimoji="0" lang="el-GR" altLang="el-GR" sz="1800" b="1" i="0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cs typeface="Times New Roman" panose="02020603050405020304" pitchFamily="18" charset="0"/>
              </a:rPr>
              <a:t>συνολικός επιλέξιμος προϋπολογισμός </a:t>
            </a:r>
            <a:r>
              <a:rPr kumimoji="0" lang="el-GR" altLang="el-GR" sz="1800" i="0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cs typeface="Times New Roman" panose="02020603050405020304" pitchFamily="18" charset="0"/>
              </a:rPr>
              <a:t>προκύπτει από το </a:t>
            </a:r>
            <a:r>
              <a:rPr kumimoji="0" lang="el-GR" altLang="el-GR" sz="1800" b="0" i="0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cs typeface="Times New Roman" panose="02020603050405020304" pitchFamily="18" charset="0"/>
              </a:rPr>
              <a:t>άθροισμα επιλέξιμων παρεμβάσεων και λοιπών δαπανών, </a:t>
            </a:r>
            <a:r>
              <a:rPr kumimoji="0" lang="el-GR" altLang="el-GR" sz="1800" b="1" i="0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cs typeface="Times New Roman" panose="02020603050405020304" pitchFamily="18" charset="0"/>
              </a:rPr>
              <a:t>συμπεριλαμβανομένου Φ.Π.Α, </a:t>
            </a:r>
            <a:r>
              <a:rPr kumimoji="0" lang="el-GR" altLang="el-GR" sz="1800" i="0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cs typeface="Times New Roman" panose="02020603050405020304" pitchFamily="18" charset="0"/>
              </a:rPr>
              <a:t>και διαμορφώνεται ανά τύπο αίτησης ως εξής: </a:t>
            </a:r>
            <a:endParaRPr kumimoji="0" lang="el-GR" altLang="el-GR" sz="1800" i="0" strike="noStrike" cap="none" normalizeH="0" baseline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Roboto" panose="02000000000000000000" pitchFamily="2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xmlns="" id="{36FF86A0-D6C6-4A17-83AF-CE804D8CE1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879616"/>
              </p:ext>
            </p:extLst>
          </p:nvPr>
        </p:nvGraphicFramePr>
        <p:xfrm>
          <a:off x="305621" y="3522360"/>
          <a:ext cx="11527509" cy="195725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640929">
                  <a:extLst>
                    <a:ext uri="{9D8B030D-6E8A-4147-A177-3AD203B41FA5}">
                      <a16:colId xmlns:a16="http://schemas.microsoft.com/office/drawing/2014/main" xmlns="" val="1325788229"/>
                    </a:ext>
                  </a:extLst>
                </a:gridCol>
                <a:gridCol w="1876678">
                  <a:extLst>
                    <a:ext uri="{9D8B030D-6E8A-4147-A177-3AD203B41FA5}">
                      <a16:colId xmlns:a16="http://schemas.microsoft.com/office/drawing/2014/main" xmlns="" val="564931039"/>
                    </a:ext>
                  </a:extLst>
                </a:gridCol>
                <a:gridCol w="3004069">
                  <a:extLst>
                    <a:ext uri="{9D8B030D-6E8A-4147-A177-3AD203B41FA5}">
                      <a16:colId xmlns:a16="http://schemas.microsoft.com/office/drawing/2014/main" xmlns="" val="3723585759"/>
                    </a:ext>
                  </a:extLst>
                </a:gridCol>
                <a:gridCol w="3001764">
                  <a:extLst>
                    <a:ext uri="{9D8B030D-6E8A-4147-A177-3AD203B41FA5}">
                      <a16:colId xmlns:a16="http://schemas.microsoft.com/office/drawing/2014/main" xmlns="" val="2749466308"/>
                    </a:ext>
                  </a:extLst>
                </a:gridCol>
                <a:gridCol w="3004069">
                  <a:extLst>
                    <a:ext uri="{9D8B030D-6E8A-4147-A177-3AD203B41FA5}">
                      <a16:colId xmlns:a16="http://schemas.microsoft.com/office/drawing/2014/main" xmlns="" val="3889582918"/>
                    </a:ext>
                  </a:extLst>
                </a:gridCol>
              </a:tblGrid>
              <a:tr h="4155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Α/Α</a:t>
                      </a:r>
                      <a:endParaRPr lang="el-GR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Υπηρεσία</a:t>
                      </a:r>
                      <a:endParaRPr lang="el-GR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Μονοκατοικία/ </a:t>
                      </a:r>
                      <a:r>
                        <a:rPr lang="el-GR" sz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μεμον</a:t>
                      </a:r>
                      <a:r>
                        <a:rPr lang="el-GR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.  Διαμέρισμα (€)</a:t>
                      </a:r>
                      <a:endParaRPr lang="el-GR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Πολυκατοικία τύπου Α (€)</a:t>
                      </a:r>
                      <a:endParaRPr lang="el-GR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Πολυκατοικία τύπου Β (€)</a:t>
                      </a:r>
                      <a:endParaRPr lang="el-GR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b"/>
                </a:tc>
                <a:extLst>
                  <a:ext uri="{0D108BD9-81ED-4DB2-BD59-A6C34878D82A}">
                    <a16:rowId xmlns:a16="http://schemas.microsoft.com/office/drawing/2014/main" xmlns="" val="2035235826"/>
                  </a:ext>
                </a:extLst>
              </a:tr>
              <a:tr h="671711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Ανώτατος Π/Υ επιλέξιμων παρεμβάσεων:</a:t>
                      </a:r>
                      <a:endParaRPr lang="el-GR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48.500</a:t>
                      </a:r>
                      <a:endParaRPr lang="el-GR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48.500 ανά διαμέρισμα</a:t>
                      </a:r>
                      <a:endParaRPr lang="el-GR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76.270</a:t>
                      </a:r>
                      <a:endParaRPr lang="el-GR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/>
                </a:tc>
                <a:extLst>
                  <a:ext uri="{0D108BD9-81ED-4DB2-BD59-A6C34878D82A}">
                    <a16:rowId xmlns:a16="http://schemas.microsoft.com/office/drawing/2014/main" xmlns="" val="2658294046"/>
                  </a:ext>
                </a:extLst>
              </a:tr>
              <a:tr h="353015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Μέγιστο κόστος Λοιπών Δαπανών</a:t>
                      </a:r>
                      <a:endParaRPr lang="el-GR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</a:t>
                      </a:r>
                      <a:r>
                        <a:rPr lang="en-US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.</a:t>
                      </a:r>
                      <a:r>
                        <a:rPr lang="el-GR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500</a:t>
                      </a:r>
                      <a:endParaRPr lang="el-GR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4.150 συνολικά (έως 1.500 ανά διαμέρισμα)</a:t>
                      </a:r>
                      <a:endParaRPr lang="el-GR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3.730</a:t>
                      </a:r>
                      <a:endParaRPr lang="el-GR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>
                    <a:lnB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91830802"/>
                  </a:ext>
                </a:extLst>
              </a:tr>
              <a:tr h="321354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Συνολικός Ανώτατος Π/Υ</a:t>
                      </a:r>
                      <a:endParaRPr lang="el-GR" sz="12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50.000</a:t>
                      </a:r>
                      <a:endParaRPr lang="el-GR" sz="12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50.000 ανά διαμέρισμα</a:t>
                      </a:r>
                      <a:endParaRPr lang="el-GR" sz="12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80.000</a:t>
                      </a:r>
                      <a:endParaRPr lang="el-GR" sz="1200" b="1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5942" marR="65942" marT="0" marB="0" anchor="ctr"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580499106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7666B9D7-E7C9-4C25-AF2E-91F76B5040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804210"/>
              </p:ext>
            </p:extLst>
          </p:nvPr>
        </p:nvGraphicFramePr>
        <p:xfrm>
          <a:off x="305621" y="5664080"/>
          <a:ext cx="11527509" cy="914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1527509">
                  <a:extLst>
                    <a:ext uri="{9D8B030D-6E8A-4147-A177-3AD203B41FA5}">
                      <a16:colId xmlns:a16="http://schemas.microsoft.com/office/drawing/2014/main" xmlns="" val="3326501464"/>
                    </a:ext>
                  </a:extLst>
                </a:gridCol>
              </a:tblGrid>
              <a:tr h="619021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1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Η δυνατότητα για άτοκο τραπεζικό δανεισμό με σκοπό την κάλυψη μέρους της ιδιωτικής συμμετοχής θα συνεχίσει να υφίσταται ως ένα επιπλέον κίνητρο του προγράμματος «Εξοικονομώ - </a:t>
                      </a:r>
                      <a:r>
                        <a:rPr kumimoji="0" lang="el-GR" sz="1800" b="1" i="0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Αυτονομώ</a:t>
                      </a:r>
                      <a:r>
                        <a:rPr kumimoji="0" lang="el-GR" sz="1800" b="1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», υπό το ίδιο πλαίσιο και διαδικασίες που ίσχυε για στους προηγούμενους κύκλους Εξοικονόμηση </a:t>
                      </a:r>
                      <a:r>
                        <a:rPr kumimoji="0" lang="el-GR" sz="1800" b="1" i="0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Κατ’Όικον</a:t>
                      </a:r>
                      <a:r>
                        <a:rPr kumimoji="0" lang="el-GR" sz="1800" b="1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ΙΙ.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26253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010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438BC1-99F2-4F91-92A6-6244FDC14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Περιεχόμενα</a:t>
            </a:r>
            <a:endParaRPr lang="el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0A954D1-5DFA-46F5-BE2C-51D3C561A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/>
              <a:t>Επιλέξιμες Κατοικίες</a:t>
            </a:r>
          </a:p>
          <a:p>
            <a:r>
              <a:rPr lang="el-GR" dirty="0"/>
              <a:t>Προϋποθέσεις Επιλέξιμων Κατοικιών</a:t>
            </a:r>
          </a:p>
          <a:p>
            <a:r>
              <a:rPr lang="el-GR" dirty="0"/>
              <a:t>Ωφελούμενοι – Δικαιούχοι</a:t>
            </a:r>
          </a:p>
          <a:p>
            <a:r>
              <a:rPr lang="el-GR" dirty="0"/>
              <a:t>Χρονοδιάγραμμα έναρξης υποβολής αιτήσεων</a:t>
            </a:r>
          </a:p>
          <a:p>
            <a:r>
              <a:rPr lang="el-GR" dirty="0"/>
              <a:t>Π/Υ Προγράμματος Εξοικονομώ - </a:t>
            </a:r>
            <a:r>
              <a:rPr lang="el-GR" dirty="0" err="1"/>
              <a:t>Αυτονομώ</a:t>
            </a:r>
            <a:endParaRPr lang="el-GR" dirty="0"/>
          </a:p>
          <a:p>
            <a:r>
              <a:rPr lang="el-GR" dirty="0"/>
              <a:t>Ποσοστό Επιχορήγησης</a:t>
            </a:r>
          </a:p>
          <a:p>
            <a:r>
              <a:rPr lang="el-GR" dirty="0"/>
              <a:t>Ειδικά Ποσοστά Επιχορήγησης</a:t>
            </a:r>
          </a:p>
          <a:p>
            <a:r>
              <a:rPr lang="el-GR" dirty="0"/>
              <a:t>Ενεργειακός στόχος – Απαιτήσεις</a:t>
            </a:r>
          </a:p>
          <a:p>
            <a:r>
              <a:rPr lang="el-GR" dirty="0"/>
              <a:t>Επιλέξιμες παρεμβάσεις ανά τύπο κατοικίας-αίτησης</a:t>
            </a:r>
          </a:p>
          <a:p>
            <a:r>
              <a:rPr lang="el-GR" dirty="0"/>
              <a:t>Επιχορήγηση λοιπών δαπανών</a:t>
            </a:r>
          </a:p>
          <a:p>
            <a:r>
              <a:rPr lang="el-GR" dirty="0"/>
              <a:t>Συνολικός Ανώτατος Προϋπολογισμός</a:t>
            </a:r>
          </a:p>
          <a:p>
            <a:r>
              <a:rPr lang="el-GR" dirty="0"/>
              <a:t>Κύρια δικαιολογητικά </a:t>
            </a:r>
          </a:p>
          <a:p>
            <a:r>
              <a:rPr lang="el-GR" dirty="0"/>
              <a:t>Σημαντικές διευκρινίσεις </a:t>
            </a:r>
          </a:p>
        </p:txBody>
      </p:sp>
    </p:spTree>
    <p:extLst>
      <p:ext uri="{BB962C8B-B14F-4D97-AF65-F5344CB8AC3E}">
        <p14:creationId xmlns:p14="http://schemas.microsoft.com/office/powerpoint/2010/main" val="24232554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BC96A4-49CB-4663-B5B9-B39FB38CD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l-GR" altLang="el-GR" sz="1800" b="1" dirty="0">
                <a:latin typeface="Verdana" panose="020B0604030504040204" pitchFamily="34" charset="0"/>
                <a:cs typeface="Times New Roman" panose="02020603050405020304" pitchFamily="18" charset="0"/>
              </a:rPr>
              <a:t>Παράδειγμα:</a:t>
            </a:r>
            <a:r>
              <a:rPr lang="el-GR" altLang="el-GR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18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Αίτηση κατοικίας με ωφέλιμη επιφάνεια 100</a:t>
            </a:r>
            <a:r>
              <a:rPr lang="en-US" sz="18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</a:t>
            </a:r>
            <a:r>
              <a:rPr lang="en-US" sz="1800" b="1" baseline="300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l-GR" altLang="el-GR" b="1" baseline="30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9CA3E187-4E57-48E8-B305-CA5CC15139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46313" y="1651159"/>
            <a:ext cx="11240590" cy="50783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85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85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85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85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85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85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85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85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85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indent="0" algn="just">
              <a:buNone/>
            </a:pP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Στάδιο Υποβολής</a:t>
            </a:r>
          </a:p>
          <a:p>
            <a:pPr marL="0" marR="0" indent="0" algn="just">
              <a:buNone/>
            </a:pPr>
            <a:endParaRPr lang="el-GR" sz="1800" b="1" dirty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cs typeface="Times New Roman" panose="02020603050405020304" pitchFamily="18" charset="0"/>
            </a:endParaRPr>
          </a:p>
          <a:p>
            <a:pPr marL="0" marR="0"/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Κατοικία ενεργειακής </a:t>
            </a:r>
            <a:r>
              <a:rPr lang="el-GR" sz="1800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κατηγορίας 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Ζ από Α’ ΠΕΑ με σενάριο αναβάθμισης σε κατηγορία Γ (επίτευξη ελάχιστου Ενεργειακού στόχου)  και εκτιμώμενη ετήσια εξοικονόμηση πρωτογενούς ενέργειας:  </a:t>
            </a:r>
          </a:p>
          <a:p>
            <a:pPr marL="0" marR="0" indent="0">
              <a:buNone/>
            </a:pP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							350 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kWh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/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m</a:t>
            </a:r>
            <a:r>
              <a:rPr lang="en-US" sz="1800" b="1" baseline="300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2</a:t>
            </a:r>
            <a:endParaRPr lang="el-GR" sz="1800" b="1" baseline="30000" dirty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cs typeface="Times New Roman" panose="02020603050405020304" pitchFamily="18" charset="0"/>
            </a:endParaRPr>
          </a:p>
          <a:p>
            <a:pPr marL="0" marR="0" indent="0">
              <a:buNone/>
            </a:pPr>
            <a:endParaRPr lang="el-GR" sz="1800" dirty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cs typeface="Times New Roman" panose="02020603050405020304" pitchFamily="18" charset="0"/>
            </a:endParaRPr>
          </a:p>
          <a:p>
            <a:pPr marL="0"/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Μέγιστο επιλέξιμο ποσό παρεμβάσεων από Α’ΠΕΑ: </a:t>
            </a:r>
            <a:endParaRPr lang="en-US" sz="1800" dirty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					1,2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€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/kWh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x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 (350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 kWh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/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m</a:t>
            </a:r>
            <a:r>
              <a:rPr lang="en-US" sz="1800" b="1" baseline="300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2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 x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 100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 m</a:t>
            </a:r>
            <a:r>
              <a:rPr lang="en-US" sz="1800" b="1" baseline="300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2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)= 42.000 €</a:t>
            </a:r>
            <a:endParaRPr lang="el-GR" sz="1800" dirty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cs typeface="Times New Roman" panose="02020603050405020304" pitchFamily="18" charset="0"/>
            </a:endParaRPr>
          </a:p>
          <a:p>
            <a:pPr marL="0" marR="0" indent="0">
              <a:buNone/>
            </a:pPr>
            <a:endParaRPr lang="el-GR" sz="1800" dirty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cs typeface="Times New Roman" panose="02020603050405020304" pitchFamily="18" charset="0"/>
            </a:endParaRPr>
          </a:p>
          <a:p>
            <a:pPr marL="0" marR="0" algn="just"/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Μέγιστο επιλέξιμο ποσό για λοιπές δαπάνες (Α’, &amp; Β’ Π.Ε.Α., Σύμβουλος, Άδειες/Μελέτες):</a:t>
            </a:r>
          </a:p>
          <a:p>
            <a:pPr marL="0" marR="0" indent="0" algn="just">
              <a:buNone/>
            </a:pP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							1.500 €</a:t>
            </a:r>
          </a:p>
          <a:p>
            <a:pPr marL="0" marR="0"/>
            <a:endParaRPr lang="el-GR" sz="1800" dirty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cs typeface="Times New Roman" panose="02020603050405020304" pitchFamily="18" charset="0"/>
            </a:endParaRPr>
          </a:p>
          <a:p>
            <a:pPr marL="0" marR="0"/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Μέγιστος Ανώτατος Επιλέξιμος Π/Υ: </a:t>
            </a:r>
          </a:p>
          <a:p>
            <a:pPr marL="0" marR="0" indent="0">
              <a:buNone/>
            </a:pP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					 </a:t>
            </a:r>
            <a:r>
              <a:rPr lang="el-GR" sz="1800" b="1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    42.000 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+ 1.500 =  43.500 €  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≤ 50.000 € </a:t>
            </a:r>
            <a:r>
              <a:rPr lang="en-US" sz="1800" b="1" dirty="0">
                <a:solidFill>
                  <a:srgbClr val="00B050"/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OK</a:t>
            </a:r>
            <a:r>
              <a:rPr lang="el-GR" sz="1800" b="1" dirty="0">
                <a:solidFill>
                  <a:srgbClr val="00B050"/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!</a:t>
            </a:r>
          </a:p>
          <a:p>
            <a:pPr marL="0" marR="0" indent="0">
              <a:buNone/>
            </a:pPr>
            <a:endParaRPr lang="el-GR" sz="1800" b="1" dirty="0">
              <a:solidFill>
                <a:srgbClr val="00B050"/>
              </a:solidFill>
              <a:latin typeface="Roboto" panose="02000000000000000000" pitchFamily="2" charset="0"/>
              <a:cs typeface="Times New Roman" panose="02020603050405020304" pitchFamily="18" charset="0"/>
            </a:endParaRPr>
          </a:p>
          <a:p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Έστω ότι ο ωφελούμενος υποβάλει αίτηση για δέσμευση συνολικού Π/Υ </a:t>
            </a:r>
            <a:r>
              <a:rPr lang="el-GR" sz="1800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δαπανών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 (</a:t>
            </a:r>
            <a:r>
              <a:rPr lang="el-GR" sz="1800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επιλέξιμες 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παρεμβάσεις και λοιπές δαπάνες): </a:t>
            </a:r>
            <a:r>
              <a:rPr lang="el-GR" sz="1800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l-GR" sz="1800" b="1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35.000 € + 1.500 € = </a:t>
            </a:r>
            <a:r>
              <a:rPr lang="el-GR" sz="1800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l-GR" sz="1800" b="1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36.500 €</a:t>
            </a:r>
          </a:p>
          <a:p>
            <a:endParaRPr lang="el-GR" sz="1800" b="1" dirty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cs typeface="Times New Roman" panose="02020603050405020304" pitchFamily="18" charset="0"/>
            </a:endParaRPr>
          </a:p>
          <a:p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Η αίτηση υπάγεται </a:t>
            </a:r>
            <a:r>
              <a:rPr lang="el-GR" sz="1800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αφού</a:t>
            </a:r>
            <a:r>
              <a:rPr lang="en-US" sz="1800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:</a:t>
            </a:r>
            <a:r>
              <a:rPr lang="el-GR" sz="1800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	</a:t>
            </a:r>
            <a:r>
              <a:rPr lang="el-GR" sz="1800" b="1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36.500 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€ 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≤ 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4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3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.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5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00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 € </a:t>
            </a:r>
            <a:r>
              <a:rPr lang="en-US" sz="1800" b="1" dirty="0">
                <a:solidFill>
                  <a:srgbClr val="00B050"/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OK</a:t>
            </a:r>
            <a:r>
              <a:rPr lang="el-GR" sz="1800" b="1" dirty="0">
                <a:solidFill>
                  <a:srgbClr val="00B050"/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endParaRPr lang="el-GR" sz="1800" b="1" dirty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0189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BC96A4-49CB-4663-B5B9-B39FB38CD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l-GR" altLang="el-GR" sz="1800" b="1" dirty="0">
                <a:latin typeface="Verdana" panose="020B0604030504040204" pitchFamily="34" charset="0"/>
                <a:cs typeface="Times New Roman" panose="02020603050405020304" pitchFamily="18" charset="0"/>
              </a:rPr>
              <a:t>Παράδειγμα:</a:t>
            </a:r>
            <a:r>
              <a:rPr lang="el-GR" altLang="el-GR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18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Αίτηση κατοικίας με ωφέλιμη επιφάνεια 100</a:t>
            </a:r>
            <a:r>
              <a:rPr lang="en-US" sz="18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</a:t>
            </a:r>
            <a:r>
              <a:rPr lang="en-US" sz="1800" b="1" baseline="300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l-GR" altLang="el-GR" b="1" baseline="30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9CA3E187-4E57-48E8-B305-CA5CC15139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46313" y="1405838"/>
            <a:ext cx="11240590" cy="54938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85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85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85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85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85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85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85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85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  <a:tab pos="285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indent="0" algn="just">
              <a:buNone/>
            </a:pP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Στάδιο Ολοκλήρωσης παρεμβάσεων</a:t>
            </a:r>
          </a:p>
          <a:p>
            <a:pPr algn="just"/>
            <a:endParaRPr lang="el-GR" sz="1800" dirty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cs typeface="Times New Roman" panose="02020603050405020304" pitchFamily="18" charset="0"/>
            </a:endParaRPr>
          </a:p>
          <a:p>
            <a:pPr algn="just"/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Έκδοση Β’ ΠΕΑ, επιβεβαίωση αναβάθμισης σε Ενεργειακή κατηγορία Γ (Επίτευξη ενεργειακού στόχου)  </a:t>
            </a:r>
            <a:r>
              <a:rPr lang="el-GR" sz="1800" b="1" dirty="0">
                <a:solidFill>
                  <a:srgbClr val="00B050"/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ΟΚ!</a:t>
            </a:r>
          </a:p>
          <a:p>
            <a:pPr algn="just"/>
            <a:endParaRPr lang="el-GR" sz="1800" dirty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cs typeface="Times New Roman" panose="02020603050405020304" pitchFamily="18" charset="0"/>
            </a:endParaRPr>
          </a:p>
          <a:p>
            <a:pPr algn="just"/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Υπολογιζόμενη ετήσια εξοικονόμηση πρωτογενούς ενέργειας </a:t>
            </a:r>
          </a:p>
          <a:p>
            <a:pPr marL="0" indent="0" algn="just">
              <a:buNone/>
            </a:pPr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			Ετήσια κατανάλωση πρωτογενούς ενέργειας Β’ ΠΕΑ – Α’ ΠΕΑ = 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250 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kWh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/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m</a:t>
            </a:r>
            <a:r>
              <a:rPr lang="el-GR" sz="1800" b="1" baseline="300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2 </a:t>
            </a:r>
            <a:endParaRPr lang="el-GR" sz="1800" b="1" dirty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cs typeface="Times New Roman" panose="02020603050405020304" pitchFamily="18" charset="0"/>
            </a:endParaRPr>
          </a:p>
          <a:p>
            <a:pPr algn="just"/>
            <a:endParaRPr lang="el-GR" sz="1800" baseline="30000" dirty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cs typeface="Times New Roman" panose="02020603050405020304" pitchFamily="18" charset="0"/>
            </a:endParaRPr>
          </a:p>
          <a:p>
            <a:pPr algn="just"/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Έστω </a:t>
            </a:r>
            <a:r>
              <a:rPr lang="el-GR" sz="1800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συνολικός 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Π/Υ </a:t>
            </a:r>
            <a:r>
              <a:rPr lang="el-GR" sz="1800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παρεμβάσεων που 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υλοποιήθηκαν για την ενεργειακή αναβάθμιση κατοικίας</a:t>
            </a:r>
            <a:r>
              <a:rPr lang="el-GR" sz="1800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:  </a:t>
            </a:r>
            <a:r>
              <a:rPr lang="el-GR" sz="1800" b="1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29.000 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€  </a:t>
            </a:r>
            <a:endParaRPr lang="el-GR" sz="1800" b="1" dirty="0" smtClean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cs typeface="Times New Roman" panose="02020603050405020304" pitchFamily="18" charset="0"/>
            </a:endParaRPr>
          </a:p>
          <a:p>
            <a:pPr algn="just"/>
            <a:r>
              <a:rPr lang="el-GR" sz="1800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Έστω 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πραγματικά υλοποιημένο ποσό για λοιπές δαπάνες (Α’, &amp; Β’ Π.Ε.Α., Σύμβουλος, Άδειες/Μελέτες): </a:t>
            </a:r>
            <a:endParaRPr lang="el-GR" sz="1800" dirty="0" smtClean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cs typeface="Times New Roman" panose="02020603050405020304" pitchFamily="18" charset="0"/>
            </a:endParaRPr>
          </a:p>
          <a:p>
            <a:pPr marL="0" lvl="8" indent="0" algn="just">
              <a:buNone/>
            </a:pP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	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						700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€ 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≤ 1.500   </a:t>
            </a:r>
            <a:r>
              <a:rPr lang="en-US" b="1" dirty="0">
                <a:solidFill>
                  <a:srgbClr val="00B050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OK</a:t>
            </a:r>
            <a:r>
              <a:rPr lang="el-GR" b="1" dirty="0">
                <a:solidFill>
                  <a:srgbClr val="00B050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el-GR" sz="1800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Δηλαδή ο συνολικός Π/Υ δαπανών διαμορφώθηκε σε </a:t>
            </a:r>
            <a:endParaRPr lang="el-GR" sz="1800" b="1" dirty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l-GR" sz="1800" b="1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			29.000 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€ </a:t>
            </a:r>
            <a:r>
              <a:rPr lang="el-GR" sz="1800" b="1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+ 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700 </a:t>
            </a:r>
            <a:r>
              <a:rPr lang="el-GR" sz="1800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€ = </a:t>
            </a:r>
            <a:r>
              <a:rPr lang="el-GR" sz="1800" b="1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29.700 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€ </a:t>
            </a:r>
            <a:r>
              <a:rPr lang="el-GR" sz="1800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≤ 36.500 € 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(ποσού που δεσμεύθηκε κατά το Σ</a:t>
            </a:r>
            <a:r>
              <a:rPr lang="el-GR" sz="1800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τάδιο Υποβολής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) </a:t>
            </a:r>
            <a:r>
              <a:rPr lang="en-US" sz="1800" b="1" dirty="0">
                <a:solidFill>
                  <a:srgbClr val="00B050"/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OK</a:t>
            </a:r>
            <a:r>
              <a:rPr lang="el-GR" sz="1800" b="1" dirty="0">
                <a:solidFill>
                  <a:srgbClr val="00B050"/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!</a:t>
            </a:r>
          </a:p>
          <a:p>
            <a:pPr algn="just"/>
            <a:endParaRPr lang="el-GR" sz="1800" dirty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cs typeface="Times New Roman" panose="02020603050405020304" pitchFamily="18" charset="0"/>
            </a:endParaRPr>
          </a:p>
          <a:p>
            <a:pPr algn="just"/>
            <a:r>
              <a:rPr lang="el-GR" sz="1800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Μέγιστος 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Επιλέξιμος Π/Υ Παρεμβάσεων από Β’ ΠΕΑ: </a:t>
            </a:r>
            <a:r>
              <a:rPr lang="el-GR" sz="1800" b="1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	</a:t>
            </a:r>
            <a:endParaRPr lang="el-GR" sz="1800" b="1" dirty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l-GR" sz="1800" b="1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				1,2 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€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/kWh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x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 250 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kWh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/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m</a:t>
            </a:r>
            <a:r>
              <a:rPr lang="el-GR" sz="1800" b="1" baseline="300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2 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x 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100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 m</a:t>
            </a:r>
            <a:r>
              <a:rPr lang="el-GR" sz="1800" b="1" baseline="300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2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  = 30.000 €</a:t>
            </a:r>
            <a:endParaRPr lang="el-GR" sz="1800" dirty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cs typeface="Times New Roman" panose="02020603050405020304" pitchFamily="18" charset="0"/>
            </a:endParaRPr>
          </a:p>
          <a:p>
            <a:pPr algn="just"/>
            <a:endParaRPr lang="el-GR" sz="1800" dirty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cs typeface="Times New Roman" panose="02020603050405020304" pitchFamily="18" charset="0"/>
            </a:endParaRPr>
          </a:p>
          <a:p>
            <a:pPr marL="0" marR="0"/>
            <a:r>
              <a:rPr lang="el-GR" sz="1800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Μέγιστος 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Ανώτατος Επιλέξιμος </a:t>
            </a:r>
            <a:r>
              <a:rPr lang="el-GR" sz="1800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Π/Υ για λοιπές δαπάνες: </a:t>
            </a:r>
            <a:r>
              <a:rPr lang="el-GR" sz="1800" b="1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1.500 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€ </a:t>
            </a:r>
            <a:endParaRPr lang="el-GR" sz="1800" b="1" dirty="0" smtClean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cs typeface="Times New Roman" panose="02020603050405020304" pitchFamily="18" charset="0"/>
            </a:endParaRPr>
          </a:p>
          <a:p>
            <a:pPr marL="0" marR="0"/>
            <a:endParaRPr lang="el-GR" sz="1800" b="1" dirty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cs typeface="Times New Roman" panose="02020603050405020304" pitchFamily="18" charset="0"/>
            </a:endParaRPr>
          </a:p>
          <a:p>
            <a:pPr marL="0"/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	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Μέγιστος Ανώτατος Επιλέξιμος Π/Υ </a:t>
            </a:r>
            <a:r>
              <a:rPr lang="el-GR" sz="1800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: </a:t>
            </a:r>
            <a:r>
              <a:rPr lang="el-GR" sz="1800" b="1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30.000 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+ 1.500 =  31.500 €  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≤ 50.000 € </a:t>
            </a:r>
            <a:r>
              <a:rPr lang="en-US" sz="1800" b="1" dirty="0">
                <a:solidFill>
                  <a:srgbClr val="00B050"/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OK</a:t>
            </a:r>
            <a:r>
              <a:rPr lang="el-GR" sz="1800" b="1" dirty="0">
                <a:solidFill>
                  <a:srgbClr val="00B050"/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!</a:t>
            </a:r>
          </a:p>
          <a:p>
            <a:pPr marL="0" marR="0" indent="0">
              <a:buNone/>
            </a:pPr>
            <a:endParaRPr lang="el-GR" sz="1800" b="1" dirty="0">
              <a:solidFill>
                <a:srgbClr val="00B050"/>
              </a:solidFill>
              <a:latin typeface="Roboto" panose="02000000000000000000" pitchFamily="2" charset="0"/>
              <a:cs typeface="Times New Roman" panose="02020603050405020304" pitchFamily="18" charset="0"/>
            </a:endParaRPr>
          </a:p>
          <a:p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Η αίτηση μεταβαίνει σε ΟΛΟΚΛΗΡΩΣΗ με </a:t>
            </a:r>
            <a:r>
              <a:rPr lang="el-GR" sz="1800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τελικό 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Συνολικό Επιλέξιμο Π/Υ </a:t>
            </a:r>
            <a:r>
              <a:rPr lang="el-GR" sz="1800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δαπανών </a:t>
            </a:r>
            <a:endParaRPr lang="el-GR" sz="1800" dirty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						</a:t>
            </a:r>
            <a:r>
              <a:rPr lang="el-GR" sz="1800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29.700 €  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≤ 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3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1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.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5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00</a:t>
            </a:r>
            <a:r>
              <a:rPr lang="el-GR" sz="1800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 € </a:t>
            </a:r>
            <a:r>
              <a:rPr lang="en-US" sz="1800" b="1" dirty="0">
                <a:solidFill>
                  <a:srgbClr val="00B050"/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OK</a:t>
            </a:r>
            <a:r>
              <a:rPr lang="el-GR" sz="1800" b="1" dirty="0">
                <a:solidFill>
                  <a:srgbClr val="00B050"/>
                </a:solidFill>
                <a:latin typeface="Roboto" panose="02000000000000000000" pitchFamily="2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468223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CAD04E1-5178-4326-A02C-9EE1AC827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Κύρια δικαιολογητικά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A93C66B9-99E5-4597-A73C-1E500C1E28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576" y="1825625"/>
            <a:ext cx="10542224" cy="4351338"/>
          </a:xfrm>
        </p:spPr>
        <p:txBody>
          <a:bodyPr>
            <a:noAutofit/>
          </a:bodyPr>
          <a:lstStyle/>
          <a:p>
            <a:pPr marL="0" marR="0" indent="0"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l-GR" sz="1600" dirty="0">
                <a:effectLst/>
                <a:cs typeface="Times New Roman" panose="02020603050405020304" pitchFamily="18" charset="0"/>
              </a:rPr>
              <a:t>Τα </a:t>
            </a:r>
            <a:r>
              <a:rPr lang="el-GR" sz="1600" b="1" dirty="0">
                <a:effectLst/>
                <a:cs typeface="Times New Roman" panose="02020603050405020304" pitchFamily="18" charset="0"/>
              </a:rPr>
              <a:t>κύρια δικαιολογητικά</a:t>
            </a:r>
            <a:r>
              <a:rPr lang="el-GR" sz="1600" dirty="0">
                <a:effectLst/>
                <a:cs typeface="Times New Roman" panose="02020603050405020304" pitchFamily="18" charset="0"/>
              </a:rPr>
              <a:t> που απαιτούνται είναι τα ακόλουθα. Αντίστοιχα/Πρόσθετα και πιο εξειδικευμένα νομιμοποιητικά έγγραφα θα ανακοινωθούν σε παράρτημα με τη δημοσίευση του οδηγού του προγράμματος 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l-GR" sz="1600" dirty="0">
                <a:effectLst/>
                <a:cs typeface="Times New Roman" panose="02020603050405020304" pitchFamily="18" charset="0"/>
              </a:rPr>
              <a:t>Οικοδομική Άδεια ή/και άλλο αντίστοιχο/πρόσθετο νομιμοποιητικό έγγραφο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l-GR" sz="1600" dirty="0">
                <a:effectLst/>
                <a:cs typeface="Times New Roman" panose="02020603050405020304" pitchFamily="18" charset="0"/>
              </a:rPr>
              <a:t>Έντυπο Πρότασης Παρεμβάσεων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l-GR" sz="1600" dirty="0">
                <a:effectLst/>
                <a:cs typeface="Times New Roman" panose="02020603050405020304" pitchFamily="18" charset="0"/>
              </a:rPr>
              <a:t>Φωτοαντίγραφο λογαριασμού παροχής ηλεκτρικού ρεύματος.</a:t>
            </a:r>
            <a:endParaRPr lang="en-US" sz="1600" dirty="0">
              <a:effectLst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l-GR" sz="1600" dirty="0">
                <a:effectLst/>
                <a:cs typeface="Times New Roman" panose="02020603050405020304" pitchFamily="18" charset="0"/>
              </a:rPr>
              <a:t>Πιστοποιητικό Ενεργειακής Απόδοσης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+mj-lt"/>
              <a:buAutoNum type="arabicParenR"/>
            </a:pPr>
            <a:r>
              <a:rPr lang="el-GR" sz="1600" dirty="0">
                <a:effectLst/>
                <a:cs typeface="Times New Roman" panose="02020603050405020304" pitchFamily="18" charset="0"/>
              </a:rPr>
              <a:t>Απόφαση Γενικής Συνέλευσης Συνιδιοκτητών Πολυκατοικίας (</a:t>
            </a:r>
            <a:r>
              <a:rPr lang="el-GR" sz="1600" b="1" dirty="0">
                <a:effectLst/>
                <a:cs typeface="Times New Roman" panose="02020603050405020304" pitchFamily="18" charset="0"/>
              </a:rPr>
              <a:t>Μόνο για πολυκατοικίες</a:t>
            </a:r>
            <a:r>
              <a:rPr lang="el-GR" sz="1600" b="1" dirty="0">
                <a:cs typeface="Times New Roman" panose="02020603050405020304" pitchFamily="18" charset="0"/>
              </a:rPr>
              <a:t> Τύπου Α ή Τύπου Β</a:t>
            </a:r>
            <a:r>
              <a:rPr lang="el-GR" sz="1600" dirty="0">
                <a:cs typeface="Times New Roman" panose="02020603050405020304" pitchFamily="18" charset="0"/>
              </a:rPr>
              <a:t>)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endParaRPr lang="el-GR" sz="1600" b="1" dirty="0">
              <a:effectLst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xmlns="" id="{6033FAE9-DD74-4CA1-BC57-D07490CD84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437776"/>
              </p:ext>
            </p:extLst>
          </p:nvPr>
        </p:nvGraphicFramePr>
        <p:xfrm>
          <a:off x="926945" y="5064422"/>
          <a:ext cx="10121900" cy="8229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0121900">
                  <a:extLst>
                    <a:ext uri="{9D8B030D-6E8A-4147-A177-3AD203B41FA5}">
                      <a16:colId xmlns:a16="http://schemas.microsoft.com/office/drawing/2014/main" xmlns="" val="3326501464"/>
                    </a:ext>
                  </a:extLst>
                </a:gridCol>
              </a:tblGrid>
              <a:tr h="6975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Η επίτευξη του ενεργειακού στόχου πιστοποιείται από την έκδοση νέου ΠΕΑ (Β’ ΠΕΑ) μετά την ολοκλήρωση των παρεμβάσεων συνοδευόμενο από την υποβολή φωτογραφικής τεκμηρίωσης (πριν και μετά) των σχετικών παρεμβάσεων.</a:t>
                      </a:r>
                      <a:endParaRPr lang="en-US" sz="1600" b="0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26253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94203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23E620-6BEF-4332-A1D8-3983EBC7B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Σημαντικές διευκρινίσεις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DE99D5D-CC6F-44FD-9C81-F50183436B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38675"/>
          </a:xfrm>
        </p:spPr>
        <p:txBody>
          <a:bodyPr>
            <a:norm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</a:pPr>
            <a:r>
              <a:rPr lang="el-GR" sz="1800" b="1" dirty="0">
                <a:effectLst/>
                <a:cs typeface="Times New Roman" panose="02020603050405020304" pitchFamily="18" charset="0"/>
              </a:rPr>
              <a:t>Περιορισμός μίας (1) αίτησης ανά κατοικία: </a:t>
            </a:r>
            <a:r>
              <a:rPr lang="el-GR" sz="1800" dirty="0">
                <a:effectLst/>
                <a:cs typeface="Times New Roman" panose="02020603050405020304" pitchFamily="18" charset="0"/>
              </a:rPr>
              <a:t>Μονοκατοικίες / μεμονωμένα διαμερίσματα /  πολυκατοικίες  που έχουν ολοκληρώσει κάποιον από τους προηγούμενους κύκλους του Προγράμματος </a:t>
            </a:r>
            <a:r>
              <a:rPr lang="el-GR" sz="1800" b="1" dirty="0">
                <a:effectLst/>
                <a:cs typeface="Times New Roman" panose="02020603050405020304" pitchFamily="18" charset="0"/>
              </a:rPr>
              <a:t>«</a:t>
            </a:r>
            <a:r>
              <a:rPr lang="el-GR" sz="1800" dirty="0">
                <a:effectLst/>
                <a:cs typeface="Times New Roman" panose="02020603050405020304" pitchFamily="18" charset="0"/>
              </a:rPr>
              <a:t>Εξοικονόμηση κατ’ Οίκον ΙΙ» της προγραμματικής περιόδου 2014-2020 </a:t>
            </a:r>
            <a:r>
              <a:rPr lang="el-GR" sz="1800" dirty="0" smtClean="0">
                <a:effectLst/>
                <a:cs typeface="Times New Roman" panose="02020603050405020304" pitchFamily="18" charset="0"/>
              </a:rPr>
              <a:t>δεν είναι </a:t>
            </a:r>
            <a:r>
              <a:rPr lang="el-GR" sz="1800" dirty="0">
                <a:effectLst/>
                <a:cs typeface="Times New Roman" panose="02020603050405020304" pitchFamily="18" charset="0"/>
              </a:rPr>
              <a:t>επιλέξιμες στον τρέχοντα Κύκλο.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</a:pPr>
            <a:r>
              <a:rPr lang="el-GR" sz="1800" b="1" dirty="0">
                <a:effectLst/>
                <a:cs typeface="Times New Roman" panose="02020603050405020304" pitchFamily="18" charset="0"/>
              </a:rPr>
              <a:t>Δυνατότητα πολλών αιτήσεων ανά ωφελούμενο: </a:t>
            </a:r>
            <a:r>
              <a:rPr lang="el-GR" sz="1800" dirty="0">
                <a:effectLst/>
                <a:cs typeface="Times New Roman" panose="02020603050405020304" pitchFamily="18" charset="0"/>
              </a:rPr>
              <a:t>Για κάθε φυσικό πρόσωπο (για κάθε ΑΦΜ αιτούντα) είναι δυνατή η υποβολή περισσότερων της μίας (1) αίτησης, για διαφορετικές επιλέξιμες κατοικίες, δίχως να </a:t>
            </a:r>
            <a:r>
              <a:rPr lang="el-GR" sz="1800" dirty="0">
                <a:cs typeface="Times New Roman" panose="02020603050405020304" pitchFamily="18" charset="0"/>
              </a:rPr>
              <a:t>υπερβαίνει τις 100.000 € συνολικής ενίσχυσης.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</a:pPr>
            <a:endParaRPr lang="el-GR" sz="1800" dirty="0"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l-GR" sz="1800" i="1" dirty="0">
                <a:effectLst/>
                <a:cs typeface="Times New Roman" panose="02020603050405020304" pitchFamily="18" charset="0"/>
              </a:rPr>
              <a:t>(πχ. ένα φυσικό πρόσωπο που υποβάλλει αίτηση για την κύρια κατοικία του αλλά και για κατοικία που του ανήκει αλλά μισθώνεται από άλλο φυσικό πρόσωπο ως κύρια κατοικία) 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996924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0252574-5329-42EF-A11E-EA7CAAA75F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0140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Πρώτη Ενεργειακή επιθεώρηση (Α’ ΠΕΑ)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sz="1800" dirty="0">
                <a:effectLst/>
                <a:cs typeface="Arial" panose="020B0604020202020204" pitchFamily="34" charset="0"/>
              </a:rPr>
              <a:t>Το Α’ ΠΕΑ θα πρέπει να έχει εκδοθεί βάσει του Κανονισμού Ενεργειακής Απόδοσης Κτηρίων (ΔΕΠΕΑ/οικ. 178581, ΦΕΚ Β’ 2367/12.07.2017) και θα πρέπει να φέρει ημερομηνία μεταγενέστερη της 26.11.2017 </a:t>
            </a:r>
          </a:p>
          <a:p>
            <a:endParaRPr lang="el-GR" sz="1800" dirty="0">
              <a:effectLst/>
              <a:cs typeface="Arial" panose="020B0604020202020204" pitchFamily="34" charset="0"/>
            </a:endParaRPr>
          </a:p>
          <a:p>
            <a:r>
              <a:rPr lang="el-GR" sz="1800" b="0" dirty="0">
                <a:effectLst/>
                <a:cs typeface="Arial" panose="020B0604020202020204" pitchFamily="34" charset="0"/>
              </a:rPr>
              <a:t>Για αιτήσεις πολυκατοικιών το Α’ ΠΕΑ θα πρέπει να αφορά στο σύνολο του κτηρίου </a:t>
            </a:r>
            <a:r>
              <a:rPr lang="el-GR" sz="1800" b="1" dirty="0">
                <a:effectLst/>
                <a:cs typeface="Arial" panose="020B0604020202020204" pitchFamily="34" charset="0"/>
              </a:rPr>
              <a:t>για χρήση κατοικίας</a:t>
            </a:r>
            <a:r>
              <a:rPr lang="el-GR" sz="1800" b="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l-G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D06F5463-C79B-45AE-91F8-B64DAB4E1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576" y="860426"/>
            <a:ext cx="10515600" cy="532415"/>
          </a:xfrm>
        </p:spPr>
        <p:txBody>
          <a:bodyPr/>
          <a:lstStyle/>
          <a:p>
            <a:r>
              <a:rPr lang="el-GR" dirty="0"/>
              <a:t>Σημαντικές διευκρινίσεις για Ενεργειακούς Επιθεωρητές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xmlns="" id="{7666B9D7-E7C9-4C25-AF2E-91F76B5040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4989021"/>
              </p:ext>
            </p:extLst>
          </p:nvPr>
        </p:nvGraphicFramePr>
        <p:xfrm>
          <a:off x="1008426" y="5390605"/>
          <a:ext cx="10121900" cy="84653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0121900">
                  <a:extLst>
                    <a:ext uri="{9D8B030D-6E8A-4147-A177-3AD203B41FA5}">
                      <a16:colId xmlns:a16="http://schemas.microsoft.com/office/drawing/2014/main" xmlns="" val="3326501464"/>
                    </a:ext>
                  </a:extLst>
                </a:gridCol>
              </a:tblGrid>
              <a:tr h="846531">
                <a:tc>
                  <a:txBody>
                    <a:bodyPr/>
                    <a:lstStyle/>
                    <a:p>
                      <a:pPr algn="ctr"/>
                      <a:r>
                        <a:rPr lang="el-GR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Σχετικά με την έκδοση νέων ή και την τροποποίηση υφιστάμενων Α’ Π.Ε.Α., θα ακολουθήσει σχετική ανακοίνωση στις </a:t>
                      </a:r>
                      <a:r>
                        <a:rPr lang="el-GR" sz="1800" b="0" kern="12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προσεχείς </a:t>
                      </a:r>
                      <a:r>
                        <a:rPr lang="el-GR" sz="1800" b="0" kern="120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ημέρες</a:t>
                      </a:r>
                      <a:r>
                        <a:rPr lang="el-GR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.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126253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5321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D5F896-0896-4D83-B92D-604E77872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Επιλέξιμες Κατοικίες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9DC2AA3-3398-433F-AC1C-0BDD339A3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marR="0" indent="0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l-GR" sz="2800" b="1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Επιλέξιμες κατοικίες</a:t>
            </a:r>
            <a:r>
              <a:rPr lang="el-GR" sz="2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είναι οι μονοκατοικίες, οι πολυκατοικίες καθώς και τα μεμονωμένα διαμερίσματα. </a:t>
            </a:r>
          </a:p>
          <a:p>
            <a:pPr marL="0" marR="0" indent="0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l-GR" sz="2800" i="1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Επισημαίνεται ότι σε καμία περίπτωση δεν είναι επιλέξιμες οι ιδιοκτησίες του κτηρίου που δεν χρησιμοποιούνται για κατοικία (π.χ. κατάστημα στο ισόγειο κτηρίου).</a:t>
            </a:r>
          </a:p>
          <a:p>
            <a:pPr marL="0" marR="0" indent="0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l-GR" sz="2800" i="1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lnSpc>
                <a:spcPct val="150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l-GR" sz="2800" b="1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Αίτηση Μεμονωμένου Διαμερίσματος ή Μονοκατοικίας,</a:t>
            </a:r>
          </a:p>
          <a:p>
            <a:pPr marL="342900" indent="-342900">
              <a:lnSpc>
                <a:spcPct val="150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l-GR" sz="2800" b="1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Αίτηση Πολυκατοικίας Τύπου Α: </a:t>
            </a:r>
            <a:r>
              <a:rPr lang="el-GR" sz="2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Αίτηση πολυκατοικίας που συνδέεται με επιμέρους αιτήσεις μεμονωμένων διαμερισμάτων που περιλαμβάνουν κοινόχρηστες και μη κοινόχρηστες παρεμβάσεις αναβάθμισης αυτών.</a:t>
            </a:r>
          </a:p>
          <a:p>
            <a:pPr marL="342900" indent="-342900">
              <a:lnSpc>
                <a:spcPct val="150000"/>
              </a:lnSpc>
              <a:spcAft>
                <a:spcPts val="400"/>
              </a:spcAft>
              <a:buFont typeface="+mj-lt"/>
              <a:buAutoNum type="arabicPeriod"/>
            </a:pPr>
            <a:r>
              <a:rPr lang="el-GR" sz="2800" b="1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Αίτηση Πολυκατοικίας Τύπου Β (Κοινόχρηστες Παρεμβάσεις): </a:t>
            </a:r>
            <a:r>
              <a:rPr lang="el-GR" sz="2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Αίτηση πολυκατοικίας που περιλαμβάνει </a:t>
            </a:r>
            <a:r>
              <a:rPr lang="el-GR" sz="2800" u="sng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μόνο</a:t>
            </a:r>
            <a:r>
              <a:rPr lang="el-GR" sz="2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αυτοτελείς παρεμβάσεις εξοικονόμησης - αυτονόμησης ενέργειας των κοινόχρηστων χώρων πολυκατοικίας, </a:t>
            </a:r>
            <a:br>
              <a:rPr lang="el-GR" sz="2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800" i="1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χωρίς δηλαδή να συμπεριλαμβάνονται παρεμβάσεις στα διαμερίσματα</a:t>
            </a:r>
            <a:r>
              <a:rPr lang="en-US" sz="2800" i="1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FF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(NEO!)</a:t>
            </a:r>
            <a:endParaRPr lang="el-GR" sz="2800" i="1" dirty="0">
              <a:solidFill>
                <a:srgbClr val="FF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42760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7314DC-AB85-4339-9CE9-B1BCF2B58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Προϋποθέσεις Επιλέξιμων Κατοικιών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A9751E5-15ED-45EE-8FF2-B8257D095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500" y="1646236"/>
            <a:ext cx="11214100" cy="4351338"/>
          </a:xfrm>
        </p:spPr>
        <p:txBody>
          <a:bodyPr>
            <a:noAutofit/>
          </a:bodyPr>
          <a:lstStyle/>
          <a:p>
            <a:pPr marL="342900" marR="0" lvl="0" indent="-342900" algn="just">
              <a:lnSpc>
                <a:spcPct val="170000"/>
              </a:lnSpc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l-GR" sz="1600" dirty="0">
                <a:effectLst/>
                <a:cs typeface="Times New Roman" panose="02020603050405020304" pitchFamily="18" charset="0"/>
              </a:rPr>
              <a:t>Υφίσταται </a:t>
            </a:r>
            <a:r>
              <a:rPr lang="el-GR" sz="1600" b="1" dirty="0">
                <a:effectLst/>
                <a:cs typeface="Times New Roman" panose="02020603050405020304" pitchFamily="18" charset="0"/>
              </a:rPr>
              <a:t>νόμιμα </a:t>
            </a:r>
            <a:r>
              <a:rPr lang="el-GR" sz="1600" dirty="0">
                <a:effectLst/>
                <a:cs typeface="Times New Roman" panose="02020603050405020304" pitchFamily="18" charset="0"/>
              </a:rPr>
              <a:t>και δεν έχει κριθεί κατεδαφιστέα.</a:t>
            </a:r>
          </a:p>
          <a:p>
            <a:pPr marL="342900" marR="0" lvl="0" indent="-342900" algn="just">
              <a:lnSpc>
                <a:spcPct val="170000"/>
              </a:lnSpc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  <a:tabLst>
                <a:tab pos="171450" algn="l"/>
              </a:tabLst>
            </a:pPr>
            <a:r>
              <a:rPr lang="el-GR" sz="1600" dirty="0">
                <a:effectLst/>
                <a:cs typeface="Times New Roman" panose="02020603050405020304" pitchFamily="18" charset="0"/>
              </a:rPr>
              <a:t>Χρησιμοποιείται ως </a:t>
            </a:r>
            <a:r>
              <a:rPr lang="el-GR" sz="1600" b="1" dirty="0">
                <a:effectLst/>
                <a:cs typeface="Times New Roman" panose="02020603050405020304" pitchFamily="18" charset="0"/>
              </a:rPr>
              <a:t>κύρια κατοικία</a:t>
            </a:r>
            <a:r>
              <a:rPr lang="el-GR" sz="1600" dirty="0">
                <a:effectLst/>
                <a:cs typeface="Times New Roman" panose="02020603050405020304" pitchFamily="18" charset="0"/>
              </a:rPr>
              <a:t>. </a:t>
            </a:r>
          </a:p>
          <a:p>
            <a:pPr marL="342900" marR="0" lvl="0" indent="-342900" algn="just">
              <a:lnSpc>
                <a:spcPct val="170000"/>
              </a:lnSpc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  <a:tabLst>
                <a:tab pos="171450" algn="l"/>
                <a:tab pos="285750" algn="l"/>
              </a:tabLst>
            </a:pPr>
            <a:r>
              <a:rPr lang="el-GR" sz="1600" dirty="0">
                <a:effectLst/>
                <a:cs typeface="Times New Roman" panose="02020603050405020304" pitchFamily="18" charset="0"/>
              </a:rPr>
              <a:t>Έχει καταταχθεί βάσει </a:t>
            </a:r>
            <a:r>
              <a:rPr lang="el-GR" sz="1600" dirty="0" smtClean="0">
                <a:effectLst/>
                <a:cs typeface="Times New Roman" panose="02020603050405020304" pitchFamily="18" charset="0"/>
              </a:rPr>
              <a:t>του</a:t>
            </a:r>
            <a:r>
              <a:rPr lang="en-US" sz="1600" dirty="0" smtClean="0">
                <a:effectLst/>
                <a:cs typeface="Times New Roman" panose="02020603050405020304" pitchFamily="18" charset="0"/>
              </a:rPr>
              <a:t> A’</a:t>
            </a:r>
            <a:r>
              <a:rPr lang="el-GR" sz="1600" dirty="0" smtClean="0">
                <a:effectLst/>
                <a:cs typeface="Times New Roman" panose="02020603050405020304" pitchFamily="18" charset="0"/>
              </a:rPr>
              <a:t> </a:t>
            </a:r>
            <a:r>
              <a:rPr lang="el-GR" sz="1600" dirty="0">
                <a:effectLst/>
                <a:cs typeface="Times New Roman" panose="02020603050405020304" pitchFamily="18" charset="0"/>
              </a:rPr>
              <a:t>Πιστοποιητικού Ενεργειακής Απόδοσης </a:t>
            </a:r>
            <a:r>
              <a:rPr lang="el-GR" sz="1600" b="1" dirty="0" smtClean="0">
                <a:effectLst/>
                <a:cs typeface="Times New Roman" panose="02020603050405020304" pitchFamily="18" charset="0"/>
              </a:rPr>
              <a:t>(</a:t>
            </a:r>
            <a:r>
              <a:rPr lang="en-US" sz="1600" b="1" dirty="0" smtClean="0">
                <a:effectLst/>
                <a:cs typeface="Times New Roman" panose="02020603050405020304" pitchFamily="18" charset="0"/>
              </a:rPr>
              <a:t>A’ </a:t>
            </a:r>
            <a:r>
              <a:rPr lang="el-GR" sz="1600" b="1" dirty="0" smtClean="0">
                <a:effectLst/>
                <a:cs typeface="Times New Roman" panose="02020603050405020304" pitchFamily="18" charset="0"/>
              </a:rPr>
              <a:t>Π.Ε.Α</a:t>
            </a:r>
            <a:r>
              <a:rPr lang="el-GR" sz="1600" b="1" dirty="0">
                <a:effectLst/>
                <a:cs typeface="Times New Roman" panose="02020603050405020304" pitchFamily="18" charset="0"/>
              </a:rPr>
              <a:t>.) </a:t>
            </a:r>
            <a:r>
              <a:rPr lang="el-GR" sz="1600" dirty="0">
                <a:effectLst/>
                <a:cs typeface="Times New Roman" panose="02020603050405020304" pitchFamily="18" charset="0"/>
              </a:rPr>
              <a:t>σε κατηγορία χαμηλότερη ή ίση της </a:t>
            </a:r>
            <a:r>
              <a:rPr lang="el-GR" sz="1600" b="1" dirty="0">
                <a:effectLst/>
                <a:cs typeface="Times New Roman" panose="02020603050405020304" pitchFamily="18" charset="0"/>
              </a:rPr>
              <a:t>Γ</a:t>
            </a:r>
            <a:r>
              <a:rPr lang="el-GR" sz="1600" dirty="0">
                <a:effectLst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 algn="just">
              <a:lnSpc>
                <a:spcPct val="170000"/>
              </a:lnSpc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  <a:tabLst>
                <a:tab pos="171450" algn="l"/>
                <a:tab pos="285750" algn="l"/>
              </a:tabLst>
            </a:pPr>
            <a:r>
              <a:rPr lang="el-GR" sz="1600" dirty="0">
                <a:cs typeface="Times New Roman" panose="02020603050405020304" pitchFamily="18" charset="0"/>
              </a:rPr>
              <a:t>Η </a:t>
            </a:r>
            <a:r>
              <a:rPr lang="el-GR" sz="1600" b="1" dirty="0">
                <a:cs typeface="Times New Roman" panose="02020603050405020304" pitchFamily="18" charset="0"/>
              </a:rPr>
              <a:t>πολυκατοικία</a:t>
            </a:r>
            <a:r>
              <a:rPr lang="el-GR" sz="1600" dirty="0">
                <a:cs typeface="Times New Roman" panose="02020603050405020304" pitchFamily="18" charset="0"/>
              </a:rPr>
              <a:t> να έχει εκδώσει αριθμό φορολογικού μητρώου </a:t>
            </a:r>
            <a:r>
              <a:rPr lang="el-GR" sz="1600" b="1" dirty="0">
                <a:cs typeface="Times New Roman" panose="02020603050405020304" pitchFamily="18" charset="0"/>
              </a:rPr>
              <a:t>(ΑΦΜ)</a:t>
            </a:r>
            <a:r>
              <a:rPr lang="en-US" sz="1600" b="1" dirty="0">
                <a:cs typeface="Times New Roman" panose="02020603050405020304" pitchFamily="18" charset="0"/>
              </a:rPr>
              <a:t> </a:t>
            </a:r>
            <a:r>
              <a:rPr lang="el-GR" sz="1600" dirty="0">
                <a:cs typeface="Times New Roman" panose="02020603050405020304" pitchFamily="18" charset="0"/>
              </a:rPr>
              <a:t>πολυκατοικίας (πολυκατοικία </a:t>
            </a:r>
            <a:r>
              <a:rPr lang="el-GR" sz="1600" b="1" dirty="0">
                <a:cs typeface="Times New Roman" panose="02020603050405020304" pitchFamily="18" charset="0"/>
              </a:rPr>
              <a:t>Τύπου Α</a:t>
            </a:r>
            <a:r>
              <a:rPr lang="el-GR" sz="1600" dirty="0">
                <a:cs typeface="Times New Roman" panose="02020603050405020304" pitchFamily="18" charset="0"/>
              </a:rPr>
              <a:t>)</a:t>
            </a:r>
            <a:endParaRPr lang="en-US" sz="1600" dirty="0"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70000"/>
              </a:lnSpc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  <a:tabLst>
                <a:tab pos="171450" algn="l"/>
                <a:tab pos="285750" algn="l"/>
              </a:tabLst>
            </a:pPr>
            <a:r>
              <a:rPr lang="el-GR" sz="1600" dirty="0">
                <a:effectLst/>
                <a:cs typeface="Times New Roman" panose="02020603050405020304" pitchFamily="18" charset="0"/>
              </a:rPr>
              <a:t>Η </a:t>
            </a:r>
            <a:r>
              <a:rPr lang="el-GR" sz="1600" b="1" dirty="0">
                <a:effectLst/>
                <a:cs typeface="Times New Roman" panose="02020603050405020304" pitchFamily="18" charset="0"/>
              </a:rPr>
              <a:t>πολυκατοικία</a:t>
            </a:r>
            <a:r>
              <a:rPr lang="el-GR" sz="1600" dirty="0">
                <a:effectLst/>
                <a:cs typeface="Times New Roman" panose="02020603050405020304" pitchFamily="18" charset="0"/>
              </a:rPr>
              <a:t> να έχει εκδώσει αριθμό φορολογικού μητρώου </a:t>
            </a:r>
            <a:r>
              <a:rPr lang="el-GR" sz="1600" b="1" dirty="0">
                <a:effectLst/>
                <a:cs typeface="Times New Roman" panose="02020603050405020304" pitchFamily="18" charset="0"/>
              </a:rPr>
              <a:t>(ΑΦΜ)</a:t>
            </a:r>
            <a:r>
              <a:rPr lang="en-US" sz="1600" b="1" dirty="0">
                <a:cs typeface="Times New Roman" panose="02020603050405020304" pitchFamily="18" charset="0"/>
              </a:rPr>
              <a:t> </a:t>
            </a:r>
            <a:r>
              <a:rPr lang="el-GR" sz="1600" dirty="0">
                <a:effectLst/>
                <a:cs typeface="Times New Roman" panose="02020603050405020304" pitchFamily="18" charset="0"/>
              </a:rPr>
              <a:t>πολυκατοικίας και να έχει αριθμό τραπεζικού λογαριασμού </a:t>
            </a:r>
            <a:r>
              <a:rPr lang="el-GR" sz="1600" b="1" dirty="0">
                <a:effectLst/>
                <a:cs typeface="Times New Roman" panose="02020603050405020304" pitchFamily="18" charset="0"/>
              </a:rPr>
              <a:t>(ΙΒΑΝ) </a:t>
            </a:r>
            <a:r>
              <a:rPr lang="el-GR" sz="1600" dirty="0">
                <a:effectLst/>
                <a:cs typeface="Times New Roman" panose="02020603050405020304" pitchFamily="18" charset="0"/>
              </a:rPr>
              <a:t>συνδεδεμένο με τον </a:t>
            </a:r>
            <a:r>
              <a:rPr lang="el-GR" sz="1600" dirty="0" smtClean="0">
                <a:cs typeface="Times New Roman" panose="02020603050405020304" pitchFamily="18" charset="0"/>
              </a:rPr>
              <a:t>ως </a:t>
            </a:r>
            <a:r>
              <a:rPr lang="el-GR" sz="1600" dirty="0" smtClean="0">
                <a:effectLst/>
                <a:cs typeface="Times New Roman" panose="02020603050405020304" pitchFamily="18" charset="0"/>
              </a:rPr>
              <a:t>άνω </a:t>
            </a:r>
            <a:r>
              <a:rPr lang="el-GR" sz="1600" dirty="0">
                <a:cs typeface="Times New Roman" panose="02020603050405020304" pitchFamily="18" charset="0"/>
              </a:rPr>
              <a:t>ΑΦΜ πολυκατοικίας (πολυκατοικία </a:t>
            </a:r>
            <a:r>
              <a:rPr lang="el-GR" sz="1600" b="1" dirty="0">
                <a:cs typeface="Times New Roman" panose="02020603050405020304" pitchFamily="18" charset="0"/>
              </a:rPr>
              <a:t>Τύπου Β</a:t>
            </a:r>
            <a:r>
              <a:rPr lang="el-GR" sz="1600" dirty="0">
                <a:cs typeface="Times New Roman" panose="02020603050405020304" pitchFamily="18" charset="0"/>
              </a:rPr>
              <a:t>)</a:t>
            </a:r>
          </a:p>
          <a:p>
            <a:pPr marL="342900" indent="-342900" algn="just">
              <a:lnSpc>
                <a:spcPct val="170000"/>
              </a:lnSpc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  <a:tabLst>
                <a:tab pos="171450" algn="l"/>
                <a:tab pos="285750" algn="l"/>
              </a:tabLst>
            </a:pPr>
            <a:r>
              <a:rPr lang="el-GR" sz="1600" dirty="0">
                <a:effectLst/>
                <a:cs typeface="Times New Roman" panose="02020603050405020304" pitchFamily="18" charset="0"/>
              </a:rPr>
              <a:t>Πιστοποιητικό Ενεργειακής Απόδοσης (Π.Ε.Α.) που αφορά συνολικά στο τμήμα του κτηρίου που χρησιμοποιείται ως κατοικία </a:t>
            </a:r>
            <a:r>
              <a:rPr lang="el-GR" sz="1600" dirty="0">
                <a:cs typeface="Times New Roman" panose="02020603050405020304" pitchFamily="18" charset="0"/>
              </a:rPr>
              <a:t>(πολυκατοικία </a:t>
            </a:r>
            <a:r>
              <a:rPr lang="el-GR" sz="1600" b="1" dirty="0">
                <a:cs typeface="Times New Roman" panose="02020603050405020304" pitchFamily="18" charset="0"/>
              </a:rPr>
              <a:t>Τύπου Α &amp; Β</a:t>
            </a:r>
            <a:r>
              <a:rPr lang="el-GR" sz="1600" dirty="0"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36954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20E43D-40B9-4933-96BA-6B09822B9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Ωφελούμενοι - Δικαιούχοι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8E5392A-019B-46D7-A66E-CDF0A69FB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510371" cy="856615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l-GR" sz="1800" b="1" dirty="0">
                <a:latin typeface="Verdana" panose="020B0604030504040204" pitchFamily="34" charset="0"/>
                <a:cs typeface="Times New Roman" panose="02020603050405020304" pitchFamily="18" charset="0"/>
              </a:rPr>
              <a:t>Φυσικά πρόσωπα </a:t>
            </a:r>
            <a:r>
              <a:rPr lang="el-GR" sz="1800" dirty="0">
                <a:latin typeface="Verdana" panose="020B0604030504040204" pitchFamily="34" charset="0"/>
                <a:cs typeface="Times New Roman" panose="02020603050405020304" pitchFamily="18" charset="0"/>
              </a:rPr>
              <a:t>με εμπράγματο δικαίωμα (πλήρους κυριότητας/επικαρπίας/ψιλής κυριότητας) σε επιλέξιμη κατοικία και εφόσον πληρούν τα εισοδηματικά κριτήρια ενίσχυσης.</a:t>
            </a:r>
          </a:p>
          <a:p>
            <a:endParaRPr lang="el-GR" dirty="0"/>
          </a:p>
        </p:txBody>
      </p:sp>
      <p:pic>
        <p:nvPicPr>
          <p:cNvPr id="5" name="Picture 3" descr="Profile icon, Computer Icons Business Management Social media Service, people  icon, blue, company png | PNGEgg">
            <a:extLst>
              <a:ext uri="{FF2B5EF4-FFF2-40B4-BE49-F238E27FC236}">
                <a16:creationId xmlns:a16="http://schemas.microsoft.com/office/drawing/2014/main" xmlns="" id="{4BD385FD-A5D7-47EB-A725-565118C540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8571" y="1537874"/>
            <a:ext cx="1432115" cy="143211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BB9DA37-4E58-4EF9-B670-746B6748FA07}"/>
              </a:ext>
            </a:extLst>
          </p:cNvPr>
          <p:cNvSpPr txBox="1"/>
          <p:nvPr/>
        </p:nvSpPr>
        <p:spPr>
          <a:xfrm>
            <a:off x="811576" y="5021017"/>
            <a:ext cx="10942486" cy="16825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</a:pPr>
            <a:r>
              <a:rPr kumimoji="0" lang="el-GR" altLang="el-GR" sz="16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Εάν ο ενδιαφερόμενος είναι έγγαμος, η κατάταξη στις κατηγορίες του πίνακα γίνεται βάσει της στήλης «οικογενειακό εισόδημα».</a:t>
            </a:r>
            <a:endParaRPr kumimoji="0" lang="en-US" altLang="el-GR" sz="1600" b="0" i="0" u="none" strike="noStrike" cap="none" normalizeH="0" baseline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l-GR" sz="1600" i="1" dirty="0"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Ως</a:t>
            </a:r>
            <a:r>
              <a:rPr lang="el-GR" sz="1600" b="1" i="1" dirty="0"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εισόδημα </a:t>
            </a:r>
            <a:r>
              <a:rPr lang="el-GR" sz="1600" i="1" dirty="0"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λαμβάνεται το</a:t>
            </a:r>
            <a:r>
              <a:rPr lang="el-GR" sz="1600" b="1" i="1" dirty="0"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«εισόδημα επιβολής εισφοράς» </a:t>
            </a:r>
            <a:r>
              <a:rPr lang="el-GR" sz="1600" i="1" dirty="0"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του τμήματος Γ2 «</a:t>
            </a:r>
            <a:r>
              <a:rPr lang="el-GR" sz="1600" i="1" dirty="0" err="1"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Εκκ</a:t>
            </a:r>
            <a:r>
              <a:rPr lang="el-GR" sz="1600" i="1" dirty="0"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. Ειδ. Εισφοράς </a:t>
            </a:r>
            <a:r>
              <a:rPr lang="el-GR" sz="1600" i="1" dirty="0" err="1"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Αλληλ</a:t>
            </a:r>
            <a:r>
              <a:rPr lang="el-GR" sz="1600" i="1" dirty="0"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.»</a:t>
            </a:r>
            <a:r>
              <a:rPr lang="el-GR" sz="1600" b="1" i="1" dirty="0"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l-GR" sz="1600" i="1" dirty="0"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του </a:t>
            </a:r>
            <a:r>
              <a:rPr lang="el-GR" sz="1600" b="1" i="1" dirty="0"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εκκαθαριστικού σημειώματος</a:t>
            </a:r>
            <a:r>
              <a:rPr lang="el-GR" sz="1600" i="1" dirty="0">
                <a:solidFill>
                  <a:schemeClr val="accent1">
                    <a:lumMod val="7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δήλωσης φορολογίας εισοδήματος του έτους αναφοράς. </a:t>
            </a:r>
            <a:endParaRPr lang="en-US" sz="1600" i="1" dirty="0">
              <a:solidFill>
                <a:schemeClr val="accent1">
                  <a:lumMod val="75000"/>
                </a:schemeClr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xmlns="" id="{000AFB43-A673-4874-B177-0459D46223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509108"/>
              </p:ext>
            </p:extLst>
          </p:nvPr>
        </p:nvGraphicFramePr>
        <p:xfrm>
          <a:off x="1915222" y="2976765"/>
          <a:ext cx="8134136" cy="225171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1366535">
                  <a:extLst>
                    <a:ext uri="{9D8B030D-6E8A-4147-A177-3AD203B41FA5}">
                      <a16:colId xmlns:a16="http://schemas.microsoft.com/office/drawing/2014/main" xmlns="" val="1033091342"/>
                    </a:ext>
                  </a:extLst>
                </a:gridCol>
                <a:gridCol w="3152791">
                  <a:extLst>
                    <a:ext uri="{9D8B030D-6E8A-4147-A177-3AD203B41FA5}">
                      <a16:colId xmlns:a16="http://schemas.microsoft.com/office/drawing/2014/main" xmlns="" val="3467483002"/>
                    </a:ext>
                  </a:extLst>
                </a:gridCol>
                <a:gridCol w="3614810">
                  <a:extLst>
                    <a:ext uri="{9D8B030D-6E8A-4147-A177-3AD203B41FA5}">
                      <a16:colId xmlns:a16="http://schemas.microsoft.com/office/drawing/2014/main" xmlns="" val="3155116451"/>
                    </a:ext>
                  </a:extLst>
                </a:gridCol>
              </a:tblGrid>
              <a:tr h="27622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kumimoji="0" lang="el-GR" sz="1600" b="0" u="none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Κατηγορία</a:t>
                      </a:r>
                      <a:endParaRPr kumimoji="0" lang="el-GR" sz="1600" b="0" i="0" u="none" strike="noStrike" kern="1200" cap="none" normalizeH="0" baseline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kumimoji="0" lang="el-GR" sz="1600" b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Ατομικό Εισόδημα</a:t>
                      </a:r>
                      <a:endParaRPr kumimoji="0" lang="el-G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kumimoji="0" lang="el-GR" sz="1600" b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Οικογενειακό Εισόδημα</a:t>
                      </a:r>
                      <a:endParaRPr kumimoji="0" lang="el-G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xmlns="" val="1271469458"/>
                  </a:ext>
                </a:extLst>
              </a:tr>
              <a:tr h="22034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kumimoji="0" lang="el-GR" sz="1600" b="0" u="none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</a:t>
                      </a:r>
                      <a:endParaRPr kumimoji="0" lang="el-GR" sz="1600" b="0" i="0" u="none" strike="noStrike" kern="1200" cap="none" normalizeH="0" baseline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kumimoji="0" lang="el-GR" sz="1600" b="0" u="none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≤</a:t>
                      </a:r>
                      <a:r>
                        <a:rPr kumimoji="0" lang="en-US" sz="1600" b="0" u="none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 10.000</a:t>
                      </a:r>
                      <a:endParaRPr kumimoji="0" lang="el-GR" sz="1600" b="0" i="0" u="none" strike="noStrike" kern="1200" cap="none" normalizeH="0" baseline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kumimoji="0" lang="el-GR" sz="1600" b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≤</a:t>
                      </a:r>
                      <a:r>
                        <a:rPr kumimoji="0" lang="en-US" sz="1600" b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 20.000</a:t>
                      </a:r>
                      <a:endParaRPr kumimoji="0" lang="el-G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xmlns="" val="1075247262"/>
                  </a:ext>
                </a:extLst>
              </a:tr>
              <a:tr h="26098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kumimoji="0" lang="el-GR" sz="1600" b="0" u="none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2</a:t>
                      </a:r>
                      <a:endParaRPr kumimoji="0" lang="el-GR" sz="1600" b="0" i="0" u="none" strike="noStrike" kern="1200" cap="none" normalizeH="0" baseline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kumimoji="0" lang="en-US" sz="1600" b="0" u="none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&gt; 10.000 – 20.000</a:t>
                      </a:r>
                      <a:endParaRPr kumimoji="0" lang="el-GR" sz="1600" b="0" i="0" u="none" strike="noStrike" kern="1200" cap="none" normalizeH="0" baseline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kumimoji="0" lang="en-US" sz="1600" b="0" u="none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&gt; 20.000 – 30.000</a:t>
                      </a:r>
                      <a:endParaRPr kumimoji="0" lang="el-GR" sz="1600" b="0" i="0" u="none" strike="noStrike" kern="1200" cap="none" normalizeH="0" baseline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xmlns="" val="4002670675"/>
                  </a:ext>
                </a:extLst>
              </a:tr>
              <a:tr h="24701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kumimoji="0" lang="el-GR" sz="1600" b="0" u="none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3</a:t>
                      </a:r>
                      <a:endParaRPr kumimoji="0" lang="el-GR" sz="1600" b="0" i="0" u="none" strike="noStrike" kern="1200" cap="none" normalizeH="0" baseline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kumimoji="0" lang="en-US" sz="1600" b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&gt; 20.000 – 30.000</a:t>
                      </a:r>
                      <a:endParaRPr kumimoji="0" lang="el-G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kumimoji="0" lang="en-US" sz="1600" b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&gt; 30.000 – 40.000</a:t>
                      </a:r>
                      <a:endParaRPr kumimoji="0" lang="el-G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xmlns="" val="2337318299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kumimoji="0" lang="el-GR" sz="1600" b="0" u="none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4</a:t>
                      </a:r>
                      <a:endParaRPr kumimoji="0" lang="el-GR" sz="1600" b="0" i="0" u="none" strike="noStrike" kern="1200" cap="none" normalizeH="0" baseline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kumimoji="0" lang="en-US" sz="1600" b="0" u="none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&gt; 30.000 – 50.000</a:t>
                      </a:r>
                      <a:endParaRPr kumimoji="0" lang="el-GR" sz="1600" b="0" i="0" u="none" strike="noStrike" kern="1200" cap="none" normalizeH="0" baseline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kumimoji="0" lang="en-US" sz="1600" b="0" u="none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&gt; 40.000 – 70.000</a:t>
                      </a:r>
                      <a:endParaRPr kumimoji="0" lang="el-GR" sz="1600" b="0" i="0" u="none" strike="noStrike" kern="1200" cap="none" normalizeH="0" baseline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xmlns="" val="311123214"/>
                  </a:ext>
                </a:extLst>
              </a:tr>
              <a:tr h="108585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kumimoji="0" lang="el-GR" sz="1600" b="0" u="none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5</a:t>
                      </a:r>
                      <a:endParaRPr kumimoji="0" lang="el-GR" sz="1600" b="0" i="0" u="none" strike="noStrike" kern="1200" cap="none" normalizeH="0" baseline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kumimoji="0" lang="en-US" sz="1600" b="0" u="none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&gt; 50.000 – 90.000</a:t>
                      </a:r>
                      <a:endParaRPr kumimoji="0" lang="el-GR" sz="1600" b="0" i="0" u="none" strike="noStrike" kern="1200" cap="none" normalizeH="0" baseline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kumimoji="0" lang="en-US" sz="1600" b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&gt; 70.000 – 1</a:t>
                      </a:r>
                      <a:r>
                        <a:rPr kumimoji="0" lang="el-GR" sz="1600" b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2</a:t>
                      </a:r>
                      <a:r>
                        <a:rPr kumimoji="0" lang="en-US" sz="1600" b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0.000</a:t>
                      </a:r>
                      <a:endParaRPr kumimoji="0" lang="el-G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xmlns="" val="22417453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3343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38B73B-C4F6-4D79-A603-2DFBE067E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Χρονοδιάγραμμα έναρξης υποβολής αιτήσεων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21B03301-5649-4D62-84B9-A4CDA79221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9756834"/>
              </p:ext>
            </p:extLst>
          </p:nvPr>
        </p:nvGraphicFramePr>
        <p:xfrm>
          <a:off x="1881051" y="1969956"/>
          <a:ext cx="8551817" cy="4447413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4568861">
                  <a:extLst>
                    <a:ext uri="{9D8B030D-6E8A-4147-A177-3AD203B41FA5}">
                      <a16:colId xmlns:a16="http://schemas.microsoft.com/office/drawing/2014/main" xmlns="" val="700294788"/>
                    </a:ext>
                  </a:extLst>
                </a:gridCol>
                <a:gridCol w="3982956">
                  <a:extLst>
                    <a:ext uri="{9D8B030D-6E8A-4147-A177-3AD203B41FA5}">
                      <a16:colId xmlns:a16="http://schemas.microsoft.com/office/drawing/2014/main" xmlns="" val="85687652"/>
                    </a:ext>
                  </a:extLst>
                </a:gridCol>
              </a:tblGrid>
              <a:tr h="71882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1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Περιφέρεια</a:t>
                      </a: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1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Έναρξη υποβολής αιτήσεων</a:t>
                      </a:r>
                    </a:p>
                  </a:txBody>
                  <a:tcPr marL="68580" marR="68580" marT="9525" marB="0" anchor="ctr"/>
                </a:tc>
                <a:extLst>
                  <a:ext uri="{0D108BD9-81ED-4DB2-BD59-A6C34878D82A}">
                    <a16:rowId xmlns:a16="http://schemas.microsoft.com/office/drawing/2014/main" xmlns="" val="2199125350"/>
                  </a:ext>
                </a:extLst>
              </a:tr>
              <a:tr h="34036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0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Κρήτης, Β. Αιγαίου, Ν. Αιγαίου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n-US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kumimoji="0" lang="el-GR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.11.2020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xmlns="" val="2155702908"/>
                  </a:ext>
                </a:extLst>
              </a:tr>
              <a:tr h="34036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0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Ανατολικής Μακεδονίας και Θράκης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0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kumimoji="0" lang="en-US" sz="1800" b="0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el-GR" sz="1800" b="0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kumimoji="0" lang="en-US" sz="1800" b="0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kumimoji="0" lang="el-GR" sz="1800" b="0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.2020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xmlns="" val="4088291353"/>
                  </a:ext>
                </a:extLst>
              </a:tr>
              <a:tr h="34036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0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Δυτικής Μακεδονίας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kumimoji="0" lang="en-US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kumimoji="0" lang="el-GR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.1</a:t>
                      </a:r>
                      <a:r>
                        <a:rPr kumimoji="0" lang="en-US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el-GR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.2020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xmlns="" val="4103904710"/>
                  </a:ext>
                </a:extLst>
              </a:tr>
              <a:tr h="34036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0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Κεντρικής Μακεδονίας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n-US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07</a:t>
                      </a:r>
                      <a:r>
                        <a:rPr kumimoji="0" lang="el-GR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.1</a:t>
                      </a:r>
                      <a:r>
                        <a:rPr kumimoji="0" lang="en-US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el-GR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.2020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xmlns="" val="4056650953"/>
                  </a:ext>
                </a:extLst>
              </a:tr>
              <a:tr h="34036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0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Θεσσαλίας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n-US" sz="1800" b="0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09</a:t>
                      </a:r>
                      <a:r>
                        <a:rPr kumimoji="0" lang="el-GR" sz="1800" b="0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.1</a:t>
                      </a:r>
                      <a:r>
                        <a:rPr kumimoji="0" lang="en-US" sz="1800" b="0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el-GR" sz="1800" b="0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.2020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xmlns="" val="3489333708"/>
                  </a:ext>
                </a:extLst>
              </a:tr>
              <a:tr h="34036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0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Ηπείρου, Ιονίων Νήσων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n-US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kumimoji="0" lang="el-GR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.1</a:t>
                      </a:r>
                      <a:r>
                        <a:rPr kumimoji="0" lang="en-US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el-GR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.2020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xmlns="" val="4064276443"/>
                  </a:ext>
                </a:extLst>
              </a:tr>
              <a:tr h="34036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0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Αττικής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n-US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kumimoji="0" lang="el-GR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.1</a:t>
                      </a:r>
                      <a:r>
                        <a:rPr kumimoji="0" lang="en-US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el-GR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.2020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xmlns="" val="4264558822"/>
                  </a:ext>
                </a:extLst>
              </a:tr>
              <a:tr h="34036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Στερεάς Ελλάδας, Πελοποννήσου 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n-US" sz="1800" b="0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0" lang="el-GR" sz="1800" b="0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6.1</a:t>
                      </a:r>
                      <a:r>
                        <a:rPr kumimoji="0" lang="en-US" sz="1800" b="0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el-GR" sz="1800" b="0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.2020</a:t>
                      </a: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xmlns="" val="1806342568"/>
                  </a:ext>
                </a:extLst>
              </a:tr>
              <a:tr h="34036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Δυτικής Ελλάδας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n-US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kumimoji="0" lang="el-GR" sz="1800" b="0" i="0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.12.2020</a:t>
                      </a:r>
                      <a:endParaRPr kumimoji="0" lang="el-GR" sz="1800" b="0" i="0" strike="noStrike" kern="1200" cap="none" normalizeH="0" baseline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xmlns="" val="4097466204"/>
                  </a:ext>
                </a:extLst>
              </a:tr>
              <a:tr h="123825">
                <a:tc gridSpan="2"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kumimoji="0" lang="el-GR" sz="1800" b="0" i="0" strike="noStrike" kern="1200" cap="none" normalizeH="0" baseline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l-GR" sz="1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xmlns="" val="2930102141"/>
                  </a:ext>
                </a:extLst>
              </a:tr>
              <a:tr h="340360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1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Πολυκατοικίες</a:t>
                      </a: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0" i="0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11.</a:t>
                      </a:r>
                      <a:r>
                        <a:rPr kumimoji="0" lang="en-US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01</a:t>
                      </a:r>
                      <a:r>
                        <a:rPr kumimoji="0" lang="el-GR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.202</a:t>
                      </a:r>
                      <a:r>
                        <a:rPr kumimoji="0" lang="en-US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el-GR" sz="1800" b="0" i="0" strike="noStrike" kern="1200" cap="none" normalizeH="0" baseline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xmlns="" val="19283059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4302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A34946-64A4-4FC3-93C2-E0D6FF9A0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Προϋπολογισμός </a:t>
            </a:r>
            <a:r>
              <a:rPr lang="el-GR" dirty="0"/>
              <a:t>Προγράμματος Εξοικονομώ - </a:t>
            </a:r>
            <a:r>
              <a:rPr lang="el-GR" dirty="0" err="1"/>
              <a:t>Αυτονομώ</a:t>
            </a:r>
            <a:endParaRPr lang="el-GR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4B887037-E7E4-4C4C-BC8C-88AB73BC78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8414752"/>
              </p:ext>
            </p:extLst>
          </p:nvPr>
        </p:nvGraphicFramePr>
        <p:xfrm>
          <a:off x="593861" y="1657421"/>
          <a:ext cx="6163991" cy="5175306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3220493">
                  <a:extLst>
                    <a:ext uri="{9D8B030D-6E8A-4147-A177-3AD203B41FA5}">
                      <a16:colId xmlns:a16="http://schemas.microsoft.com/office/drawing/2014/main" xmlns="" val="559052126"/>
                    </a:ext>
                  </a:extLst>
                </a:gridCol>
                <a:gridCol w="2943498">
                  <a:extLst>
                    <a:ext uri="{9D8B030D-6E8A-4147-A177-3AD203B41FA5}">
                      <a16:colId xmlns:a16="http://schemas.microsoft.com/office/drawing/2014/main" xmlns="" val="3980610183"/>
                    </a:ext>
                  </a:extLst>
                </a:gridCol>
              </a:tblGrid>
              <a:tr h="654000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1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Περιφέρεια</a:t>
                      </a:r>
                    </a:p>
                  </a:txBody>
                  <a:tcPr marL="58018" marR="58018" marT="8058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1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Προϋπολογισμός </a:t>
                      </a:r>
                      <a:r>
                        <a:rPr kumimoji="0" lang="el-GR" sz="1800" b="1" i="0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Επιχορήγησης (</a:t>
                      </a:r>
                      <a:r>
                        <a:rPr kumimoji="0" lang="el-GR" sz="1800" b="1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€ εκατ.)</a:t>
                      </a:r>
                    </a:p>
                  </a:txBody>
                  <a:tcPr marL="58018" marR="58018" marT="8058" marB="0" anchor="ctr"/>
                </a:tc>
                <a:extLst>
                  <a:ext uri="{0D108BD9-81ED-4DB2-BD59-A6C34878D82A}">
                    <a16:rowId xmlns:a16="http://schemas.microsoft.com/office/drawing/2014/main" xmlns="" val="2841556278"/>
                  </a:ext>
                </a:extLst>
              </a:tr>
              <a:tr h="309667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1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Κρήτης</a:t>
                      </a:r>
                    </a:p>
                  </a:txBody>
                  <a:tcPr marL="58018" marR="58018" marT="8058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0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31.0</a:t>
                      </a:r>
                    </a:p>
                  </a:txBody>
                  <a:tcPr marL="58018" marR="58018" marT="8058" marB="0"/>
                </a:tc>
                <a:extLst>
                  <a:ext uri="{0D108BD9-81ED-4DB2-BD59-A6C34878D82A}">
                    <a16:rowId xmlns:a16="http://schemas.microsoft.com/office/drawing/2014/main" xmlns="" val="3061165009"/>
                  </a:ext>
                </a:extLst>
              </a:tr>
              <a:tr h="309667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1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Β. Αιγαίου</a:t>
                      </a:r>
                    </a:p>
                  </a:txBody>
                  <a:tcPr marL="58018" marR="58018" marT="8058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12.0</a:t>
                      </a:r>
                    </a:p>
                  </a:txBody>
                  <a:tcPr marL="58018" marR="58018" marT="8058" marB="0"/>
                </a:tc>
                <a:extLst>
                  <a:ext uri="{0D108BD9-81ED-4DB2-BD59-A6C34878D82A}">
                    <a16:rowId xmlns:a16="http://schemas.microsoft.com/office/drawing/2014/main" xmlns="" val="276364914"/>
                  </a:ext>
                </a:extLst>
              </a:tr>
              <a:tr h="309667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1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Ν. Αιγαίου</a:t>
                      </a:r>
                    </a:p>
                  </a:txBody>
                  <a:tcPr marL="58018" marR="58018" marT="8058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27.0</a:t>
                      </a:r>
                    </a:p>
                  </a:txBody>
                  <a:tcPr marL="58018" marR="58018" marT="8058" marB="0"/>
                </a:tc>
                <a:extLst>
                  <a:ext uri="{0D108BD9-81ED-4DB2-BD59-A6C34878D82A}">
                    <a16:rowId xmlns:a16="http://schemas.microsoft.com/office/drawing/2014/main" xmlns="" val="1394140673"/>
                  </a:ext>
                </a:extLst>
              </a:tr>
              <a:tr h="309667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1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Ανατολικής Μακεδονίας και Θράκης</a:t>
                      </a:r>
                    </a:p>
                  </a:txBody>
                  <a:tcPr marL="58018" marR="58018" marT="8058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74.0</a:t>
                      </a:r>
                    </a:p>
                  </a:txBody>
                  <a:tcPr marL="58018" marR="58018" marT="8058" marB="0"/>
                </a:tc>
                <a:extLst>
                  <a:ext uri="{0D108BD9-81ED-4DB2-BD59-A6C34878D82A}">
                    <a16:rowId xmlns:a16="http://schemas.microsoft.com/office/drawing/2014/main" xmlns="" val="2215552516"/>
                  </a:ext>
                </a:extLst>
              </a:tr>
              <a:tr h="309667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1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Δυτικής Μακεδονίας</a:t>
                      </a:r>
                    </a:p>
                  </a:txBody>
                  <a:tcPr marL="58018" marR="58018" marT="8058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0" i="0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73,5</a:t>
                      </a:r>
                      <a:endParaRPr kumimoji="0" lang="el-GR" sz="1800" b="0" i="0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8018" marR="58018" marT="8058" marB="0"/>
                </a:tc>
                <a:extLst>
                  <a:ext uri="{0D108BD9-81ED-4DB2-BD59-A6C34878D82A}">
                    <a16:rowId xmlns:a16="http://schemas.microsoft.com/office/drawing/2014/main" xmlns="" val="2233999970"/>
                  </a:ext>
                </a:extLst>
              </a:tr>
              <a:tr h="309667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1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Κεντρικής Μακεδονίας</a:t>
                      </a:r>
                    </a:p>
                  </a:txBody>
                  <a:tcPr marL="58018" marR="58018" marT="8058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0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130.0</a:t>
                      </a:r>
                    </a:p>
                  </a:txBody>
                  <a:tcPr marL="58018" marR="58018" marT="8058" marB="0"/>
                </a:tc>
                <a:extLst>
                  <a:ext uri="{0D108BD9-81ED-4DB2-BD59-A6C34878D82A}">
                    <a16:rowId xmlns:a16="http://schemas.microsoft.com/office/drawing/2014/main" xmlns="" val="3731837360"/>
                  </a:ext>
                </a:extLst>
              </a:tr>
              <a:tr h="309667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1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Θεσσαλίας</a:t>
                      </a:r>
                    </a:p>
                  </a:txBody>
                  <a:tcPr marL="58018" marR="58018" marT="8058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84.0</a:t>
                      </a:r>
                    </a:p>
                  </a:txBody>
                  <a:tcPr marL="58018" marR="58018" marT="8058" marB="0"/>
                </a:tc>
                <a:extLst>
                  <a:ext uri="{0D108BD9-81ED-4DB2-BD59-A6C34878D82A}">
                    <a16:rowId xmlns:a16="http://schemas.microsoft.com/office/drawing/2014/main" xmlns="" val="2603763725"/>
                  </a:ext>
                </a:extLst>
              </a:tr>
              <a:tr h="309667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1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Ηπείρου</a:t>
                      </a:r>
                    </a:p>
                  </a:txBody>
                  <a:tcPr marL="58018" marR="58018" marT="8058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65.0</a:t>
                      </a:r>
                    </a:p>
                  </a:txBody>
                  <a:tcPr marL="58018" marR="58018" marT="8058" marB="0"/>
                </a:tc>
                <a:extLst>
                  <a:ext uri="{0D108BD9-81ED-4DB2-BD59-A6C34878D82A}">
                    <a16:rowId xmlns:a16="http://schemas.microsoft.com/office/drawing/2014/main" xmlns="" val="3832654251"/>
                  </a:ext>
                </a:extLst>
              </a:tr>
              <a:tr h="309667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1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Ιονίων Νήσων</a:t>
                      </a:r>
                    </a:p>
                  </a:txBody>
                  <a:tcPr marL="58018" marR="58018" marT="8058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0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10.0</a:t>
                      </a:r>
                    </a:p>
                  </a:txBody>
                  <a:tcPr marL="58018" marR="58018" marT="8058" marB="0"/>
                </a:tc>
                <a:extLst>
                  <a:ext uri="{0D108BD9-81ED-4DB2-BD59-A6C34878D82A}">
                    <a16:rowId xmlns:a16="http://schemas.microsoft.com/office/drawing/2014/main" xmlns="" val="322940821"/>
                  </a:ext>
                </a:extLst>
              </a:tr>
              <a:tr h="309667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1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Αττικής</a:t>
                      </a:r>
                    </a:p>
                  </a:txBody>
                  <a:tcPr marL="58018" marR="58018" marT="8058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160.0</a:t>
                      </a:r>
                    </a:p>
                  </a:txBody>
                  <a:tcPr marL="58018" marR="58018" marT="8058" marB="0"/>
                </a:tc>
                <a:extLst>
                  <a:ext uri="{0D108BD9-81ED-4DB2-BD59-A6C34878D82A}">
                    <a16:rowId xmlns:a16="http://schemas.microsoft.com/office/drawing/2014/main" xmlns="" val="3514769132"/>
                  </a:ext>
                </a:extLst>
              </a:tr>
              <a:tr h="309667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1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Στερεάς Ελλάδας</a:t>
                      </a:r>
                    </a:p>
                  </a:txBody>
                  <a:tcPr marL="58018" marR="58018" marT="8058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0" i="0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31,5</a:t>
                      </a:r>
                      <a:endParaRPr kumimoji="0" lang="el-GR" sz="1800" b="0" i="0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8018" marR="58018" marT="8058" marB="0"/>
                </a:tc>
                <a:extLst>
                  <a:ext uri="{0D108BD9-81ED-4DB2-BD59-A6C34878D82A}">
                    <a16:rowId xmlns:a16="http://schemas.microsoft.com/office/drawing/2014/main" xmlns="" val="633748823"/>
                  </a:ext>
                </a:extLst>
              </a:tr>
              <a:tr h="309667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1" i="0" strike="noStrike" kern="1200" cap="none" normalizeH="0" baseline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Πελοποννήσου</a:t>
                      </a:r>
                    </a:p>
                  </a:txBody>
                  <a:tcPr marL="58018" marR="58018" marT="8058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0" i="0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48,0</a:t>
                      </a:r>
                      <a:endParaRPr kumimoji="0" lang="el-GR" sz="1800" b="0" i="0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58018" marR="58018" marT="8058" marB="0"/>
                </a:tc>
                <a:extLst>
                  <a:ext uri="{0D108BD9-81ED-4DB2-BD59-A6C34878D82A}">
                    <a16:rowId xmlns:a16="http://schemas.microsoft.com/office/drawing/2014/main" xmlns="" val="1758347534"/>
                  </a:ext>
                </a:extLst>
              </a:tr>
              <a:tr h="309667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1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Δυτικής Ελλάδας</a:t>
                      </a:r>
                    </a:p>
                  </a:txBody>
                  <a:tcPr marL="58018" marR="58018" marT="8058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kumimoji="0" lang="el-GR" sz="1800" b="0" i="0" strike="noStrike" kern="1200" cap="none" normalizeH="0" baseline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57.0</a:t>
                      </a:r>
                    </a:p>
                  </a:txBody>
                  <a:tcPr marL="58018" marR="58018" marT="8058" marB="0"/>
                </a:tc>
                <a:extLst>
                  <a:ext uri="{0D108BD9-81ED-4DB2-BD59-A6C34878D82A}">
                    <a16:rowId xmlns:a16="http://schemas.microsoft.com/office/drawing/2014/main" xmlns="" val="2850337839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35CA551-D43D-4AE9-A0F4-6B91444B3969}"/>
              </a:ext>
            </a:extLst>
          </p:cNvPr>
          <p:cNvSpPr txBox="1"/>
          <p:nvPr/>
        </p:nvSpPr>
        <p:spPr>
          <a:xfrm>
            <a:off x="7247708" y="2175191"/>
            <a:ext cx="4587241" cy="3343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Ο 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συνολικός προϋπολογισμός ανέρχεται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σε </a:t>
            </a:r>
            <a:r>
              <a:rPr lang="el-GR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€ 850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εκατ. 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από τα οποία: </a:t>
            </a:r>
            <a:endParaRPr lang="el-GR" dirty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l-GR" dirty="0">
              <a:solidFill>
                <a:schemeClr val="accent1">
                  <a:lumMod val="7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l-GR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Πόροι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επιχορήγησης συνολικού ύψους </a:t>
            </a:r>
            <a:r>
              <a:rPr lang="el-GR" b="1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€ </a:t>
            </a:r>
            <a:r>
              <a:rPr lang="el-GR" b="1" dirty="0" smtClean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803 </a:t>
            </a:r>
            <a:r>
              <a:rPr lang="el-GR" b="1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εκατ.</a:t>
            </a:r>
            <a:r>
              <a:rPr lang="el-GR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οι οποίοι κατανέμονται ανά περιφέρεια,</a:t>
            </a:r>
          </a:p>
          <a:p>
            <a:pPr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l-GR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και τα υπόλοιπο από το υφιστάμενο Ταμείο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για το Εξοικονομώ </a:t>
            </a:r>
            <a:r>
              <a:rPr lang="el-GR" dirty="0" err="1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Κατ’Οίκον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ΙΙ, για τις ανάγκες των δανείων.</a:t>
            </a:r>
            <a:endParaRPr lang="el-GR" sz="1800" dirty="0">
              <a:effectLst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270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57D2BB-F6CA-4EAE-A38A-2A0E2754D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Ποσοστό Επιχορήγησης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7F5B3F46-6ED6-4965-8C29-BDC7E96772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962632"/>
              </p:ext>
            </p:extLst>
          </p:nvPr>
        </p:nvGraphicFramePr>
        <p:xfrm>
          <a:off x="333101" y="1832655"/>
          <a:ext cx="8610602" cy="250698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477336">
                  <a:extLst>
                    <a:ext uri="{9D8B030D-6E8A-4147-A177-3AD203B41FA5}">
                      <a16:colId xmlns:a16="http://schemas.microsoft.com/office/drawing/2014/main" xmlns="" val="1490140045"/>
                    </a:ext>
                  </a:extLst>
                </a:gridCol>
                <a:gridCol w="1812157">
                  <a:extLst>
                    <a:ext uri="{9D8B030D-6E8A-4147-A177-3AD203B41FA5}">
                      <a16:colId xmlns:a16="http://schemas.microsoft.com/office/drawing/2014/main" xmlns="" val="3975100097"/>
                    </a:ext>
                  </a:extLst>
                </a:gridCol>
                <a:gridCol w="2429546">
                  <a:extLst>
                    <a:ext uri="{9D8B030D-6E8A-4147-A177-3AD203B41FA5}">
                      <a16:colId xmlns:a16="http://schemas.microsoft.com/office/drawing/2014/main" xmlns="" val="557323505"/>
                    </a:ext>
                  </a:extLst>
                </a:gridCol>
                <a:gridCol w="1962218">
                  <a:extLst>
                    <a:ext uri="{9D8B030D-6E8A-4147-A177-3AD203B41FA5}">
                      <a16:colId xmlns:a16="http://schemas.microsoft.com/office/drawing/2014/main" xmlns="" val="1204650341"/>
                    </a:ext>
                  </a:extLst>
                </a:gridCol>
                <a:gridCol w="1929345">
                  <a:extLst>
                    <a:ext uri="{9D8B030D-6E8A-4147-A177-3AD203B41FA5}">
                      <a16:colId xmlns:a16="http://schemas.microsoft.com/office/drawing/2014/main" xmlns="" val="3350946039"/>
                    </a:ext>
                  </a:extLst>
                </a:gridCol>
              </a:tblGrid>
              <a:tr h="65405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Ατομικό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Εισόδημα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Οικογενειακό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Εισόδημα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Βασικό Ποσοστό Επιχορήγησης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Μέγιστο Ποσοστό Επιχορήγησης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775092284"/>
                  </a:ext>
                </a:extLst>
              </a:tr>
              <a:tr h="24955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</a:t>
                      </a:r>
                      <a:endParaRPr lang="el-GR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≤</a:t>
                      </a:r>
                      <a:r>
                        <a:rPr lang="en-US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10.000</a:t>
                      </a:r>
                      <a:endParaRPr lang="el-GR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≤</a:t>
                      </a:r>
                      <a:r>
                        <a:rPr lang="en-US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20.000</a:t>
                      </a:r>
                      <a:endParaRPr lang="el-GR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65</a:t>
                      </a: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%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95%</a:t>
                      </a:r>
                      <a:endParaRPr lang="el-GR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25319180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</a:t>
                      </a:r>
                      <a:endParaRPr lang="el-GR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&gt; 10.000 – 20.000</a:t>
                      </a:r>
                      <a:endParaRPr lang="el-GR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&gt; 20.000 – 30.000</a:t>
                      </a:r>
                      <a:endParaRPr lang="el-GR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55</a:t>
                      </a: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%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85%</a:t>
                      </a:r>
                      <a:endParaRPr lang="el-GR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8653359"/>
                  </a:ext>
                </a:extLst>
              </a:tr>
              <a:tr h="3632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3</a:t>
                      </a:r>
                      <a:endParaRPr lang="el-GR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&gt; 20.000 – 30.000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&gt; 30.000 – 40.000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50</a:t>
                      </a: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%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80%</a:t>
                      </a:r>
                      <a:endParaRPr lang="el-GR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827366090"/>
                  </a:ext>
                </a:extLst>
              </a:tr>
              <a:tr h="3632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4</a:t>
                      </a:r>
                      <a:endParaRPr lang="el-GR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&gt; 30.000 – 50.000</a:t>
                      </a:r>
                      <a:endParaRPr lang="el-GR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&gt; 40.000 – 70.000</a:t>
                      </a:r>
                      <a:endParaRPr lang="el-GR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45</a:t>
                      </a: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%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75%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7717176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5</a:t>
                      </a:r>
                      <a:endParaRPr lang="el-GR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&gt; 50.000 – 90.000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&gt; 70.000 – 1</a:t>
                      </a: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</a:t>
                      </a:r>
                      <a:r>
                        <a:rPr lang="en-US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0.000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35</a:t>
                      </a: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%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65%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11992035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4FCC2E6B-B388-4B80-AA2A-50844BDCA6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107211"/>
              </p:ext>
            </p:extLst>
          </p:nvPr>
        </p:nvGraphicFramePr>
        <p:xfrm>
          <a:off x="333102" y="4909419"/>
          <a:ext cx="8610601" cy="130556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506341">
                  <a:extLst>
                    <a:ext uri="{9D8B030D-6E8A-4147-A177-3AD203B41FA5}">
                      <a16:colId xmlns:a16="http://schemas.microsoft.com/office/drawing/2014/main" xmlns="" val="1212170213"/>
                    </a:ext>
                  </a:extLst>
                </a:gridCol>
                <a:gridCol w="2748707">
                  <a:extLst>
                    <a:ext uri="{9D8B030D-6E8A-4147-A177-3AD203B41FA5}">
                      <a16:colId xmlns:a16="http://schemas.microsoft.com/office/drawing/2014/main" xmlns="" val="2464848793"/>
                    </a:ext>
                  </a:extLst>
                </a:gridCol>
                <a:gridCol w="3456156">
                  <a:extLst>
                    <a:ext uri="{9D8B030D-6E8A-4147-A177-3AD203B41FA5}">
                      <a16:colId xmlns:a16="http://schemas.microsoft.com/office/drawing/2014/main" xmlns="" val="1601937652"/>
                    </a:ext>
                  </a:extLst>
                </a:gridCol>
                <a:gridCol w="1899397">
                  <a:extLst>
                    <a:ext uri="{9D8B030D-6E8A-4147-A177-3AD203B41FA5}">
                      <a16:colId xmlns:a16="http://schemas.microsoft.com/office/drawing/2014/main" xmlns="" val="883911469"/>
                    </a:ext>
                  </a:extLst>
                </a:gridCol>
              </a:tblGrid>
              <a:tr h="3321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 </a:t>
                      </a:r>
                      <a:endParaRPr lang="el-GR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400" b="1" kern="12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Πολυκ</a:t>
                      </a:r>
                      <a:r>
                        <a:rPr lang="en-US" sz="14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ατοικία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Βασικό ποσοστό  επιχορήγησης</a:t>
                      </a:r>
                      <a:r>
                        <a:rPr lang="en-US" sz="14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*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Μέγιστο Ποσοστό Επιχορήγησης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854952125"/>
                  </a:ext>
                </a:extLst>
              </a:tr>
              <a:tr h="3321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</a:t>
                      </a:r>
                      <a:endParaRPr lang="el-GR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Τύπου Α</a:t>
                      </a:r>
                      <a:endParaRPr lang="el-GR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60%</a:t>
                      </a:r>
                      <a:endParaRPr lang="el-GR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90%</a:t>
                      </a:r>
                      <a:endParaRPr lang="el-GR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71186793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2</a:t>
                      </a:r>
                      <a:endParaRPr lang="el-GR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Τύπου Β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60%</a:t>
                      </a:r>
                      <a:endParaRPr lang="el-GR" sz="140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80%</a:t>
                      </a:r>
                      <a:endParaRPr lang="el-GR" sz="14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25993936"/>
                  </a:ext>
                </a:extLst>
              </a:tr>
            </a:tbl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46E3B462-982C-4DDC-B6D6-DFD400B9B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9165" y="2583996"/>
            <a:ext cx="2821577" cy="3297917"/>
          </a:xfrm>
        </p:spPr>
        <p:txBody>
          <a:bodyPr>
            <a:normAutofit/>
          </a:bodyPr>
          <a:lstStyle/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cs typeface="Times New Roman" panose="02020603050405020304" pitchFamily="18" charset="0"/>
              </a:rPr>
              <a:t>E</a:t>
            </a:r>
            <a:r>
              <a:rPr lang="el-GR" sz="1600" dirty="0">
                <a:cs typeface="Times New Roman" panose="02020603050405020304" pitchFamily="18" charset="0"/>
              </a:rPr>
              <a:t>ιδική προσαύξηση </a:t>
            </a:r>
            <a:r>
              <a:rPr lang="en-US" sz="1600" dirty="0">
                <a:cs typeface="Times New Roman" panose="02020603050405020304" pitchFamily="18" charset="0"/>
              </a:rPr>
              <a:t>+</a:t>
            </a:r>
            <a:r>
              <a:rPr lang="el-GR" sz="1600" dirty="0">
                <a:cs typeface="Times New Roman" panose="02020603050405020304" pitchFamily="18" charset="0"/>
              </a:rPr>
              <a:t>10% λόγω </a:t>
            </a:r>
            <a:r>
              <a:rPr lang="en-US" sz="1600" dirty="0">
                <a:cs typeface="Times New Roman" panose="02020603050405020304" pitchFamily="18" charset="0"/>
              </a:rPr>
              <a:t>COVID</a:t>
            </a:r>
            <a:r>
              <a:rPr lang="el-GR" sz="1600" dirty="0">
                <a:cs typeface="Times New Roman" panose="02020603050405020304" pitchFamily="18" charset="0"/>
              </a:rPr>
              <a:t> – 19</a:t>
            </a:r>
            <a:r>
              <a:rPr lang="en-US" sz="1600" dirty="0">
                <a:cs typeface="Times New Roman" panose="02020603050405020304" pitchFamily="18" charset="0"/>
              </a:rPr>
              <a:t>  </a:t>
            </a:r>
            <a:r>
              <a:rPr lang="el-GR" sz="1600" dirty="0">
                <a:cs typeface="Times New Roman" panose="02020603050405020304" pitchFamily="18" charset="0"/>
              </a:rPr>
              <a:t>σε όλους</a:t>
            </a:r>
            <a:r>
              <a:rPr lang="en-US" sz="1600" dirty="0">
                <a:cs typeface="Times New Roman" panose="02020603050405020304" pitchFamily="18" charset="0"/>
              </a:rPr>
              <a:t> </a:t>
            </a:r>
            <a:endParaRPr lang="el-GR" sz="1600" dirty="0">
              <a:cs typeface="Times New Roman" panose="02020603050405020304" pitchFamily="18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l-GR" sz="1600" b="1" dirty="0">
              <a:cs typeface="Times New Roman" panose="02020603050405020304" pitchFamily="18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600" dirty="0">
                <a:cs typeface="Times New Roman" panose="02020603050405020304" pitchFamily="18" charset="0"/>
              </a:rPr>
              <a:t>Ενεργειακό </a:t>
            </a:r>
            <a:r>
              <a:rPr lang="en-US" sz="1600" dirty="0">
                <a:cs typeface="Times New Roman" panose="02020603050405020304" pitchFamily="18" charset="0"/>
              </a:rPr>
              <a:t>premium </a:t>
            </a:r>
            <a:r>
              <a:rPr lang="el-GR" sz="1600" dirty="0">
                <a:effectLst/>
                <a:cs typeface="Times New Roman" panose="02020603050405020304" pitchFamily="18" charset="0"/>
              </a:rPr>
              <a:t>+10%</a:t>
            </a:r>
            <a:r>
              <a:rPr lang="en-US" sz="1600" dirty="0">
                <a:effectLst/>
                <a:cs typeface="Times New Roman" panose="02020603050405020304" pitchFamily="18" charset="0"/>
              </a:rPr>
              <a:t> </a:t>
            </a:r>
            <a:r>
              <a:rPr lang="el-GR" sz="1600" dirty="0">
                <a:effectLst/>
                <a:cs typeface="Times New Roman" panose="02020603050405020304" pitchFamily="18" charset="0"/>
              </a:rPr>
              <a:t>εφόσον επιτευχθεί </a:t>
            </a:r>
            <a:r>
              <a:rPr lang="el-GR" sz="1600" dirty="0">
                <a:cs typeface="Times New Roman" panose="02020603050405020304" pitchFamily="18" charset="0"/>
              </a:rPr>
              <a:t>αναβάθμιση σε</a:t>
            </a:r>
            <a:r>
              <a:rPr lang="en-US" sz="1600" dirty="0">
                <a:cs typeface="Times New Roman" panose="02020603050405020304" pitchFamily="18" charset="0"/>
              </a:rPr>
              <a:t> </a:t>
            </a:r>
            <a:r>
              <a:rPr lang="el-GR" sz="1600" dirty="0">
                <a:cs typeface="Times New Roman" panose="02020603050405020304" pitchFamily="18" charset="0"/>
              </a:rPr>
              <a:t>ενεργειακή κατηγορία</a:t>
            </a:r>
            <a:r>
              <a:rPr lang="en-US" sz="1600" dirty="0">
                <a:cs typeface="Times New Roman" panose="02020603050405020304" pitchFamily="18" charset="0"/>
              </a:rPr>
              <a:t> </a:t>
            </a:r>
            <a:r>
              <a:rPr lang="el-GR" sz="1600" dirty="0">
                <a:effectLst/>
                <a:cs typeface="Times New Roman" panose="02020603050405020304" pitchFamily="18" charset="0"/>
              </a:rPr>
              <a:t> τουλάχιστον Β’</a:t>
            </a:r>
            <a:endParaRPr lang="en-US" sz="1600" dirty="0">
              <a:cs typeface="Times New Roman" panose="02020603050405020304" pitchFamily="18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1600" dirty="0">
              <a:effectLst/>
              <a:cs typeface="Times New Roman" panose="02020603050405020304" pitchFamily="18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altLang="el-GR" sz="1600" dirty="0">
                <a:cs typeface="Times New Roman" panose="02020603050405020304" pitchFamily="18" charset="0"/>
              </a:rPr>
              <a:t>Ειδική προσαύξηση </a:t>
            </a:r>
            <a:r>
              <a:rPr lang="en-US" altLang="el-GR" sz="1600" dirty="0">
                <a:cs typeface="Times New Roman" panose="02020603050405020304" pitchFamily="18" charset="0"/>
              </a:rPr>
              <a:t>+</a:t>
            </a:r>
            <a:r>
              <a:rPr kumimoji="0" lang="el-GR" altLang="el-GR" sz="1600" b="0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10% </a:t>
            </a:r>
            <a:r>
              <a:rPr kumimoji="0" lang="el-GR" altLang="el-GR" sz="1600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(ρήτρα δίκαιης μετάβασης)</a:t>
            </a:r>
            <a:r>
              <a:rPr kumimoji="0" lang="en-US" altLang="el-GR" sz="1600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 </a:t>
            </a:r>
            <a:r>
              <a:rPr kumimoji="0" lang="el-GR" altLang="el-GR" sz="1600" b="0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σε </a:t>
            </a:r>
            <a:r>
              <a:rPr kumimoji="0" lang="el-GR" altLang="el-GR" sz="1600" b="0" i="0" u="none" strike="noStrike" cap="none" normalizeH="0" baseline="0" dirty="0" err="1">
                <a:ln>
                  <a:noFill/>
                </a:ln>
                <a:effectLst/>
                <a:cs typeface="Times New Roman" panose="02020603050405020304" pitchFamily="18" charset="0"/>
              </a:rPr>
              <a:t>λιγνιτικές</a:t>
            </a:r>
            <a:r>
              <a:rPr kumimoji="0" lang="el-GR" altLang="el-GR" sz="1600" b="0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 περιοχές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l-GR" sz="1600" dirty="0">
              <a:cs typeface="Times New Roman" panose="02020603050405020304" pitchFamily="18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1600" i="1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1862253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AAB742-A3D5-4560-BAFF-9A4293871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Ειδικά Ποσοστά Επιχορήγησης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C3729B1-9125-4BB0-A86C-D739EF2DC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sz="1800" dirty="0">
                <a:cs typeface="Times New Roman" panose="02020603050405020304" pitchFamily="18" charset="0"/>
              </a:rPr>
              <a:t>Επί του βασικού ποσοστού επιχορήγησης κάθε κατηγορίας προστίθεται</a:t>
            </a:r>
            <a:r>
              <a:rPr lang="en-US" sz="1800" dirty="0">
                <a:cs typeface="Times New Roman" panose="02020603050405020304" pitchFamily="18" charset="0"/>
              </a:rPr>
              <a:t> </a:t>
            </a:r>
            <a:r>
              <a:rPr lang="el-GR" sz="1800" dirty="0">
                <a:cs typeface="Times New Roman" panose="02020603050405020304" pitchFamily="18" charset="0"/>
              </a:rPr>
              <a:t>επιπλέον </a:t>
            </a:r>
            <a:r>
              <a:rPr lang="el-GR" sz="1800" b="1" dirty="0">
                <a:cs typeface="Times New Roman" panose="02020603050405020304" pitchFamily="18" charset="0"/>
              </a:rPr>
              <a:t>ειδική προσαύξηση 10% λόγω </a:t>
            </a:r>
            <a:r>
              <a:rPr lang="en-US" sz="1800" b="1" dirty="0">
                <a:cs typeface="Times New Roman" panose="02020603050405020304" pitchFamily="18" charset="0"/>
              </a:rPr>
              <a:t>COVID</a:t>
            </a:r>
            <a:r>
              <a:rPr lang="el-GR" sz="1800" b="1" dirty="0">
                <a:cs typeface="Times New Roman" panose="02020603050405020304" pitchFamily="18" charset="0"/>
              </a:rPr>
              <a:t> – 19</a:t>
            </a:r>
            <a:r>
              <a:rPr lang="en-US" sz="1800" b="1" dirty="0">
                <a:cs typeface="Times New Roman" panose="02020603050405020304" pitchFamily="18" charset="0"/>
              </a:rPr>
              <a:t> </a:t>
            </a:r>
            <a:r>
              <a:rPr lang="el-GR" sz="1800" dirty="0">
                <a:cs typeface="Times New Roman" panose="02020603050405020304" pitchFamily="18" charset="0"/>
              </a:rPr>
              <a:t>ώστε να αντιμετωπιστούν οι δυσμενείς επιπτώσεις της υγειονομικής κρίσης στην οικονομία και τα νοικοκυριά</a:t>
            </a:r>
            <a:r>
              <a:rPr lang="en-US" sz="1800" dirty="0">
                <a:cs typeface="Times New Roman" panose="02020603050405020304" pitchFamily="18" charset="0"/>
              </a:rPr>
              <a:t>. </a:t>
            </a:r>
            <a:r>
              <a:rPr lang="en-US" sz="1800" i="1" dirty="0">
                <a:solidFill>
                  <a:srgbClr val="FF0000"/>
                </a:solidFill>
                <a:cs typeface="Times New Roman" panose="02020603050405020304" pitchFamily="18" charset="0"/>
              </a:rPr>
              <a:t>(</a:t>
            </a:r>
            <a:r>
              <a:rPr lang="el-GR" sz="1800" i="1" dirty="0">
                <a:solidFill>
                  <a:srgbClr val="FF0000"/>
                </a:solidFill>
                <a:cs typeface="Times New Roman" panose="02020603050405020304" pitchFamily="18" charset="0"/>
              </a:rPr>
              <a:t>ΝΕΟ</a:t>
            </a:r>
            <a:r>
              <a:rPr lang="en-US" sz="1800" i="1" dirty="0">
                <a:solidFill>
                  <a:srgbClr val="FF0000"/>
                </a:solidFill>
                <a:cs typeface="Times New Roman" panose="02020603050405020304" pitchFamily="18" charset="0"/>
              </a:rPr>
              <a:t>!)</a:t>
            </a:r>
            <a:endParaRPr lang="el-GR" sz="1800" i="1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1800" b="1" dirty="0">
              <a:cs typeface="Times New Roman" panose="02020603050405020304" pitchFamily="18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l-GR" sz="1800" dirty="0">
                <a:effectLst/>
                <a:cs typeface="Times New Roman" panose="02020603050405020304" pitchFamily="18" charset="0"/>
              </a:rPr>
              <a:t>Σε κτήρια ενεργειακής κατηγορίας </a:t>
            </a:r>
            <a:r>
              <a:rPr lang="el-GR" sz="1800" b="1" dirty="0">
                <a:effectLst/>
                <a:cs typeface="Times New Roman" panose="02020603050405020304" pitchFamily="18" charset="0"/>
              </a:rPr>
              <a:t>Η και Ζ </a:t>
            </a:r>
            <a:r>
              <a:rPr lang="el-GR" sz="1800" dirty="0">
                <a:effectLst/>
                <a:cs typeface="Times New Roman" panose="02020603050405020304" pitchFamily="18" charset="0"/>
              </a:rPr>
              <a:t>(μονοκατοικίες, μεμονωμένα διαμερίσματα, πολυκατοικίες Τύπου Α), </a:t>
            </a:r>
            <a:r>
              <a:rPr lang="el-GR" sz="1800" b="1" dirty="0">
                <a:effectLst/>
                <a:cs typeface="Times New Roman" panose="02020603050405020304" pitchFamily="18" charset="0"/>
              </a:rPr>
              <a:t>εφόσον επιτευχθεί αναβάθμιση σε τουλάχιστον Β’ ενεργειακή κατηγορία</a:t>
            </a:r>
            <a:r>
              <a:rPr lang="el-GR" sz="1800" dirty="0">
                <a:effectLst/>
                <a:cs typeface="Times New Roman" panose="02020603050405020304" pitchFamily="18" charset="0"/>
              </a:rPr>
              <a:t>, προστίθεται ενεργειακό </a:t>
            </a:r>
            <a:r>
              <a:rPr lang="en-US" sz="1800" dirty="0">
                <a:effectLst/>
                <a:cs typeface="Times New Roman" panose="02020603050405020304" pitchFamily="18" charset="0"/>
              </a:rPr>
              <a:t>p</a:t>
            </a:r>
            <a:r>
              <a:rPr lang="el-GR" sz="1800" dirty="0" err="1">
                <a:effectLst/>
                <a:cs typeface="Times New Roman" panose="02020603050405020304" pitchFamily="18" charset="0"/>
              </a:rPr>
              <a:t>remium</a:t>
            </a:r>
            <a:r>
              <a:rPr lang="el-GR" sz="1800" dirty="0">
                <a:effectLst/>
                <a:cs typeface="Times New Roman" panose="02020603050405020304" pitchFamily="18" charset="0"/>
              </a:rPr>
              <a:t> +10%.</a:t>
            </a:r>
            <a:r>
              <a:rPr lang="el-GR" sz="1800" i="1" dirty="0">
                <a:effectLst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solidFill>
                  <a:srgbClr val="FF0000"/>
                </a:solidFill>
                <a:cs typeface="Times New Roman" panose="02020603050405020304" pitchFamily="18" charset="0"/>
              </a:rPr>
              <a:t>(NEO!)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1800" i="1" dirty="0">
              <a:cs typeface="Times New Roman" panose="02020603050405020304" pitchFamily="18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US" altLang="el-GR" sz="1800" b="0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E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ιδικά για τους κάτωθι δήμους του οι οποίοι ανήκουν σε </a:t>
            </a:r>
            <a:r>
              <a:rPr kumimoji="0" lang="el-GR" altLang="el-GR" sz="1800" b="0" i="0" u="none" strike="noStrike" cap="none" normalizeH="0" baseline="0" dirty="0" err="1">
                <a:ln>
                  <a:noFill/>
                </a:ln>
                <a:effectLst/>
                <a:cs typeface="Times New Roman" panose="02020603050405020304" pitchFamily="18" charset="0"/>
              </a:rPr>
              <a:t>λιγνιτικές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 περιοχές, το βασικό ποσοστό επιχορήγησης προσαυξάνεται κατά 10% (</a:t>
            </a:r>
            <a:r>
              <a:rPr kumimoji="0" lang="el-GR" altLang="el-GR" sz="1800" b="1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ρήτρα δίκαιης μετάβασης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)</a:t>
            </a:r>
            <a:r>
              <a:rPr kumimoji="0" lang="en-US" altLang="el-GR" sz="1800" b="0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 </a:t>
            </a:r>
            <a:r>
              <a:rPr lang="en-US" sz="1800" i="1" dirty="0">
                <a:solidFill>
                  <a:srgbClr val="FF0000"/>
                </a:solidFill>
                <a:cs typeface="Times New Roman" panose="02020603050405020304" pitchFamily="18" charset="0"/>
              </a:rPr>
              <a:t>(NEO!)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effectLst/>
                <a:cs typeface="Times New Roman" panose="02020603050405020304" pitchFamily="18" charset="0"/>
              </a:rPr>
              <a:t>: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l-GR" sz="1800" i="1" dirty="0"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5CDAA076-2D6B-4380-B4C4-1756A75FF2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311951"/>
              </p:ext>
            </p:extLst>
          </p:nvPr>
        </p:nvGraphicFramePr>
        <p:xfrm>
          <a:off x="838200" y="4688575"/>
          <a:ext cx="10071032" cy="109728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1702975">
                  <a:extLst>
                    <a:ext uri="{9D8B030D-6E8A-4147-A177-3AD203B41FA5}">
                      <a16:colId xmlns:a16="http://schemas.microsoft.com/office/drawing/2014/main" xmlns="" val="2401197035"/>
                    </a:ext>
                  </a:extLst>
                </a:gridCol>
                <a:gridCol w="8368057">
                  <a:extLst>
                    <a:ext uri="{9D8B030D-6E8A-4147-A177-3AD203B41FA5}">
                      <a16:colId xmlns:a16="http://schemas.microsoft.com/office/drawing/2014/main" xmlns="" val="19728140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600" b="1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Π.Ε. Κοζάνης: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6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Δήμος Κοζάνης, Δήμος </a:t>
                      </a:r>
                      <a:r>
                        <a:rPr lang="el-GR" sz="1600" b="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Βοΐου</a:t>
                      </a:r>
                      <a:r>
                        <a:rPr lang="el-GR" sz="16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, Δήμος </a:t>
                      </a:r>
                      <a:r>
                        <a:rPr lang="el-GR" sz="1600" b="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Βελβεντού</a:t>
                      </a:r>
                      <a:r>
                        <a:rPr lang="el-GR" sz="16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, Δήμος Εορδαίας, Δήμος </a:t>
                      </a:r>
                      <a:r>
                        <a:rPr lang="el-GR" sz="1600" b="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Σερβίων</a:t>
                      </a:r>
                      <a:endParaRPr lang="el-GR" sz="1600" b="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359236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Π.Ε. Φλώρινας:</a:t>
                      </a:r>
                      <a:endParaRPr lang="el-GR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Δήμος Φλώρινας, Δήμος Αμυνταίου, Δήμος Πρεσπών</a:t>
                      </a:r>
                      <a:endParaRPr lang="el-GR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5305259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Π.Ε. Αρκαδίας:</a:t>
                      </a:r>
                      <a:endParaRPr lang="el-GR" sz="16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l-GR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Δήμος Μεγαλόπολης, </a:t>
                      </a:r>
                      <a:r>
                        <a:rPr lang="en-US" sz="16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Δήμος</a:t>
                      </a: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Γορτυνί</a:t>
                      </a:r>
                      <a:r>
                        <a:rPr lang="en-US" sz="16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ας 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893156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812783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2450</Words>
  <Application>Microsoft Office PowerPoint</Application>
  <PresentationFormat>Προσαρμογή</PresentationFormat>
  <Paragraphs>617</Paragraphs>
  <Slides>24</Slides>
  <Notes>3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25" baseType="lpstr">
      <vt:lpstr>Θέμα του Office</vt:lpstr>
      <vt:lpstr>Νέο Πρόγραμμα “ΕΞΟΙΚΟΝΟΜΩ – ΑΥΤΟΝΟΜΩ  …… για ένα έξυπνο σπίτι” </vt:lpstr>
      <vt:lpstr>Περιεχόμενα</vt:lpstr>
      <vt:lpstr>Επιλέξιμες Κατοικίες</vt:lpstr>
      <vt:lpstr>Προϋποθέσεις Επιλέξιμων Κατοικιών</vt:lpstr>
      <vt:lpstr>Ωφελούμενοι - Δικαιούχοι</vt:lpstr>
      <vt:lpstr>Χρονοδιάγραμμα έναρξης υποβολής αιτήσεων</vt:lpstr>
      <vt:lpstr>Προϋπολογισμός Προγράμματος Εξοικονομώ - Αυτονομώ</vt:lpstr>
      <vt:lpstr>Ποσοστό Επιχορήγησης</vt:lpstr>
      <vt:lpstr>Ειδικά Ποσοστά Επιχορήγησης</vt:lpstr>
      <vt:lpstr>Ενεργειακός στόχος – Απαιτήσεις</vt:lpstr>
      <vt:lpstr>Ενεργειακός στόχος – Απαιτήσεις</vt:lpstr>
      <vt:lpstr>Επιλέξιμες παρεμβάσεις ανά τύπο κατοικίας-αίτησης</vt:lpstr>
      <vt:lpstr>Επιλέξιμες παρεμβάσεις ανά τύπο κατοικίας-αίτησης</vt:lpstr>
      <vt:lpstr>Επιλέξιμες παρεμβάσεις ανά τύπο κατοικίας-αίτησης</vt:lpstr>
      <vt:lpstr>Επιλέξιμες παρεμβάσεις ανά τύπο κατοικίας-αίτησης</vt:lpstr>
      <vt:lpstr>Επιλέξιμες παρεμβάσεις ανά τύπο κατοικίας-αίτησης</vt:lpstr>
      <vt:lpstr>Επιχορήγηση λοιπών δαπανών</vt:lpstr>
      <vt:lpstr>Επιχορήγηση λοιπών δαπανών</vt:lpstr>
      <vt:lpstr>Συνολικός Ανώτατος Προϋπολογισμός</vt:lpstr>
      <vt:lpstr>Παράδειγμα: Αίτηση κατοικίας με ωφέλιμη επιφάνεια 100 m2</vt:lpstr>
      <vt:lpstr>Παράδειγμα: Αίτηση κατοικίας με ωφέλιμη επιφάνεια 100 m2</vt:lpstr>
      <vt:lpstr>Κύρια δικαιολογητικά </vt:lpstr>
      <vt:lpstr>Σημαντικές διευκρινίσεις </vt:lpstr>
      <vt:lpstr>Σημαντικές διευκρινίσεις για Ενεργειακούς Επιθεωρητές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Manolis G</dc:creator>
  <cp:lastModifiedBy>Giannis Kolitsopoulos</cp:lastModifiedBy>
  <cp:revision>57</cp:revision>
  <dcterms:created xsi:type="dcterms:W3CDTF">2020-07-24T14:53:16Z</dcterms:created>
  <dcterms:modified xsi:type="dcterms:W3CDTF">2020-10-13T08:16:12Z</dcterms:modified>
</cp:coreProperties>
</file>