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70" r:id="rId2"/>
    <p:sldId id="256" r:id="rId3"/>
    <p:sldId id="257" r:id="rId4"/>
    <p:sldId id="258" r:id="rId5"/>
    <p:sldId id="260" r:id="rId6"/>
    <p:sldId id="259"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2" autoAdjust="0"/>
    <p:restoredTop sz="94624" autoAdjust="0"/>
  </p:normalViewPr>
  <p:slideViewPr>
    <p:cSldViewPr>
      <p:cViewPr>
        <p:scale>
          <a:sx n="64" d="100"/>
          <a:sy n="64" d="100"/>
        </p:scale>
        <p:origin x="-1338" y="-8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8502156A-5FB8-4AED-96A8-E081BC3EE6DB}" type="datetimeFigureOut">
              <a:rPr lang="en-US"/>
              <a:pPr>
                <a:defRPr/>
              </a:pPr>
              <a:t>4/18/2011</a:t>
            </a:fld>
            <a:endParaRPr lang="en-GB"/>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n-GB" noProof="0" smtClean="0"/>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3E140BE7-50D7-4652-B8BA-17B3456821D6}"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4_Title Slide">
    <p:spTree>
      <p:nvGrpSpPr>
        <p:cNvPr id="1" name=""/>
        <p:cNvGrpSpPr/>
        <p:nvPr/>
      </p:nvGrpSpPr>
      <p:grpSpPr>
        <a:xfrm>
          <a:off x="0" y="0"/>
          <a:ext cx="0" cy="0"/>
          <a:chOff x="0" y="0"/>
          <a:chExt cx="0" cy="0"/>
        </a:xfrm>
      </p:grpSpPr>
      <p:sp>
        <p:nvSpPr>
          <p:cNvPr id="44034" name="Rectangle 2"/>
          <p:cNvSpPr>
            <a:spLocks noGrp="1" noChangeArrowheads="1"/>
          </p:cNvSpPr>
          <p:nvPr/>
        </p:nvSpPr>
        <p:spPr bwMode="auto">
          <a:xfrm>
            <a:off x="457200" y="274638"/>
            <a:ext cx="8229600" cy="1143000"/>
          </a:xfrm>
          <a:prstGeom prst="rect">
            <a:avLst/>
          </a:prstGeom>
          <a:noFill/>
          <a:ln w="9525">
            <a:noFill/>
            <a:miter lim="800000"/>
            <a:headEnd/>
            <a:tailEnd/>
          </a:ln>
          <a:effectLst/>
        </p:spPr>
        <p:txBody>
          <a:bodyPr/>
          <a:lstStyle/>
          <a:p>
            <a:pPr algn="ctr" eaLnBrk="0" hangingPunct="0"/>
            <a:endParaRPr lang="el-GR" sz="4400">
              <a:latin typeface="Calibri" pitchFamily="34" charset="0"/>
            </a:endParaRPr>
          </a:p>
        </p:txBody>
      </p:sp>
      <p:sp>
        <p:nvSpPr>
          <p:cNvPr id="44035" name="Rectangle 3"/>
          <p:cNvSpPr>
            <a:spLocks noGrp="1" noChangeArrowheads="1"/>
          </p:cNvSpPr>
          <p:nvPr/>
        </p:nvSpPr>
        <p:spPr bwMode="auto">
          <a:xfrm>
            <a:off x="457200" y="1600200"/>
            <a:ext cx="8229600" cy="4525963"/>
          </a:xfrm>
          <a:prstGeom prst="rect">
            <a:avLst/>
          </a:prstGeom>
          <a:noFill/>
          <a:ln w="9525">
            <a:noFill/>
            <a:miter lim="800000"/>
            <a:headEnd/>
            <a:tailEnd/>
          </a:ln>
          <a:effectLst/>
        </p:spPr>
        <p:txBody>
          <a:bodyPr/>
          <a:lstStyle/>
          <a:p>
            <a:pPr marL="342900" indent="-342900" eaLnBrk="0" hangingPunct="0">
              <a:spcBef>
                <a:spcPct val="20000"/>
              </a:spcBef>
              <a:buFont typeface="Arial" charset="0"/>
              <a:buNone/>
            </a:pPr>
            <a:endParaRPr lang="el-GR" sz="3200">
              <a:latin typeface="Calibri"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reserve="1">
  <p:cSld name="2_Title Slide">
    <p:spTree>
      <p:nvGrpSpPr>
        <p:cNvPr id="1" name=""/>
        <p:cNvGrpSpPr/>
        <p:nvPr/>
      </p:nvGrpSpPr>
      <p:grpSpPr>
        <a:xfrm>
          <a:off x="0" y="0"/>
          <a:ext cx="0" cy="0"/>
          <a:chOff x="0" y="0"/>
          <a:chExt cx="0" cy="0"/>
        </a:xfrm>
      </p:grpSpPr>
      <p:sp>
        <p:nvSpPr>
          <p:cNvPr id="40962" name="Rectangle 2"/>
          <p:cNvSpPr>
            <a:spLocks noGrp="1" noChangeArrowheads="1"/>
          </p:cNvSpPr>
          <p:nvPr/>
        </p:nvSpPr>
        <p:spPr bwMode="auto">
          <a:xfrm>
            <a:off x="457200" y="274638"/>
            <a:ext cx="8229600" cy="1143000"/>
          </a:xfrm>
          <a:prstGeom prst="rect">
            <a:avLst/>
          </a:prstGeom>
          <a:noFill/>
          <a:ln w="9525">
            <a:noFill/>
            <a:miter lim="800000"/>
            <a:headEnd/>
            <a:tailEnd/>
          </a:ln>
          <a:effectLst/>
        </p:spPr>
        <p:txBody>
          <a:bodyPr/>
          <a:lstStyle/>
          <a:p>
            <a:pPr algn="ctr" eaLnBrk="0" hangingPunct="0"/>
            <a:endParaRPr lang="el-GR" sz="4400">
              <a:latin typeface="Calibri" pitchFamily="34" charset="0"/>
            </a:endParaRPr>
          </a:p>
        </p:txBody>
      </p:sp>
      <p:sp>
        <p:nvSpPr>
          <p:cNvPr id="40963" name="Rectangle 3"/>
          <p:cNvSpPr>
            <a:spLocks noGrp="1" noChangeArrowheads="1"/>
          </p:cNvSpPr>
          <p:nvPr/>
        </p:nvSpPr>
        <p:spPr bwMode="auto">
          <a:xfrm>
            <a:off x="457200" y="1600200"/>
            <a:ext cx="8229600" cy="4525963"/>
          </a:xfrm>
          <a:prstGeom prst="rect">
            <a:avLst/>
          </a:prstGeom>
          <a:noFill/>
          <a:ln w="9525">
            <a:noFill/>
            <a:miter lim="800000"/>
            <a:headEnd/>
            <a:tailEnd/>
          </a:ln>
          <a:effectLst/>
        </p:spPr>
        <p:txBody>
          <a:bodyPr/>
          <a:lstStyle/>
          <a:p>
            <a:pPr marL="342900" indent="-342900" eaLnBrk="0" hangingPunct="0">
              <a:spcBef>
                <a:spcPct val="20000"/>
              </a:spcBef>
              <a:buFont typeface="Arial" charset="0"/>
              <a:buNone/>
            </a:pPr>
            <a:endParaRPr lang="el-GR" sz="3200">
              <a:latin typeface="Calibri"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41986" name="Rectangle 2"/>
          <p:cNvSpPr>
            <a:spLocks noGrp="1" noChangeArrowheads="1"/>
          </p:cNvSpPr>
          <p:nvPr/>
        </p:nvSpPr>
        <p:spPr bwMode="auto">
          <a:xfrm>
            <a:off x="457200" y="274638"/>
            <a:ext cx="8229600" cy="1143000"/>
          </a:xfrm>
          <a:prstGeom prst="rect">
            <a:avLst/>
          </a:prstGeom>
          <a:noFill/>
          <a:ln w="9525">
            <a:noFill/>
            <a:miter lim="800000"/>
            <a:headEnd/>
            <a:tailEnd/>
          </a:ln>
          <a:effectLst/>
        </p:spPr>
        <p:txBody>
          <a:bodyPr/>
          <a:lstStyle/>
          <a:p>
            <a:pPr algn="ctr" eaLnBrk="0" hangingPunct="0"/>
            <a:endParaRPr lang="el-GR" sz="4400">
              <a:latin typeface="Calibri" pitchFamily="34" charset="0"/>
            </a:endParaRPr>
          </a:p>
        </p:txBody>
      </p:sp>
      <p:sp>
        <p:nvSpPr>
          <p:cNvPr id="41987" name="Rectangle 3"/>
          <p:cNvSpPr>
            <a:spLocks noGrp="1" noChangeArrowheads="1"/>
          </p:cNvSpPr>
          <p:nvPr/>
        </p:nvSpPr>
        <p:spPr bwMode="auto">
          <a:xfrm>
            <a:off x="457200" y="1600200"/>
            <a:ext cx="8229600" cy="4525963"/>
          </a:xfrm>
          <a:prstGeom prst="rect">
            <a:avLst/>
          </a:prstGeom>
          <a:noFill/>
          <a:ln w="9525">
            <a:noFill/>
            <a:miter lim="800000"/>
            <a:headEnd/>
            <a:tailEnd/>
          </a:ln>
          <a:effectLst/>
        </p:spPr>
        <p:txBody>
          <a:bodyPr/>
          <a:lstStyle/>
          <a:p>
            <a:pPr marL="342900" indent="-342900" eaLnBrk="0" hangingPunct="0">
              <a:spcBef>
                <a:spcPct val="20000"/>
              </a:spcBef>
              <a:buFont typeface="Arial" charset="0"/>
              <a:buNone/>
            </a:pPr>
            <a:endParaRPr lang="el-GR" sz="3200">
              <a:latin typeface="Calibri"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6_Title Slide">
    <p:spTree>
      <p:nvGrpSpPr>
        <p:cNvPr id="1" name=""/>
        <p:cNvGrpSpPr/>
        <p:nvPr/>
      </p:nvGrpSpPr>
      <p:grpSpPr>
        <a:xfrm>
          <a:off x="0" y="0"/>
          <a:ext cx="0" cy="0"/>
          <a:chOff x="0" y="0"/>
          <a:chExt cx="0" cy="0"/>
        </a:xfrm>
      </p:grpSpPr>
      <p:sp>
        <p:nvSpPr>
          <p:cNvPr id="46082" name="Rectangle 2"/>
          <p:cNvSpPr>
            <a:spLocks noGrp="1" noChangeArrowheads="1"/>
          </p:cNvSpPr>
          <p:nvPr/>
        </p:nvSpPr>
        <p:spPr bwMode="auto">
          <a:xfrm>
            <a:off x="457200" y="274638"/>
            <a:ext cx="8229600" cy="1143000"/>
          </a:xfrm>
          <a:prstGeom prst="rect">
            <a:avLst/>
          </a:prstGeom>
          <a:noFill/>
          <a:ln w="9525">
            <a:noFill/>
            <a:miter lim="800000"/>
            <a:headEnd/>
            <a:tailEnd/>
          </a:ln>
          <a:effectLst/>
        </p:spPr>
        <p:txBody>
          <a:bodyPr/>
          <a:lstStyle/>
          <a:p>
            <a:pPr algn="ctr" eaLnBrk="0" hangingPunct="0"/>
            <a:endParaRPr lang="el-GR" sz="4400">
              <a:latin typeface="Calibri" pitchFamily="34" charset="0"/>
            </a:endParaRPr>
          </a:p>
        </p:txBody>
      </p:sp>
      <p:sp>
        <p:nvSpPr>
          <p:cNvPr id="46083" name="Rectangle 3"/>
          <p:cNvSpPr>
            <a:spLocks noGrp="1" noChangeArrowheads="1"/>
          </p:cNvSpPr>
          <p:nvPr/>
        </p:nvSpPr>
        <p:spPr bwMode="auto">
          <a:xfrm>
            <a:off x="457200" y="1600200"/>
            <a:ext cx="8229600" cy="4525963"/>
          </a:xfrm>
          <a:prstGeom prst="rect">
            <a:avLst/>
          </a:prstGeom>
          <a:noFill/>
          <a:ln w="9525">
            <a:noFill/>
            <a:miter lim="800000"/>
            <a:headEnd/>
            <a:tailEnd/>
          </a:ln>
          <a:effectLst/>
        </p:spPr>
        <p:txBody>
          <a:bodyPr/>
          <a:lstStyle/>
          <a:p>
            <a:pPr marL="342900" indent="-342900" eaLnBrk="0" hangingPunct="0">
              <a:spcBef>
                <a:spcPct val="20000"/>
              </a:spcBef>
              <a:buFont typeface="Arial" charset="0"/>
              <a:buNone/>
            </a:pPr>
            <a:endParaRPr lang="el-GR" sz="3200">
              <a:latin typeface="Calibri"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7_Title Slide">
    <p:spTree>
      <p:nvGrpSpPr>
        <p:cNvPr id="1" name=""/>
        <p:cNvGrpSpPr/>
        <p:nvPr/>
      </p:nvGrpSpPr>
      <p:grpSpPr>
        <a:xfrm>
          <a:off x="0" y="0"/>
          <a:ext cx="0" cy="0"/>
          <a:chOff x="0" y="0"/>
          <a:chExt cx="0" cy="0"/>
        </a:xfrm>
      </p:grpSpPr>
      <p:sp>
        <p:nvSpPr>
          <p:cNvPr id="47106" name="Rectangle 2"/>
          <p:cNvSpPr>
            <a:spLocks noGrp="1" noChangeArrowheads="1"/>
          </p:cNvSpPr>
          <p:nvPr/>
        </p:nvSpPr>
        <p:spPr bwMode="auto">
          <a:xfrm>
            <a:off x="457200" y="274638"/>
            <a:ext cx="8229600" cy="1143000"/>
          </a:xfrm>
          <a:prstGeom prst="rect">
            <a:avLst/>
          </a:prstGeom>
          <a:noFill/>
          <a:ln w="9525">
            <a:noFill/>
            <a:miter lim="800000"/>
            <a:headEnd/>
            <a:tailEnd/>
          </a:ln>
          <a:effectLst/>
        </p:spPr>
        <p:txBody>
          <a:bodyPr/>
          <a:lstStyle/>
          <a:p>
            <a:pPr algn="ctr" eaLnBrk="0" hangingPunct="0"/>
            <a:endParaRPr lang="el-GR" sz="4400">
              <a:latin typeface="Calibri" pitchFamily="34" charset="0"/>
            </a:endParaRPr>
          </a:p>
        </p:txBody>
      </p:sp>
      <p:sp>
        <p:nvSpPr>
          <p:cNvPr id="47107" name="Rectangle 3"/>
          <p:cNvSpPr>
            <a:spLocks noGrp="1" noChangeArrowheads="1"/>
          </p:cNvSpPr>
          <p:nvPr/>
        </p:nvSpPr>
        <p:spPr bwMode="auto">
          <a:xfrm>
            <a:off x="457200" y="1600200"/>
            <a:ext cx="8229600" cy="4525963"/>
          </a:xfrm>
          <a:prstGeom prst="rect">
            <a:avLst/>
          </a:prstGeom>
          <a:noFill/>
          <a:ln w="9525">
            <a:noFill/>
            <a:miter lim="800000"/>
            <a:headEnd/>
            <a:tailEnd/>
          </a:ln>
          <a:effectLst/>
        </p:spPr>
        <p:txBody>
          <a:bodyPr/>
          <a:lstStyle/>
          <a:p>
            <a:pPr marL="342900" indent="-342900" eaLnBrk="0" hangingPunct="0">
              <a:spcBef>
                <a:spcPct val="20000"/>
              </a:spcBef>
              <a:buFont typeface="Arial" charset="0"/>
              <a:buNone/>
            </a:pPr>
            <a:endParaRPr lang="el-GR" sz="3200">
              <a:latin typeface="Calibri"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8_Title Slide">
    <p:spTree>
      <p:nvGrpSpPr>
        <p:cNvPr id="1" name=""/>
        <p:cNvGrpSpPr/>
        <p:nvPr/>
      </p:nvGrpSpPr>
      <p:grpSpPr>
        <a:xfrm>
          <a:off x="0" y="0"/>
          <a:ext cx="0" cy="0"/>
          <a:chOff x="0" y="0"/>
          <a:chExt cx="0" cy="0"/>
        </a:xfrm>
      </p:grpSpPr>
      <p:sp>
        <p:nvSpPr>
          <p:cNvPr id="48130" name="Rectangle 2"/>
          <p:cNvSpPr>
            <a:spLocks noGrp="1" noChangeArrowheads="1"/>
          </p:cNvSpPr>
          <p:nvPr/>
        </p:nvSpPr>
        <p:spPr bwMode="auto">
          <a:xfrm>
            <a:off x="457200" y="274638"/>
            <a:ext cx="8229600" cy="1143000"/>
          </a:xfrm>
          <a:prstGeom prst="rect">
            <a:avLst/>
          </a:prstGeom>
          <a:noFill/>
          <a:ln w="9525">
            <a:noFill/>
            <a:miter lim="800000"/>
            <a:headEnd/>
            <a:tailEnd/>
          </a:ln>
          <a:effectLst/>
        </p:spPr>
        <p:txBody>
          <a:bodyPr/>
          <a:lstStyle/>
          <a:p>
            <a:pPr algn="ctr" eaLnBrk="0" hangingPunct="0"/>
            <a:endParaRPr lang="el-GR" sz="4400">
              <a:latin typeface="Calibri" pitchFamily="34" charset="0"/>
            </a:endParaRPr>
          </a:p>
        </p:txBody>
      </p:sp>
      <p:sp>
        <p:nvSpPr>
          <p:cNvPr id="48131" name="Rectangle 3"/>
          <p:cNvSpPr>
            <a:spLocks noGrp="1" noChangeArrowheads="1"/>
          </p:cNvSpPr>
          <p:nvPr/>
        </p:nvSpPr>
        <p:spPr bwMode="auto">
          <a:xfrm>
            <a:off x="457200" y="1600200"/>
            <a:ext cx="8229600" cy="4525963"/>
          </a:xfrm>
          <a:prstGeom prst="rect">
            <a:avLst/>
          </a:prstGeom>
          <a:noFill/>
          <a:ln w="9525">
            <a:noFill/>
            <a:miter lim="800000"/>
            <a:headEnd/>
            <a:tailEnd/>
          </a:ln>
          <a:effectLst/>
        </p:spPr>
        <p:txBody>
          <a:bodyPr/>
          <a:lstStyle/>
          <a:p>
            <a:pPr marL="342900" indent="-342900" eaLnBrk="0" hangingPunct="0">
              <a:spcBef>
                <a:spcPct val="20000"/>
              </a:spcBef>
              <a:buFont typeface="Arial" charset="0"/>
              <a:buNone/>
            </a:pPr>
            <a:endParaRPr lang="el-GR" sz="3200">
              <a:latin typeface="Calibri"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10_Title Slide">
    <p:spTree>
      <p:nvGrpSpPr>
        <p:cNvPr id="1" name=""/>
        <p:cNvGrpSpPr/>
        <p:nvPr/>
      </p:nvGrpSpPr>
      <p:grpSpPr>
        <a:xfrm>
          <a:off x="0" y="0"/>
          <a:ext cx="0" cy="0"/>
          <a:chOff x="0" y="0"/>
          <a:chExt cx="0" cy="0"/>
        </a:xfrm>
      </p:grpSpPr>
      <p:sp>
        <p:nvSpPr>
          <p:cNvPr id="50178" name="Rectangle 2"/>
          <p:cNvSpPr>
            <a:spLocks noGrp="1" noChangeArrowheads="1"/>
          </p:cNvSpPr>
          <p:nvPr/>
        </p:nvSpPr>
        <p:spPr bwMode="auto">
          <a:xfrm>
            <a:off x="457200" y="274638"/>
            <a:ext cx="8229600" cy="1143000"/>
          </a:xfrm>
          <a:prstGeom prst="rect">
            <a:avLst/>
          </a:prstGeom>
          <a:noFill/>
          <a:ln w="9525">
            <a:noFill/>
            <a:miter lim="800000"/>
            <a:headEnd/>
            <a:tailEnd/>
          </a:ln>
          <a:effectLst/>
        </p:spPr>
        <p:txBody>
          <a:bodyPr/>
          <a:lstStyle/>
          <a:p>
            <a:pPr algn="ctr" eaLnBrk="0" hangingPunct="0"/>
            <a:endParaRPr lang="el-GR" sz="4400">
              <a:latin typeface="Calibri" pitchFamily="34" charset="0"/>
            </a:endParaRPr>
          </a:p>
        </p:txBody>
      </p:sp>
      <p:sp>
        <p:nvSpPr>
          <p:cNvPr id="50179" name="Rectangle 3"/>
          <p:cNvSpPr>
            <a:spLocks noGrp="1" noChangeArrowheads="1"/>
          </p:cNvSpPr>
          <p:nvPr/>
        </p:nvSpPr>
        <p:spPr bwMode="auto">
          <a:xfrm>
            <a:off x="457200" y="1600200"/>
            <a:ext cx="8229600" cy="4525963"/>
          </a:xfrm>
          <a:prstGeom prst="rect">
            <a:avLst/>
          </a:prstGeom>
          <a:noFill/>
          <a:ln w="9525">
            <a:noFill/>
            <a:miter lim="800000"/>
            <a:headEnd/>
            <a:tailEnd/>
          </a:ln>
          <a:effectLst/>
        </p:spPr>
        <p:txBody>
          <a:bodyPr/>
          <a:lstStyle/>
          <a:p>
            <a:pPr marL="342900" indent="-342900" eaLnBrk="0" hangingPunct="0">
              <a:spcBef>
                <a:spcPct val="20000"/>
              </a:spcBef>
              <a:buFont typeface="Arial" charset="0"/>
              <a:buNone/>
            </a:pPr>
            <a:endParaRPr lang="el-GR" sz="3200">
              <a:latin typeface="Calibri"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202" name="Rectangle 2"/>
          <p:cNvSpPr>
            <a:spLocks noGrp="1" noChangeArrowheads="1"/>
          </p:cNvSpPr>
          <p:nvPr/>
        </p:nvSpPr>
        <p:spPr bwMode="auto">
          <a:xfrm>
            <a:off x="457200" y="274638"/>
            <a:ext cx="8229600" cy="1143000"/>
          </a:xfrm>
          <a:prstGeom prst="rect">
            <a:avLst/>
          </a:prstGeom>
          <a:noFill/>
          <a:ln w="9525">
            <a:noFill/>
            <a:miter lim="800000"/>
            <a:headEnd/>
            <a:tailEnd/>
          </a:ln>
          <a:effectLst/>
        </p:spPr>
        <p:txBody>
          <a:bodyPr/>
          <a:lstStyle/>
          <a:p>
            <a:pPr algn="ctr" eaLnBrk="0" hangingPunct="0"/>
            <a:endParaRPr lang="el-GR" sz="4400">
              <a:latin typeface="Calibri" pitchFamily="34" charset="0"/>
            </a:endParaRPr>
          </a:p>
        </p:txBody>
      </p:sp>
      <p:sp>
        <p:nvSpPr>
          <p:cNvPr id="51203" name="Rectangle 3"/>
          <p:cNvSpPr>
            <a:spLocks noGrp="1" noChangeArrowheads="1"/>
          </p:cNvSpPr>
          <p:nvPr/>
        </p:nvSpPr>
        <p:spPr bwMode="auto">
          <a:xfrm>
            <a:off x="457200" y="1600200"/>
            <a:ext cx="8229600" cy="4525963"/>
          </a:xfrm>
          <a:prstGeom prst="rect">
            <a:avLst/>
          </a:prstGeom>
          <a:noFill/>
          <a:ln w="9525">
            <a:noFill/>
            <a:miter lim="800000"/>
            <a:headEnd/>
            <a:tailEnd/>
          </a:ln>
          <a:effectLst/>
        </p:spPr>
        <p:txBody>
          <a:bodyPr/>
          <a:lstStyle/>
          <a:p>
            <a:pPr marL="342900" indent="-342900" eaLnBrk="0" hangingPunct="0">
              <a:spcBef>
                <a:spcPct val="20000"/>
              </a:spcBef>
              <a:buFont typeface="Arial" charset="0"/>
              <a:buNone/>
            </a:pPr>
            <a:endParaRPr lang="el-GR" sz="3200">
              <a:latin typeface="Calibri"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reserve="1">
  <p:cSld name="9_Title Slide">
    <p:spTree>
      <p:nvGrpSpPr>
        <p:cNvPr id="1" name=""/>
        <p:cNvGrpSpPr/>
        <p:nvPr/>
      </p:nvGrpSpPr>
      <p:grpSpPr>
        <a:xfrm>
          <a:off x="0" y="0"/>
          <a:ext cx="0" cy="0"/>
          <a:chOff x="0" y="0"/>
          <a:chExt cx="0" cy="0"/>
        </a:xfrm>
      </p:grpSpPr>
      <p:sp>
        <p:nvSpPr>
          <p:cNvPr id="49154" name="Rectangle 2"/>
          <p:cNvSpPr>
            <a:spLocks noGrp="1" noChangeArrowheads="1"/>
          </p:cNvSpPr>
          <p:nvPr/>
        </p:nvSpPr>
        <p:spPr bwMode="auto">
          <a:xfrm>
            <a:off x="457200" y="274638"/>
            <a:ext cx="8229600" cy="1143000"/>
          </a:xfrm>
          <a:prstGeom prst="rect">
            <a:avLst/>
          </a:prstGeom>
          <a:noFill/>
          <a:ln w="9525">
            <a:noFill/>
            <a:miter lim="800000"/>
            <a:headEnd/>
            <a:tailEnd/>
          </a:ln>
          <a:effectLst/>
        </p:spPr>
        <p:txBody>
          <a:bodyPr/>
          <a:lstStyle/>
          <a:p>
            <a:pPr algn="ctr" eaLnBrk="0" hangingPunct="0"/>
            <a:endParaRPr lang="el-GR" sz="4400">
              <a:latin typeface="Calibri" pitchFamily="34" charset="0"/>
            </a:endParaRPr>
          </a:p>
        </p:txBody>
      </p:sp>
      <p:sp>
        <p:nvSpPr>
          <p:cNvPr id="49155" name="Rectangle 3"/>
          <p:cNvSpPr>
            <a:spLocks noGrp="1" noChangeArrowheads="1"/>
          </p:cNvSpPr>
          <p:nvPr/>
        </p:nvSpPr>
        <p:spPr bwMode="auto">
          <a:xfrm>
            <a:off x="457200" y="1600200"/>
            <a:ext cx="8229600" cy="4525963"/>
          </a:xfrm>
          <a:prstGeom prst="rect">
            <a:avLst/>
          </a:prstGeom>
          <a:noFill/>
          <a:ln w="9525">
            <a:noFill/>
            <a:miter lim="800000"/>
            <a:headEnd/>
            <a:tailEnd/>
          </a:ln>
          <a:effectLst/>
        </p:spPr>
        <p:txBody>
          <a:bodyPr/>
          <a:lstStyle/>
          <a:p>
            <a:pPr marL="342900" indent="-342900" eaLnBrk="0" hangingPunct="0">
              <a:spcBef>
                <a:spcPct val="20000"/>
              </a:spcBef>
              <a:buFont typeface="Arial" charset="0"/>
              <a:buNone/>
            </a:pPr>
            <a:endParaRPr lang="el-GR" sz="3200">
              <a:latin typeface="Calibri"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 preserve="1">
  <p:cSld name="5_Title Slide">
    <p:spTree>
      <p:nvGrpSpPr>
        <p:cNvPr id="1" name=""/>
        <p:cNvGrpSpPr/>
        <p:nvPr/>
      </p:nvGrpSpPr>
      <p:grpSpPr>
        <a:xfrm>
          <a:off x="0" y="0"/>
          <a:ext cx="0" cy="0"/>
          <a:chOff x="0" y="0"/>
          <a:chExt cx="0" cy="0"/>
        </a:xfrm>
      </p:grpSpPr>
      <p:sp>
        <p:nvSpPr>
          <p:cNvPr id="45058" name="Rectangle 2"/>
          <p:cNvSpPr>
            <a:spLocks noGrp="1" noChangeArrowheads="1"/>
          </p:cNvSpPr>
          <p:nvPr/>
        </p:nvSpPr>
        <p:spPr bwMode="auto">
          <a:xfrm>
            <a:off x="457200" y="274638"/>
            <a:ext cx="8229600" cy="1143000"/>
          </a:xfrm>
          <a:prstGeom prst="rect">
            <a:avLst/>
          </a:prstGeom>
          <a:noFill/>
          <a:ln w="9525">
            <a:noFill/>
            <a:miter lim="800000"/>
            <a:headEnd/>
            <a:tailEnd/>
          </a:ln>
          <a:effectLst/>
        </p:spPr>
        <p:txBody>
          <a:bodyPr/>
          <a:lstStyle/>
          <a:p>
            <a:pPr algn="ctr" eaLnBrk="0" hangingPunct="0"/>
            <a:endParaRPr lang="el-GR" sz="4400">
              <a:latin typeface="Calibri" pitchFamily="34" charset="0"/>
            </a:endParaRPr>
          </a:p>
        </p:txBody>
      </p:sp>
      <p:sp>
        <p:nvSpPr>
          <p:cNvPr id="45059" name="Rectangle 3"/>
          <p:cNvSpPr>
            <a:spLocks noGrp="1" noChangeArrowheads="1"/>
          </p:cNvSpPr>
          <p:nvPr/>
        </p:nvSpPr>
        <p:spPr bwMode="auto">
          <a:xfrm>
            <a:off x="457200" y="1600200"/>
            <a:ext cx="8229600" cy="4525963"/>
          </a:xfrm>
          <a:prstGeom prst="rect">
            <a:avLst/>
          </a:prstGeom>
          <a:noFill/>
          <a:ln w="9525">
            <a:noFill/>
            <a:miter lim="800000"/>
            <a:headEnd/>
            <a:tailEnd/>
          </a:ln>
          <a:effectLst/>
        </p:spPr>
        <p:txBody>
          <a:bodyPr/>
          <a:lstStyle/>
          <a:p>
            <a:pPr marL="342900" indent="-342900" eaLnBrk="0" hangingPunct="0">
              <a:spcBef>
                <a:spcPct val="20000"/>
              </a:spcBef>
              <a:buFont typeface="Arial" charset="0"/>
              <a:buNone/>
            </a:pPr>
            <a:endParaRPr lang="el-GR" sz="3200">
              <a:latin typeface="Calibri"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reserve="1">
  <p:cSld name="3_Title Slide">
    <p:spTree>
      <p:nvGrpSpPr>
        <p:cNvPr id="1" name=""/>
        <p:cNvGrpSpPr/>
        <p:nvPr/>
      </p:nvGrpSpPr>
      <p:grpSpPr>
        <a:xfrm>
          <a:off x="0" y="0"/>
          <a:ext cx="0" cy="0"/>
          <a:chOff x="0" y="0"/>
          <a:chExt cx="0" cy="0"/>
        </a:xfrm>
      </p:grpSpPr>
      <p:sp>
        <p:nvSpPr>
          <p:cNvPr id="43010" name="Rectangle 2"/>
          <p:cNvSpPr>
            <a:spLocks noGrp="1" noChangeArrowheads="1"/>
          </p:cNvSpPr>
          <p:nvPr/>
        </p:nvSpPr>
        <p:spPr bwMode="auto">
          <a:xfrm>
            <a:off x="457200" y="274638"/>
            <a:ext cx="8229600" cy="1143000"/>
          </a:xfrm>
          <a:prstGeom prst="rect">
            <a:avLst/>
          </a:prstGeom>
          <a:noFill/>
          <a:ln w="9525">
            <a:noFill/>
            <a:miter lim="800000"/>
            <a:headEnd/>
            <a:tailEnd/>
          </a:ln>
          <a:effectLst/>
        </p:spPr>
        <p:txBody>
          <a:bodyPr/>
          <a:lstStyle/>
          <a:p>
            <a:pPr algn="ctr" eaLnBrk="0" hangingPunct="0"/>
            <a:endParaRPr lang="el-GR" sz="4400">
              <a:latin typeface="Calibri" pitchFamily="34" charset="0"/>
            </a:endParaRPr>
          </a:p>
        </p:txBody>
      </p:sp>
      <p:sp>
        <p:nvSpPr>
          <p:cNvPr id="43011" name="Rectangle 3"/>
          <p:cNvSpPr>
            <a:spLocks noGrp="1" noChangeArrowheads="1"/>
          </p:cNvSpPr>
          <p:nvPr/>
        </p:nvSpPr>
        <p:spPr bwMode="auto">
          <a:xfrm>
            <a:off x="457200" y="1600200"/>
            <a:ext cx="8229600" cy="4525963"/>
          </a:xfrm>
          <a:prstGeom prst="rect">
            <a:avLst/>
          </a:prstGeom>
          <a:noFill/>
          <a:ln w="9525">
            <a:noFill/>
            <a:miter lim="800000"/>
            <a:headEnd/>
            <a:tailEnd/>
          </a:ln>
          <a:effectLst/>
        </p:spPr>
        <p:txBody>
          <a:bodyPr/>
          <a:lstStyle/>
          <a:p>
            <a:pPr marL="342900" indent="-342900" eaLnBrk="0" hangingPunct="0">
              <a:spcBef>
                <a:spcPct val="20000"/>
              </a:spcBef>
              <a:buFont typeface="Arial" charset="0"/>
              <a:buNone/>
            </a:pPr>
            <a:endParaRPr lang="el-GR" sz="3200">
              <a:latin typeface="Calibri"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sp>
        <p:nvSpPr>
          <p:cNvPr id="28" name="27 - Ορθογώνιο"/>
          <p:cNvSpPr/>
          <p:nvPr userDrawn="1"/>
        </p:nvSpPr>
        <p:spPr>
          <a:xfrm>
            <a:off x="114300" y="103188"/>
            <a:ext cx="8904288" cy="66611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1027" name="6 - Εικόνα" descr="DEF%20flag-logoeac-LLP_EN"/>
          <p:cNvPicPr>
            <a:picLocks noChangeAspect="1"/>
          </p:cNvPicPr>
          <p:nvPr userDrawn="1"/>
        </p:nvPicPr>
        <p:blipFill>
          <a:blip r:embed="rId13"/>
          <a:srcRect/>
          <a:stretch>
            <a:fillRect/>
          </a:stretch>
        </p:blipFill>
        <p:spPr bwMode="auto">
          <a:xfrm>
            <a:off x="1627188" y="6061075"/>
            <a:ext cx="1357312" cy="547688"/>
          </a:xfrm>
          <a:prstGeom prst="rect">
            <a:avLst/>
          </a:prstGeom>
          <a:noFill/>
          <a:ln w="9525">
            <a:noFill/>
            <a:miter lim="800000"/>
            <a:headEnd/>
            <a:tailEnd/>
          </a:ln>
        </p:spPr>
      </p:pic>
      <p:pic>
        <p:nvPicPr>
          <p:cNvPr id="1028" name="7 - Εικόνα"/>
          <p:cNvPicPr>
            <a:picLocks noChangeAspect="1"/>
          </p:cNvPicPr>
          <p:nvPr userDrawn="1"/>
        </p:nvPicPr>
        <p:blipFill>
          <a:blip r:embed="rId14"/>
          <a:srcRect/>
          <a:stretch>
            <a:fillRect/>
          </a:stretch>
        </p:blipFill>
        <p:spPr bwMode="auto">
          <a:xfrm>
            <a:off x="214313" y="5857875"/>
            <a:ext cx="1357312" cy="722313"/>
          </a:xfrm>
          <a:prstGeom prst="rect">
            <a:avLst/>
          </a:prstGeom>
          <a:noFill/>
          <a:ln w="9525">
            <a:noFill/>
            <a:miter lim="800000"/>
            <a:headEnd/>
            <a:tailEnd/>
          </a:ln>
        </p:spPr>
      </p:pic>
      <p:sp>
        <p:nvSpPr>
          <p:cNvPr id="1029" name="Rectangle 3"/>
          <p:cNvSpPr>
            <a:spLocks noChangeArrowheads="1"/>
          </p:cNvSpPr>
          <p:nvPr userDrawn="1"/>
        </p:nvSpPr>
        <p:spPr bwMode="auto">
          <a:xfrm>
            <a:off x="0" y="0"/>
            <a:ext cx="9144000" cy="457200"/>
          </a:xfrm>
          <a:prstGeom prst="rect">
            <a:avLst/>
          </a:prstGeom>
          <a:noFill/>
          <a:ln w="9525">
            <a:noFill/>
            <a:miter lim="800000"/>
            <a:headEnd/>
            <a:tailEnd/>
          </a:ln>
        </p:spPr>
        <p:txBody>
          <a:bodyPr wrap="none" anchor="ctr">
            <a:spAutoFit/>
          </a:bodyPr>
          <a:lstStyle/>
          <a:p>
            <a:pPr>
              <a:defRPr/>
            </a:pPr>
            <a:endParaRPr lang="en-GB">
              <a:latin typeface="Calibri" pitchFamily="34" charset="0"/>
            </a:endParaRPr>
          </a:p>
        </p:txBody>
      </p:sp>
      <p:sp>
        <p:nvSpPr>
          <p:cNvPr id="1030" name="Rectangle 4"/>
          <p:cNvSpPr>
            <a:spLocks noChangeArrowheads="1"/>
          </p:cNvSpPr>
          <p:nvPr userDrawn="1"/>
        </p:nvSpPr>
        <p:spPr bwMode="auto">
          <a:xfrm>
            <a:off x="3086100" y="6121400"/>
            <a:ext cx="5797550" cy="461963"/>
          </a:xfrm>
          <a:prstGeom prst="rect">
            <a:avLst/>
          </a:prstGeom>
          <a:noFill/>
          <a:ln w="9525">
            <a:noFill/>
            <a:miter lim="800000"/>
            <a:headEnd/>
            <a:tailEnd/>
          </a:ln>
        </p:spPr>
        <p:txBody>
          <a:bodyPr anchor="ctr">
            <a:spAutoFit/>
          </a:bodyPr>
          <a:lstStyle/>
          <a:p>
            <a:pPr algn="just">
              <a:tabLst>
                <a:tab pos="2636838" algn="ctr"/>
                <a:tab pos="5273675" algn="r"/>
                <a:tab pos="5943600" algn="r"/>
              </a:tabLst>
              <a:defRPr/>
            </a:pPr>
            <a:r>
              <a:rPr lang="en-GB" altLang="zh-CN" sz="800">
                <a:latin typeface="Century Gothic" pitchFamily="34" charset="0"/>
                <a:cs typeface="Tahoma" pitchFamily="34" charset="0"/>
              </a:rPr>
              <a:t>This project has been funded with support from the European Commission. This communication reflects the views only of the author, and the Commission cannot be held responsible for any use which may be made of the information contained therein.</a:t>
            </a:r>
            <a:endParaRPr lang="en-GB" altLang="zh-CN">
              <a:latin typeface="Century Gothic" pitchFamily="34" charset="0"/>
              <a:cs typeface="Tahoma" pitchFamily="34" charset="0"/>
            </a:endParaRPr>
          </a:p>
        </p:txBody>
      </p:sp>
      <p:pic>
        <p:nvPicPr>
          <p:cNvPr id="1031" name="10 - Εικόνα" descr="gogreen_suggestion logo v1.jpg"/>
          <p:cNvPicPr>
            <a:picLocks noChangeAspect="1"/>
          </p:cNvPicPr>
          <p:nvPr userDrawn="1"/>
        </p:nvPicPr>
        <p:blipFill>
          <a:blip r:embed="rId15"/>
          <a:srcRect l="2451" t="12292" b="36108"/>
          <a:stretch>
            <a:fillRect/>
          </a:stretch>
        </p:blipFill>
        <p:spPr bwMode="auto">
          <a:xfrm>
            <a:off x="263525" y="203200"/>
            <a:ext cx="2570163" cy="1357313"/>
          </a:xfrm>
          <a:prstGeom prst="rect">
            <a:avLst/>
          </a:prstGeom>
          <a:noFill/>
          <a:ln w="9525">
            <a:noFill/>
            <a:miter lim="800000"/>
            <a:headEnd/>
            <a:tailEnd/>
          </a:ln>
        </p:spPr>
      </p:pic>
      <p:cxnSp>
        <p:nvCxnSpPr>
          <p:cNvPr id="16" name="15 - Ευθεία γραμμή σύνδεσης"/>
          <p:cNvCxnSpPr/>
          <p:nvPr userDrawn="1"/>
        </p:nvCxnSpPr>
        <p:spPr>
          <a:xfrm rot="5400000">
            <a:off x="-2844006" y="3753644"/>
            <a:ext cx="6000750" cy="1588"/>
          </a:xfrm>
          <a:prstGeom prst="line">
            <a:avLst/>
          </a:prstGeom>
          <a:ln>
            <a:headEnd type="none"/>
            <a:tailEnd type="none"/>
          </a:ln>
        </p:spPr>
        <p:style>
          <a:lnRef idx="1">
            <a:schemeClr val="accent2"/>
          </a:lnRef>
          <a:fillRef idx="0">
            <a:schemeClr val="accent2"/>
          </a:fillRef>
          <a:effectRef idx="0">
            <a:schemeClr val="accent2"/>
          </a:effectRef>
          <a:fontRef idx="minor">
            <a:schemeClr val="tx1"/>
          </a:fontRef>
        </p:style>
      </p:cxnSp>
      <p:cxnSp>
        <p:nvCxnSpPr>
          <p:cNvPr id="18" name="17 - Ευθεία γραμμή σύνδεσης"/>
          <p:cNvCxnSpPr/>
          <p:nvPr userDrawn="1"/>
        </p:nvCxnSpPr>
        <p:spPr>
          <a:xfrm>
            <a:off x="109538" y="1682750"/>
            <a:ext cx="3286125" cy="1588"/>
          </a:xfrm>
          <a:prstGeom prst="line">
            <a:avLst/>
          </a:prstGeom>
          <a:ln>
            <a:tailEnd type="none"/>
          </a:ln>
        </p:spPr>
        <p:style>
          <a:lnRef idx="1">
            <a:schemeClr val="accent2"/>
          </a:lnRef>
          <a:fillRef idx="0">
            <a:schemeClr val="accent2"/>
          </a:fillRef>
          <a:effectRef idx="0">
            <a:schemeClr val="accent2"/>
          </a:effectRef>
          <a:fontRef idx="minor">
            <a:schemeClr val="tx1"/>
          </a:fontRef>
        </p:style>
      </p:cxnSp>
      <p:cxnSp>
        <p:nvCxnSpPr>
          <p:cNvPr id="27" name="26 - Ευθεία γραμμή σύνδεσης"/>
          <p:cNvCxnSpPr/>
          <p:nvPr userDrawn="1"/>
        </p:nvCxnSpPr>
        <p:spPr>
          <a:xfrm>
            <a:off x="0" y="1643063"/>
            <a:ext cx="3143250" cy="1587"/>
          </a:xfrm>
          <a:prstGeom prst="line">
            <a:avLst/>
          </a:prstGeom>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2" r:id="rId1"/>
    <p:sldLayoutId id="2147483654" r:id="rId2"/>
    <p:sldLayoutId id="2147483655" r:id="rId3"/>
    <p:sldLayoutId id="2147483656" r:id="rId4"/>
    <p:sldLayoutId id="2147483658" r:id="rId5"/>
    <p:sldLayoutId id="2147483659" r:id="rId6"/>
    <p:sldLayoutId id="2147483657" r:id="rId7"/>
    <p:sldLayoutId id="2147483653"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2 - Θέση περιεχομένου"/>
          <p:cNvSpPr>
            <a:spLocks noGrp="1"/>
          </p:cNvSpPr>
          <p:nvPr>
            <p:ph idx="4294967295"/>
          </p:nvPr>
        </p:nvSpPr>
        <p:spPr bwMode="auto">
          <a:xfrm>
            <a:off x="457200" y="1844675"/>
            <a:ext cx="8229600" cy="3671888"/>
          </a:xfrm>
          <a:prstGeom prst="rect">
            <a:avLst/>
          </a:prstGeom>
          <a:noFill/>
          <a:ln>
            <a:miter lim="800000"/>
            <a:headEnd/>
            <a:tailEnd/>
          </a:ln>
        </p:spPr>
        <p:txBody>
          <a:bodyPr/>
          <a:lstStyle/>
          <a:p>
            <a:pPr marL="0" indent="0" algn="ctr" eaLnBrk="1" hangingPunct="1"/>
            <a:endParaRPr lang="en-US" smtClean="0"/>
          </a:p>
          <a:p>
            <a:pPr marL="0" indent="0" algn="ctr" eaLnBrk="1" hangingPunct="1"/>
            <a:r>
              <a:rPr lang="en-US" b="1" smtClean="0">
                <a:solidFill>
                  <a:schemeClr val="accent1"/>
                </a:solidFill>
                <a:latin typeface="Century Gothic" pitchFamily="34" charset="0"/>
              </a:rPr>
              <a:t>SURVEY RESULTS</a:t>
            </a:r>
          </a:p>
          <a:p>
            <a:pPr marL="0" indent="0" algn="ctr" eaLnBrk="1" hangingPunct="1"/>
            <a:r>
              <a:rPr lang="en-US" b="1" smtClean="0">
                <a:solidFill>
                  <a:schemeClr val="accent1"/>
                </a:solidFill>
                <a:latin typeface="Century Gothic" pitchFamily="34" charset="0"/>
              </a:rPr>
              <a:t> ON GREEN TRAINING NEEDS </a:t>
            </a:r>
          </a:p>
          <a:p>
            <a:pPr marL="0" indent="0" algn="ctr" eaLnBrk="1" hangingPunct="1"/>
            <a:r>
              <a:rPr lang="en-US" b="1" smtClean="0">
                <a:solidFill>
                  <a:schemeClr val="accent1"/>
                </a:solidFill>
                <a:latin typeface="Century Gothic" pitchFamily="34" charset="0"/>
              </a:rPr>
              <a:t>OF THE EUROPEAN SMEs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1 - Τίτλος"/>
          <p:cNvSpPr>
            <a:spLocks noGrp="1"/>
          </p:cNvSpPr>
          <p:nvPr>
            <p:ph type="title" idx="4294967295"/>
          </p:nvPr>
        </p:nvSpPr>
        <p:spPr bwMode="auto">
          <a:xfrm>
            <a:off x="4284663" y="692150"/>
            <a:ext cx="4402137" cy="941388"/>
          </a:xfrm>
          <a:prstGeom prst="rect">
            <a:avLst/>
          </a:prstGeom>
          <a:noFill/>
          <a:ln>
            <a:miter lim="800000"/>
            <a:headEnd/>
            <a:tailEnd/>
          </a:ln>
        </p:spPr>
        <p:txBody>
          <a:bodyPr/>
          <a:lstStyle/>
          <a:p>
            <a:pPr eaLnBrk="1" hangingPunct="1"/>
            <a:r>
              <a:rPr lang="en-GB" sz="2400" b="1" smtClean="0">
                <a:solidFill>
                  <a:schemeClr val="accent1"/>
                </a:solidFill>
                <a:latin typeface="Century Gothic" pitchFamily="34" charset="0"/>
              </a:rPr>
              <a:t>Countries adopting quality standards</a:t>
            </a:r>
            <a:r>
              <a:rPr lang="es-ES_tradnl" b="1" smtClean="0">
                <a:solidFill>
                  <a:schemeClr val="tx2"/>
                </a:solidFill>
                <a:latin typeface="Century Gothic" pitchFamily="34" charset="0"/>
              </a:rPr>
              <a:t/>
            </a:r>
            <a:br>
              <a:rPr lang="es-ES_tradnl" b="1" smtClean="0">
                <a:solidFill>
                  <a:schemeClr val="tx2"/>
                </a:solidFill>
                <a:latin typeface="Century Gothic" pitchFamily="34" charset="0"/>
              </a:rPr>
            </a:br>
            <a:endParaRPr lang="el-GR" smtClean="0">
              <a:latin typeface="Century Gothic" pitchFamily="34" charset="0"/>
            </a:endParaRPr>
          </a:p>
        </p:txBody>
      </p:sp>
      <p:pic>
        <p:nvPicPr>
          <p:cNvPr id="4" name="Picture 7"/>
          <p:cNvPicPr>
            <a:picLocks noGrp="1" noChangeAspect="1" noChangeArrowheads="1"/>
          </p:cNvPicPr>
          <p:nvPr>
            <p:ph idx="4294967295"/>
          </p:nvPr>
        </p:nvPicPr>
        <p:blipFill>
          <a:blip r:embed="rId2"/>
          <a:srcRect/>
          <a:stretch>
            <a:fillRect/>
          </a:stretch>
        </p:blipFill>
        <p:spPr bwMode="auto">
          <a:xfrm>
            <a:off x="1116013" y="1844675"/>
            <a:ext cx="7165975" cy="3960813"/>
          </a:xfrm>
          <a:prstGeom prst="rect">
            <a:avLst/>
          </a:prstGeom>
          <a:noFill/>
          <a:ln>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1 - Τίτλος"/>
          <p:cNvSpPr>
            <a:spLocks noGrp="1"/>
          </p:cNvSpPr>
          <p:nvPr>
            <p:ph type="title" idx="4294967295"/>
          </p:nvPr>
        </p:nvSpPr>
        <p:spPr bwMode="auto">
          <a:xfrm>
            <a:off x="4500563" y="692150"/>
            <a:ext cx="3825875" cy="796925"/>
          </a:xfrm>
          <a:prstGeom prst="rect">
            <a:avLst/>
          </a:prstGeom>
          <a:noFill/>
          <a:ln>
            <a:miter lim="800000"/>
            <a:headEnd/>
            <a:tailEnd/>
          </a:ln>
        </p:spPr>
        <p:txBody>
          <a:bodyPr/>
          <a:lstStyle/>
          <a:p>
            <a:pPr eaLnBrk="1" hangingPunct="1"/>
            <a:r>
              <a:rPr lang="en-GB" sz="2400" b="1" smtClean="0">
                <a:solidFill>
                  <a:schemeClr val="accent1"/>
                </a:solidFill>
                <a:latin typeface="Century Gothic" pitchFamily="34" charset="0"/>
              </a:rPr>
              <a:t>Position of the SMEs regarding training</a:t>
            </a:r>
            <a:r>
              <a:rPr lang="es-ES_tradnl" b="1" smtClean="0">
                <a:solidFill>
                  <a:schemeClr val="tx2"/>
                </a:solidFill>
                <a:latin typeface="Century Gothic" pitchFamily="34" charset="0"/>
              </a:rPr>
              <a:t/>
            </a:r>
            <a:br>
              <a:rPr lang="es-ES_tradnl" b="1" smtClean="0">
                <a:solidFill>
                  <a:schemeClr val="tx2"/>
                </a:solidFill>
                <a:latin typeface="Century Gothic" pitchFamily="34" charset="0"/>
              </a:rPr>
            </a:br>
            <a:endParaRPr lang="el-GR" smtClean="0">
              <a:latin typeface="Century Gothic" pitchFamily="34" charset="0"/>
            </a:endParaRPr>
          </a:p>
        </p:txBody>
      </p:sp>
      <p:pic>
        <p:nvPicPr>
          <p:cNvPr id="4" name="Picture 3"/>
          <p:cNvPicPr>
            <a:picLocks noGrp="1" noChangeAspect="1" noChangeArrowheads="1"/>
          </p:cNvPicPr>
          <p:nvPr>
            <p:ph idx="4294967295"/>
          </p:nvPr>
        </p:nvPicPr>
        <p:blipFill>
          <a:blip r:embed="rId2"/>
          <a:srcRect/>
          <a:stretch>
            <a:fillRect/>
          </a:stretch>
        </p:blipFill>
        <p:spPr bwMode="auto">
          <a:xfrm>
            <a:off x="661988" y="1922463"/>
            <a:ext cx="5278437" cy="3667125"/>
          </a:xfrm>
          <a:prstGeom prst="rect">
            <a:avLst/>
          </a:prstGeom>
          <a:noFill/>
          <a:ln>
            <a:miter lim="800000"/>
            <a:headEnd/>
            <a:tailEnd/>
          </a:ln>
        </p:spPr>
      </p:pic>
      <p:sp>
        <p:nvSpPr>
          <p:cNvPr id="24579" name="4 - Ορθογώνιο"/>
          <p:cNvSpPr>
            <a:spLocks noChangeArrowheads="1"/>
          </p:cNvSpPr>
          <p:nvPr/>
        </p:nvSpPr>
        <p:spPr bwMode="auto">
          <a:xfrm>
            <a:off x="6156325" y="2492375"/>
            <a:ext cx="2447925" cy="2308225"/>
          </a:xfrm>
          <a:prstGeom prst="rect">
            <a:avLst/>
          </a:prstGeom>
          <a:noFill/>
          <a:ln w="9525">
            <a:noFill/>
            <a:miter lim="800000"/>
            <a:headEnd/>
            <a:tailEnd/>
          </a:ln>
        </p:spPr>
        <p:txBody>
          <a:bodyPr>
            <a:spAutoFit/>
          </a:bodyPr>
          <a:lstStyle/>
          <a:p>
            <a:pPr algn="ctr"/>
            <a:r>
              <a:rPr lang="en-GB">
                <a:solidFill>
                  <a:schemeClr val="accent1"/>
                </a:solidFill>
                <a:latin typeface="Century Gothic" pitchFamily="34" charset="0"/>
              </a:rPr>
              <a:t>61% have regular or occasional implementation of training courses, while 25% assured the implementation of training courses is “rare”. </a:t>
            </a:r>
            <a:endParaRPr lang="es-ES_tradnl">
              <a:solidFill>
                <a:schemeClr val="accent1"/>
              </a:solidFill>
              <a:latin typeface="Century Gothic"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1 - Τίτλος"/>
          <p:cNvSpPr>
            <a:spLocks noGrp="1"/>
          </p:cNvSpPr>
          <p:nvPr>
            <p:ph type="title" idx="4294967295"/>
          </p:nvPr>
        </p:nvSpPr>
        <p:spPr bwMode="auto">
          <a:xfrm>
            <a:off x="4067175" y="836613"/>
            <a:ext cx="4464050" cy="796925"/>
          </a:xfrm>
          <a:prstGeom prst="rect">
            <a:avLst/>
          </a:prstGeom>
          <a:noFill/>
          <a:ln>
            <a:miter lim="800000"/>
            <a:headEnd/>
            <a:tailEnd/>
          </a:ln>
        </p:spPr>
        <p:txBody>
          <a:bodyPr/>
          <a:lstStyle/>
          <a:p>
            <a:pPr eaLnBrk="1" hangingPunct="1"/>
            <a:r>
              <a:rPr lang="en-GB" sz="2400" b="1" smtClean="0">
                <a:solidFill>
                  <a:schemeClr val="accent1"/>
                </a:solidFill>
                <a:latin typeface="Century Gothic" pitchFamily="34" charset="0"/>
              </a:rPr>
              <a:t>Follow of ICT Courses</a:t>
            </a:r>
            <a:r>
              <a:rPr lang="es-ES_tradnl" sz="2400" b="1" smtClean="0">
                <a:solidFill>
                  <a:schemeClr val="accent1"/>
                </a:solidFill>
                <a:latin typeface="Century Gothic" pitchFamily="34" charset="0"/>
              </a:rPr>
              <a:t/>
            </a:r>
            <a:br>
              <a:rPr lang="es-ES_tradnl" sz="2400" b="1" smtClean="0">
                <a:solidFill>
                  <a:schemeClr val="accent1"/>
                </a:solidFill>
                <a:latin typeface="Century Gothic" pitchFamily="34" charset="0"/>
              </a:rPr>
            </a:br>
            <a:endParaRPr lang="el-GR" sz="2400" smtClean="0">
              <a:solidFill>
                <a:schemeClr val="accent1"/>
              </a:solidFill>
              <a:latin typeface="Century Gothic" pitchFamily="34" charset="0"/>
            </a:endParaRPr>
          </a:p>
        </p:txBody>
      </p:sp>
      <p:pic>
        <p:nvPicPr>
          <p:cNvPr id="4" name="Picture 3"/>
          <p:cNvPicPr>
            <a:picLocks noGrp="1" noChangeAspect="1" noChangeArrowheads="1"/>
          </p:cNvPicPr>
          <p:nvPr>
            <p:ph idx="4294967295"/>
          </p:nvPr>
        </p:nvPicPr>
        <p:blipFill>
          <a:blip r:embed="rId2"/>
          <a:srcRect/>
          <a:stretch>
            <a:fillRect/>
          </a:stretch>
        </p:blipFill>
        <p:spPr bwMode="auto">
          <a:xfrm>
            <a:off x="684213" y="1989138"/>
            <a:ext cx="4679950" cy="3671887"/>
          </a:xfrm>
          <a:prstGeom prst="rect">
            <a:avLst/>
          </a:prstGeom>
          <a:noFill/>
          <a:ln>
            <a:miter lim="800000"/>
            <a:headEnd/>
            <a:tailEnd/>
          </a:ln>
        </p:spPr>
      </p:pic>
      <p:sp>
        <p:nvSpPr>
          <p:cNvPr id="25603" name="4 - Ορθογώνιο"/>
          <p:cNvSpPr>
            <a:spLocks noChangeArrowheads="1"/>
          </p:cNvSpPr>
          <p:nvPr/>
        </p:nvSpPr>
        <p:spPr bwMode="auto">
          <a:xfrm>
            <a:off x="5867400" y="2349500"/>
            <a:ext cx="2430463" cy="2862263"/>
          </a:xfrm>
          <a:prstGeom prst="rect">
            <a:avLst/>
          </a:prstGeom>
          <a:noFill/>
          <a:ln w="9525">
            <a:noFill/>
            <a:miter lim="800000"/>
            <a:headEnd/>
            <a:tailEnd/>
          </a:ln>
        </p:spPr>
        <p:txBody>
          <a:bodyPr>
            <a:spAutoFit/>
          </a:bodyPr>
          <a:lstStyle/>
          <a:p>
            <a:pPr algn="ctr"/>
            <a:r>
              <a:rPr lang="en-GB">
                <a:solidFill>
                  <a:schemeClr val="accent1"/>
                </a:solidFill>
                <a:latin typeface="Century Gothic" pitchFamily="34" charset="0"/>
              </a:rPr>
              <a:t>From those 30% who have followed ICT related training courses 72% declare to have followed blended learning courses (including face to face sessions and online learning)</a:t>
            </a:r>
            <a:r>
              <a:rPr lang="es-ES_tradnl">
                <a:solidFill>
                  <a:schemeClr val="accent1"/>
                </a:solidFill>
                <a:latin typeface="Century Gothic"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1 - Τίτλος"/>
          <p:cNvSpPr>
            <a:spLocks noGrp="1"/>
          </p:cNvSpPr>
          <p:nvPr>
            <p:ph type="title" idx="4294967295"/>
          </p:nvPr>
        </p:nvSpPr>
        <p:spPr bwMode="auto">
          <a:xfrm>
            <a:off x="4140200" y="476250"/>
            <a:ext cx="4546600" cy="941388"/>
          </a:xfrm>
          <a:prstGeom prst="rect">
            <a:avLst/>
          </a:prstGeom>
          <a:noFill/>
          <a:ln>
            <a:miter lim="800000"/>
            <a:headEnd/>
            <a:tailEnd/>
          </a:ln>
        </p:spPr>
        <p:txBody>
          <a:bodyPr/>
          <a:lstStyle/>
          <a:p>
            <a:pPr eaLnBrk="1" hangingPunct="1"/>
            <a:r>
              <a:rPr lang="en-GB" sz="2400" b="1" smtClean="0">
                <a:solidFill>
                  <a:schemeClr val="accent1"/>
                </a:solidFill>
              </a:rPr>
              <a:t>The use of the Internet for learning is rare !</a:t>
            </a:r>
            <a:r>
              <a:rPr lang="es-ES_tradnl" b="1" smtClean="0">
                <a:solidFill>
                  <a:srgbClr val="993300"/>
                </a:solidFill>
              </a:rPr>
              <a:t/>
            </a:r>
            <a:br>
              <a:rPr lang="es-ES_tradnl" b="1" smtClean="0">
                <a:solidFill>
                  <a:srgbClr val="993300"/>
                </a:solidFill>
              </a:rPr>
            </a:br>
            <a:endParaRPr lang="el-GR" smtClean="0"/>
          </a:p>
        </p:txBody>
      </p:sp>
      <p:pic>
        <p:nvPicPr>
          <p:cNvPr id="4" name="Picture 3"/>
          <p:cNvPicPr>
            <a:picLocks noGrp="1" noChangeAspect="1" noChangeArrowheads="1"/>
          </p:cNvPicPr>
          <p:nvPr>
            <p:ph idx="4294967295"/>
          </p:nvPr>
        </p:nvPicPr>
        <p:blipFill>
          <a:blip r:embed="rId2"/>
          <a:srcRect/>
          <a:stretch>
            <a:fillRect/>
          </a:stretch>
        </p:blipFill>
        <p:spPr bwMode="auto">
          <a:xfrm>
            <a:off x="1152525" y="1773238"/>
            <a:ext cx="6838950" cy="4032250"/>
          </a:xfrm>
          <a:prstGeom prst="rect">
            <a:avLst/>
          </a:prstGeom>
          <a:noFill/>
          <a:ln>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1 - Τίτλος"/>
          <p:cNvSpPr>
            <a:spLocks noGrp="1"/>
          </p:cNvSpPr>
          <p:nvPr>
            <p:ph type="title" idx="4294967295"/>
          </p:nvPr>
        </p:nvSpPr>
        <p:spPr bwMode="auto">
          <a:xfrm>
            <a:off x="4787900" y="692150"/>
            <a:ext cx="3240088" cy="941388"/>
          </a:xfrm>
          <a:prstGeom prst="rect">
            <a:avLst/>
          </a:prstGeom>
          <a:noFill/>
          <a:ln>
            <a:miter lim="800000"/>
            <a:headEnd/>
            <a:tailEnd/>
          </a:ln>
        </p:spPr>
        <p:txBody>
          <a:bodyPr/>
          <a:lstStyle/>
          <a:p>
            <a:pPr eaLnBrk="1" hangingPunct="1"/>
            <a:r>
              <a:rPr lang="en-GB" sz="2400" b="1" smtClean="0">
                <a:solidFill>
                  <a:schemeClr val="accent1"/>
                </a:solidFill>
                <a:latin typeface="Century Gothic" pitchFamily="34" charset="0"/>
              </a:rPr>
              <a:t>Preferred features in online courses </a:t>
            </a:r>
            <a:r>
              <a:rPr lang="es-ES_tradnl" b="1" smtClean="0">
                <a:solidFill>
                  <a:schemeClr val="tx2"/>
                </a:solidFill>
              </a:rPr>
              <a:t/>
            </a:r>
            <a:br>
              <a:rPr lang="es-ES_tradnl" b="1" smtClean="0">
                <a:solidFill>
                  <a:schemeClr val="tx2"/>
                </a:solidFill>
              </a:rPr>
            </a:br>
            <a:endParaRPr lang="el-GR" smtClean="0"/>
          </a:p>
        </p:txBody>
      </p:sp>
      <p:pic>
        <p:nvPicPr>
          <p:cNvPr id="4" name="Picture 287"/>
          <p:cNvPicPr>
            <a:picLocks noGrp="1" noChangeAspect="1" noChangeArrowheads="1"/>
          </p:cNvPicPr>
          <p:nvPr>
            <p:ph idx="4294967295"/>
          </p:nvPr>
        </p:nvPicPr>
        <p:blipFill>
          <a:blip r:embed="rId2"/>
          <a:srcRect/>
          <a:stretch>
            <a:fillRect/>
          </a:stretch>
        </p:blipFill>
        <p:spPr bwMode="auto">
          <a:xfrm>
            <a:off x="827088" y="1844675"/>
            <a:ext cx="4945062" cy="3960813"/>
          </a:xfrm>
          <a:prstGeom prst="rect">
            <a:avLst/>
          </a:prstGeom>
          <a:noFill/>
          <a:ln>
            <a:miter lim="800000"/>
            <a:headEnd/>
            <a:tailEnd/>
          </a:ln>
        </p:spPr>
      </p:pic>
      <p:sp>
        <p:nvSpPr>
          <p:cNvPr id="27651" name="4 - Ορθογώνιο"/>
          <p:cNvSpPr>
            <a:spLocks noChangeArrowheads="1"/>
          </p:cNvSpPr>
          <p:nvPr/>
        </p:nvSpPr>
        <p:spPr bwMode="auto">
          <a:xfrm>
            <a:off x="6084888" y="1844675"/>
            <a:ext cx="2519362" cy="3878263"/>
          </a:xfrm>
          <a:prstGeom prst="rect">
            <a:avLst/>
          </a:prstGeom>
          <a:noFill/>
          <a:ln w="9525">
            <a:noFill/>
            <a:miter lim="800000"/>
            <a:headEnd/>
            <a:tailEnd/>
          </a:ln>
        </p:spPr>
        <p:txBody>
          <a:bodyPr>
            <a:spAutoFit/>
          </a:bodyPr>
          <a:lstStyle/>
          <a:p>
            <a:pPr algn="ctr">
              <a:tabLst>
                <a:tab pos="228600" algn="l"/>
                <a:tab pos="457200" algn="l"/>
              </a:tabLst>
            </a:pPr>
            <a:r>
              <a:rPr lang="en-GB" b="1">
                <a:solidFill>
                  <a:schemeClr val="accent1"/>
                </a:solidFill>
                <a:latin typeface="Century Gothic" pitchFamily="34" charset="0"/>
              </a:rPr>
              <a:t>The respondents rated over 4 -very important-: </a:t>
            </a:r>
          </a:p>
          <a:p>
            <a:pPr algn="ctr">
              <a:tabLst>
                <a:tab pos="228600" algn="l"/>
                <a:tab pos="457200" algn="l"/>
              </a:tabLst>
            </a:pPr>
            <a:endParaRPr lang="es-ES_tradnl" sz="1200">
              <a:solidFill>
                <a:srgbClr val="993300"/>
              </a:solidFill>
              <a:latin typeface="Century Gothic" pitchFamily="34" charset="0"/>
            </a:endParaRPr>
          </a:p>
          <a:p>
            <a:pPr algn="ctr">
              <a:buFontTx/>
              <a:buChar char="•"/>
              <a:tabLst>
                <a:tab pos="228600" algn="l"/>
                <a:tab pos="457200" algn="l"/>
              </a:tabLst>
            </a:pPr>
            <a:r>
              <a:rPr lang="en-GB" b="1">
                <a:solidFill>
                  <a:srgbClr val="993300"/>
                </a:solidFill>
                <a:latin typeface="Century Gothic" pitchFamily="34" charset="0"/>
              </a:rPr>
              <a:t>  the Quality of learning contents</a:t>
            </a:r>
          </a:p>
          <a:p>
            <a:pPr algn="ctr">
              <a:buFontTx/>
              <a:buChar char="•"/>
              <a:tabLst>
                <a:tab pos="228600" algn="l"/>
                <a:tab pos="457200" algn="l"/>
              </a:tabLst>
            </a:pPr>
            <a:endParaRPr lang="es-ES_tradnl">
              <a:solidFill>
                <a:srgbClr val="993300"/>
              </a:solidFill>
              <a:latin typeface="Century Gothic" pitchFamily="34" charset="0"/>
            </a:endParaRPr>
          </a:p>
          <a:p>
            <a:pPr algn="ctr">
              <a:buFontTx/>
              <a:buChar char="•"/>
              <a:tabLst>
                <a:tab pos="228600" algn="l"/>
                <a:tab pos="457200" algn="l"/>
              </a:tabLst>
            </a:pPr>
            <a:r>
              <a:rPr lang="en-GB" b="1">
                <a:solidFill>
                  <a:srgbClr val="993300"/>
                </a:solidFill>
                <a:latin typeface="Century Gothic" pitchFamily="34" charset="0"/>
              </a:rPr>
              <a:t>  Loading time</a:t>
            </a:r>
          </a:p>
          <a:p>
            <a:pPr algn="ctr">
              <a:buFontTx/>
              <a:buChar char="•"/>
              <a:tabLst>
                <a:tab pos="228600" algn="l"/>
                <a:tab pos="457200" algn="l"/>
              </a:tabLst>
            </a:pPr>
            <a:endParaRPr lang="es-ES_tradnl">
              <a:solidFill>
                <a:srgbClr val="993300"/>
              </a:solidFill>
              <a:latin typeface="Century Gothic" pitchFamily="34" charset="0"/>
            </a:endParaRPr>
          </a:p>
          <a:p>
            <a:pPr algn="ctr">
              <a:buFontTx/>
              <a:buChar char="•"/>
              <a:tabLst>
                <a:tab pos="228600" algn="l"/>
                <a:tab pos="457200" algn="l"/>
              </a:tabLst>
            </a:pPr>
            <a:r>
              <a:rPr lang="en-GB" b="1">
                <a:solidFill>
                  <a:srgbClr val="993300"/>
                </a:solidFill>
                <a:latin typeface="Century Gothic" pitchFamily="34" charset="0"/>
              </a:rPr>
              <a:t>  Text easy to read and use </a:t>
            </a:r>
          </a:p>
          <a:p>
            <a:pPr algn="ctr">
              <a:buFontTx/>
              <a:buChar char="•"/>
              <a:tabLst>
                <a:tab pos="228600" algn="l"/>
                <a:tab pos="457200" algn="l"/>
              </a:tabLst>
            </a:pPr>
            <a:endParaRPr lang="en-GB" b="1">
              <a:solidFill>
                <a:srgbClr val="993300"/>
              </a:solidFill>
              <a:latin typeface="Century Gothic" pitchFamily="34" charset="0"/>
            </a:endParaRPr>
          </a:p>
          <a:p>
            <a:pPr algn="ctr">
              <a:buFontTx/>
              <a:buChar char="•"/>
              <a:tabLst>
                <a:tab pos="228600" algn="l"/>
                <a:tab pos="457200" algn="l"/>
              </a:tabLst>
            </a:pPr>
            <a:r>
              <a:rPr lang="en-GB" b="1">
                <a:solidFill>
                  <a:srgbClr val="993300"/>
                </a:solidFill>
                <a:latin typeface="Century Gothic" pitchFamily="34" charset="0"/>
              </a:rPr>
              <a:t>  and Usefulness of certification</a:t>
            </a:r>
            <a:r>
              <a:rPr lang="en-GB">
                <a:solidFill>
                  <a:srgbClr val="993300"/>
                </a:solidFill>
                <a:latin typeface="Century Gothic"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1 - Τίτλος"/>
          <p:cNvSpPr>
            <a:spLocks noGrp="1"/>
          </p:cNvSpPr>
          <p:nvPr>
            <p:ph type="title" idx="4294967295"/>
          </p:nvPr>
        </p:nvSpPr>
        <p:spPr bwMode="auto">
          <a:xfrm>
            <a:off x="3779838" y="692150"/>
            <a:ext cx="4608512" cy="1012825"/>
          </a:xfrm>
          <a:prstGeom prst="rect">
            <a:avLst/>
          </a:prstGeom>
          <a:noFill/>
          <a:ln>
            <a:miter lim="800000"/>
            <a:headEnd/>
            <a:tailEnd/>
          </a:ln>
        </p:spPr>
        <p:txBody>
          <a:bodyPr/>
          <a:lstStyle/>
          <a:p>
            <a:pPr eaLnBrk="1" hangingPunct="1"/>
            <a:r>
              <a:rPr lang="en-GB" sz="2400" b="1" smtClean="0">
                <a:solidFill>
                  <a:schemeClr val="accent1"/>
                </a:solidFill>
                <a:latin typeface="Century Gothic" pitchFamily="34" charset="0"/>
              </a:rPr>
              <a:t>Interest of SME workers to follow training courses</a:t>
            </a:r>
            <a:r>
              <a:rPr lang="es-ES_tradnl" b="1" smtClean="0">
                <a:solidFill>
                  <a:schemeClr val="tx2"/>
                </a:solidFill>
              </a:rPr>
              <a:t/>
            </a:r>
            <a:br>
              <a:rPr lang="es-ES_tradnl" b="1" smtClean="0">
                <a:solidFill>
                  <a:schemeClr val="tx2"/>
                </a:solidFill>
              </a:rPr>
            </a:br>
            <a:endParaRPr lang="el-GR" smtClean="0"/>
          </a:p>
        </p:txBody>
      </p:sp>
      <p:pic>
        <p:nvPicPr>
          <p:cNvPr id="4" name="Picture 3"/>
          <p:cNvPicPr>
            <a:picLocks noGrp="1" noChangeAspect="1" noChangeArrowheads="1"/>
          </p:cNvPicPr>
          <p:nvPr>
            <p:ph idx="4294967295"/>
          </p:nvPr>
        </p:nvPicPr>
        <p:blipFill>
          <a:blip r:embed="rId2"/>
          <a:srcRect/>
          <a:stretch>
            <a:fillRect/>
          </a:stretch>
        </p:blipFill>
        <p:spPr bwMode="auto">
          <a:xfrm>
            <a:off x="1547813" y="2133600"/>
            <a:ext cx="5557837" cy="3014663"/>
          </a:xfrm>
          <a:prstGeom prst="rect">
            <a:avLst/>
          </a:prstGeom>
          <a:noFill/>
          <a:ln>
            <a:miter lim="800000"/>
            <a:headEnd/>
            <a:tailEnd/>
          </a:ln>
        </p:spPr>
      </p:pic>
      <p:sp>
        <p:nvSpPr>
          <p:cNvPr id="28675" name="4 - Ορθογώνιο"/>
          <p:cNvSpPr>
            <a:spLocks noChangeArrowheads="1"/>
          </p:cNvSpPr>
          <p:nvPr/>
        </p:nvSpPr>
        <p:spPr bwMode="auto">
          <a:xfrm>
            <a:off x="1908175" y="5229225"/>
            <a:ext cx="5040313" cy="369888"/>
          </a:xfrm>
          <a:prstGeom prst="rect">
            <a:avLst/>
          </a:prstGeom>
          <a:noFill/>
          <a:ln w="9525">
            <a:noFill/>
            <a:miter lim="800000"/>
            <a:headEnd/>
            <a:tailEnd/>
          </a:ln>
        </p:spPr>
        <p:txBody>
          <a:bodyPr>
            <a:spAutoFit/>
          </a:bodyPr>
          <a:lstStyle/>
          <a:p>
            <a:r>
              <a:rPr lang="en-GB" b="1">
                <a:solidFill>
                  <a:srgbClr val="993300"/>
                </a:solidFill>
                <a:latin typeface="Century Gothic" pitchFamily="34" charset="0"/>
              </a:rPr>
              <a:t>48% said “maybe” and 31% “would love to”</a:t>
            </a:r>
            <a:r>
              <a:rPr lang="es-ES_tradnl" b="1">
                <a:solidFill>
                  <a:srgbClr val="993300"/>
                </a:solidFill>
                <a:latin typeface="Century Gothic"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6 - TextBox"/>
          <p:cNvSpPr txBox="1">
            <a:spLocks noChangeArrowheads="1"/>
          </p:cNvSpPr>
          <p:nvPr/>
        </p:nvSpPr>
        <p:spPr bwMode="auto">
          <a:xfrm>
            <a:off x="3779838" y="692150"/>
            <a:ext cx="4608512" cy="1016000"/>
          </a:xfrm>
          <a:prstGeom prst="rect">
            <a:avLst/>
          </a:prstGeom>
          <a:noFill/>
          <a:ln w="9525">
            <a:noFill/>
            <a:miter lim="800000"/>
            <a:headEnd/>
            <a:tailEnd/>
          </a:ln>
        </p:spPr>
        <p:txBody>
          <a:bodyPr>
            <a:spAutoFit/>
          </a:bodyPr>
          <a:lstStyle/>
          <a:p>
            <a:pPr>
              <a:tabLst>
                <a:tab pos="1541463" algn="l"/>
              </a:tabLst>
            </a:pPr>
            <a:r>
              <a:rPr lang="en-GB" sz="2000" b="1">
                <a:solidFill>
                  <a:schemeClr val="accent1"/>
                </a:solidFill>
                <a:latin typeface="Century Gothic" pitchFamily="34" charset="0"/>
                <a:cs typeface="Tahoma" pitchFamily="34" charset="0"/>
              </a:rPr>
              <a:t>SIZE OF THE SAMPLE</a:t>
            </a:r>
          </a:p>
          <a:p>
            <a:pPr>
              <a:tabLst>
                <a:tab pos="1541463" algn="l"/>
              </a:tabLst>
            </a:pPr>
            <a:r>
              <a:rPr lang="en-GB" sz="2000" b="1">
                <a:solidFill>
                  <a:schemeClr val="accent1"/>
                </a:solidFill>
                <a:latin typeface="Century Gothic" pitchFamily="34" charset="0"/>
                <a:cs typeface="Tahoma" pitchFamily="34" charset="0"/>
              </a:rPr>
              <a:t>Total of 1108 valid questionnaires filled in, distributed as follows:</a:t>
            </a:r>
            <a:endParaRPr lang="es-ES_tradnl" sz="2000" b="1">
              <a:solidFill>
                <a:schemeClr val="accent1"/>
              </a:solidFill>
              <a:latin typeface="Century Gothic" pitchFamily="34" charset="0"/>
              <a:cs typeface="Tahoma" pitchFamily="34" charset="0"/>
            </a:endParaRPr>
          </a:p>
        </p:txBody>
      </p:sp>
      <p:graphicFrame>
        <p:nvGraphicFramePr>
          <p:cNvPr id="4" name="Group 62"/>
          <p:cNvGraphicFramePr>
            <a:graphicFrameLocks noGrp="1"/>
          </p:cNvGraphicFramePr>
          <p:nvPr/>
        </p:nvGraphicFramePr>
        <p:xfrm>
          <a:off x="1042988" y="2060575"/>
          <a:ext cx="7200900" cy="3671888"/>
        </p:xfrm>
        <a:graphic>
          <a:graphicData uri="http://schemas.openxmlformats.org/drawingml/2006/table">
            <a:tbl>
              <a:tblPr/>
              <a:tblGrid>
                <a:gridCol w="3690417"/>
                <a:gridCol w="3510483"/>
              </a:tblGrid>
              <a:tr h="34685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FFFFFF"/>
                          </a:solidFill>
                          <a:effectLst/>
                          <a:latin typeface="Century Gothic" pitchFamily="34" charset="0"/>
                          <a:ea typeface="Times New Roman" pitchFamily="18" charset="0"/>
                          <a:cs typeface="Tahoma" pitchFamily="34" charset="0"/>
                        </a:rPr>
                        <a:t>COUNTRY</a:t>
                      </a:r>
                      <a:endParaRPr kumimoji="0" lang="en-GB" sz="1600" b="0" i="0" u="none" strike="noStrike" cap="none" normalizeH="0" baseline="0" dirty="0" smtClean="0">
                        <a:ln>
                          <a:noFill/>
                        </a:ln>
                        <a:solidFill>
                          <a:schemeClr val="tx1"/>
                        </a:solidFill>
                        <a:effectLst/>
                        <a:latin typeface="Century Gothic" pitchFamily="34" charset="0"/>
                        <a:ea typeface="Times New Roman" pitchFamily="18" charset="0"/>
                        <a:cs typeface="Tahoma" pitchFamily="34" charset="0"/>
                      </a:endParaRPr>
                    </a:p>
                  </a:txBody>
                  <a:tcPr marL="91441" marR="91441" marT="45714" marB="45714" anchor="ctr" horzOverflow="overflow">
                    <a:lnL cap="flat">
                      <a:noFill/>
                    </a:lnL>
                    <a:lnR>
                      <a:noFill/>
                    </a:lnR>
                    <a:lnT cap="flat">
                      <a:noFill/>
                    </a:lnT>
                    <a:lnB>
                      <a:noFill/>
                    </a:lnB>
                    <a:lnTlToBr>
                      <a:noFill/>
                    </a:lnTlToBr>
                    <a:lnBlToTr>
                      <a:noFill/>
                    </a:lnBlToTr>
                    <a:solidFill>
                      <a:srgbClr val="008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FFFFFF"/>
                          </a:solidFill>
                          <a:effectLst/>
                          <a:latin typeface="Century Gothic" pitchFamily="34" charset="0"/>
                          <a:ea typeface="Times New Roman" pitchFamily="18" charset="0"/>
                          <a:cs typeface="Tahoma" pitchFamily="34" charset="0"/>
                        </a:rPr>
                        <a:t>QUESTIONNAIRES </a:t>
                      </a:r>
                      <a:endParaRPr kumimoji="0" lang="en-GB" sz="1600" b="0" i="0" u="none" strike="noStrike" cap="none" normalizeH="0" baseline="0" dirty="0" smtClean="0">
                        <a:ln>
                          <a:noFill/>
                        </a:ln>
                        <a:solidFill>
                          <a:schemeClr val="tx1"/>
                        </a:solidFill>
                        <a:effectLst/>
                        <a:latin typeface="Century Gothic" pitchFamily="34" charset="0"/>
                        <a:ea typeface="Times New Roman" pitchFamily="18" charset="0"/>
                        <a:cs typeface="Tahoma" pitchFamily="34" charset="0"/>
                      </a:endParaRPr>
                    </a:p>
                  </a:txBody>
                  <a:tcPr marL="91441" marR="91441" marT="45714" marB="45714" anchor="ctr" horzOverflow="overflow">
                    <a:lnL>
                      <a:noFill/>
                    </a:lnL>
                    <a:lnR cap="flat">
                      <a:noFill/>
                    </a:lnR>
                    <a:lnT cap="flat">
                      <a:noFill/>
                    </a:lnT>
                    <a:lnB>
                      <a:noFill/>
                    </a:lnB>
                    <a:lnTlToBr>
                      <a:noFill/>
                    </a:lnTlToBr>
                    <a:lnBlToTr>
                      <a:noFill/>
                    </a:lnBlToTr>
                    <a:solidFill>
                      <a:srgbClr val="008000"/>
                    </a:solidFill>
                  </a:tcPr>
                </a:tc>
              </a:tr>
              <a:tr h="34685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lumMod val="95000"/>
                              <a:lumOff val="5000"/>
                            </a:schemeClr>
                          </a:solidFill>
                          <a:effectLst/>
                          <a:latin typeface="Century Gothic" pitchFamily="34" charset="0"/>
                          <a:ea typeface="Times New Roman" pitchFamily="18" charset="0"/>
                          <a:cs typeface="Arial" charset="0"/>
                        </a:rPr>
                        <a:t>BULGARIA</a:t>
                      </a:r>
                    </a:p>
                  </a:txBody>
                  <a:tcPr marL="91441" marR="91441" marT="45714" marB="45714" anchor="b"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lumMod val="95000"/>
                              <a:lumOff val="5000"/>
                            </a:schemeClr>
                          </a:solidFill>
                          <a:effectLst/>
                          <a:latin typeface="Century Gothic" pitchFamily="34" charset="0"/>
                          <a:ea typeface="Times New Roman" pitchFamily="18" charset="0"/>
                          <a:cs typeface="Arial" charset="0"/>
                        </a:rPr>
                        <a:t>206</a:t>
                      </a:r>
                    </a:p>
                  </a:txBody>
                  <a:tcPr marL="91441" marR="91441" marT="45714" marB="45714" anchor="b" horzOverflow="overflow">
                    <a:lnL>
                      <a:noFill/>
                    </a:lnL>
                    <a:lnR cap="flat">
                      <a:noFill/>
                    </a:lnR>
                    <a:lnT>
                      <a:noFill/>
                    </a:lnT>
                    <a:lnB>
                      <a:noFill/>
                    </a:lnB>
                    <a:lnTlToBr>
                      <a:noFill/>
                    </a:lnTlToBr>
                    <a:lnBlToTr>
                      <a:noFill/>
                    </a:lnBlToTr>
                    <a:noFill/>
                  </a:tcPr>
                </a:tc>
              </a:tr>
              <a:tr h="34685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lumMod val="95000"/>
                              <a:lumOff val="5000"/>
                            </a:schemeClr>
                          </a:solidFill>
                          <a:effectLst/>
                          <a:latin typeface="Century Gothic" pitchFamily="34" charset="0"/>
                          <a:ea typeface="Times New Roman" pitchFamily="18" charset="0"/>
                          <a:cs typeface="Arial" charset="0"/>
                        </a:rPr>
                        <a:t>ESPAÑA</a:t>
                      </a:r>
                    </a:p>
                  </a:txBody>
                  <a:tcPr marL="91441" marR="91441" marT="45714" marB="45714" anchor="b" horzOverflow="overflow">
                    <a:lnL cap="flat">
                      <a:noFill/>
                    </a:lnL>
                    <a:lnR>
                      <a:noFill/>
                    </a:lnR>
                    <a:lnT>
                      <a:noFill/>
                    </a:lnT>
                    <a:lnB>
                      <a:noFill/>
                    </a:lnB>
                    <a:lnTlToBr>
                      <a:noFill/>
                    </a:lnTlToBr>
                    <a:lnBlToTr>
                      <a:noFill/>
                    </a:lnBlToTr>
                    <a:solidFill>
                      <a:srgbClr val="E6E6E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lumMod val="95000"/>
                              <a:lumOff val="5000"/>
                            </a:schemeClr>
                          </a:solidFill>
                          <a:effectLst/>
                          <a:latin typeface="Century Gothic" pitchFamily="34" charset="0"/>
                          <a:ea typeface="Times New Roman" pitchFamily="18" charset="0"/>
                          <a:cs typeface="Arial" charset="0"/>
                        </a:rPr>
                        <a:t>117</a:t>
                      </a:r>
                    </a:p>
                  </a:txBody>
                  <a:tcPr marL="91441" marR="91441" marT="45714" marB="45714" anchor="b" horzOverflow="overflow">
                    <a:lnL>
                      <a:noFill/>
                    </a:lnL>
                    <a:lnR cap="flat">
                      <a:noFill/>
                    </a:lnR>
                    <a:lnT>
                      <a:noFill/>
                    </a:lnT>
                    <a:lnB>
                      <a:noFill/>
                    </a:lnB>
                    <a:lnTlToBr>
                      <a:noFill/>
                    </a:lnTlToBr>
                    <a:lnBlToTr>
                      <a:noFill/>
                    </a:lnBlToTr>
                    <a:solidFill>
                      <a:srgbClr val="E6E6E6"/>
                    </a:solidFill>
                  </a:tcPr>
                </a:tc>
              </a:tr>
              <a:tr h="34685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lumMod val="95000"/>
                              <a:lumOff val="5000"/>
                            </a:schemeClr>
                          </a:solidFill>
                          <a:effectLst/>
                          <a:latin typeface="Century Gothic" pitchFamily="34" charset="0"/>
                          <a:ea typeface="Times New Roman" pitchFamily="18" charset="0"/>
                          <a:cs typeface="Arial" charset="0"/>
                        </a:rPr>
                        <a:t>GERMANY</a:t>
                      </a:r>
                    </a:p>
                  </a:txBody>
                  <a:tcPr marL="91441" marR="91441" marT="45714" marB="45714" anchor="b"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lumMod val="95000"/>
                              <a:lumOff val="5000"/>
                            </a:schemeClr>
                          </a:solidFill>
                          <a:effectLst/>
                          <a:latin typeface="Century Gothic" pitchFamily="34" charset="0"/>
                          <a:ea typeface="Times New Roman" pitchFamily="18" charset="0"/>
                          <a:cs typeface="Arial" charset="0"/>
                        </a:rPr>
                        <a:t>1</a:t>
                      </a:r>
                    </a:p>
                  </a:txBody>
                  <a:tcPr marL="91441" marR="91441" marT="45714" marB="45714" anchor="b" horzOverflow="overflow">
                    <a:lnL>
                      <a:noFill/>
                    </a:lnL>
                    <a:lnR cap="flat">
                      <a:noFill/>
                    </a:lnR>
                    <a:lnT>
                      <a:noFill/>
                    </a:lnT>
                    <a:lnB>
                      <a:noFill/>
                    </a:lnB>
                    <a:lnTlToBr>
                      <a:noFill/>
                    </a:lnTlToBr>
                    <a:lnBlToTr>
                      <a:noFill/>
                    </a:lnBlToTr>
                    <a:noFill/>
                  </a:tcPr>
                </a:tc>
              </a:tr>
              <a:tr h="34685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lumMod val="95000"/>
                              <a:lumOff val="5000"/>
                            </a:schemeClr>
                          </a:solidFill>
                          <a:effectLst/>
                          <a:latin typeface="Century Gothic" pitchFamily="34" charset="0"/>
                          <a:ea typeface="Times New Roman" pitchFamily="18" charset="0"/>
                          <a:cs typeface="Arial" charset="0"/>
                        </a:rPr>
                        <a:t>GREECE</a:t>
                      </a:r>
                    </a:p>
                  </a:txBody>
                  <a:tcPr marL="91441" marR="91441" marT="45714" marB="45714" anchor="b" horzOverflow="overflow">
                    <a:lnL cap="flat">
                      <a:noFill/>
                    </a:lnL>
                    <a:lnR>
                      <a:noFill/>
                    </a:lnR>
                    <a:lnT>
                      <a:noFill/>
                    </a:lnT>
                    <a:lnB>
                      <a:noFill/>
                    </a:lnB>
                    <a:lnTlToBr>
                      <a:noFill/>
                    </a:lnTlToBr>
                    <a:lnBlToTr>
                      <a:noFill/>
                    </a:lnBlToTr>
                    <a:solidFill>
                      <a:srgbClr val="E6E6E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lumMod val="95000"/>
                              <a:lumOff val="5000"/>
                            </a:schemeClr>
                          </a:solidFill>
                          <a:effectLst/>
                          <a:latin typeface="Century Gothic" pitchFamily="34" charset="0"/>
                          <a:ea typeface="Times New Roman" pitchFamily="18" charset="0"/>
                          <a:cs typeface="Arial" charset="0"/>
                        </a:rPr>
                        <a:t>272</a:t>
                      </a:r>
                    </a:p>
                  </a:txBody>
                  <a:tcPr marL="91441" marR="91441" marT="45714" marB="45714" anchor="b" horzOverflow="overflow">
                    <a:lnL>
                      <a:noFill/>
                    </a:lnL>
                    <a:lnR cap="flat">
                      <a:noFill/>
                    </a:lnR>
                    <a:lnT>
                      <a:noFill/>
                    </a:lnT>
                    <a:lnB>
                      <a:noFill/>
                    </a:lnB>
                    <a:lnTlToBr>
                      <a:noFill/>
                    </a:lnTlToBr>
                    <a:lnBlToTr>
                      <a:noFill/>
                    </a:lnBlToTr>
                    <a:solidFill>
                      <a:srgbClr val="E6E6E6"/>
                    </a:solidFill>
                  </a:tcPr>
                </a:tc>
              </a:tr>
              <a:tr h="34685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lumMod val="95000"/>
                              <a:lumOff val="5000"/>
                            </a:schemeClr>
                          </a:solidFill>
                          <a:effectLst/>
                          <a:latin typeface="Century Gothic" pitchFamily="34" charset="0"/>
                          <a:ea typeface="Times New Roman" pitchFamily="18" charset="0"/>
                          <a:cs typeface="Arial" charset="0"/>
                        </a:rPr>
                        <a:t>HUNGARY</a:t>
                      </a:r>
                    </a:p>
                  </a:txBody>
                  <a:tcPr marL="91441" marR="91441" marT="45714" marB="45714" anchor="b"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lumMod val="95000"/>
                              <a:lumOff val="5000"/>
                            </a:schemeClr>
                          </a:solidFill>
                          <a:effectLst/>
                          <a:latin typeface="Century Gothic" pitchFamily="34" charset="0"/>
                          <a:ea typeface="Times New Roman" pitchFamily="18" charset="0"/>
                          <a:cs typeface="Arial" charset="0"/>
                        </a:rPr>
                        <a:t>1</a:t>
                      </a:r>
                    </a:p>
                  </a:txBody>
                  <a:tcPr marL="91441" marR="91441" marT="45714" marB="45714" anchor="b" horzOverflow="overflow">
                    <a:lnL>
                      <a:noFill/>
                    </a:lnL>
                    <a:lnR cap="flat">
                      <a:noFill/>
                    </a:lnR>
                    <a:lnT>
                      <a:noFill/>
                    </a:lnT>
                    <a:lnB>
                      <a:noFill/>
                    </a:lnB>
                    <a:lnTlToBr>
                      <a:noFill/>
                    </a:lnTlToBr>
                    <a:lnBlToTr>
                      <a:noFill/>
                    </a:lnBlToTr>
                    <a:noFill/>
                  </a:tcPr>
                </a:tc>
              </a:tr>
              <a:tr h="34685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lumMod val="95000"/>
                              <a:lumOff val="5000"/>
                            </a:schemeClr>
                          </a:solidFill>
                          <a:effectLst/>
                          <a:latin typeface="Century Gothic" pitchFamily="34" charset="0"/>
                          <a:ea typeface="Times New Roman" pitchFamily="18" charset="0"/>
                          <a:cs typeface="Arial" charset="0"/>
                        </a:rPr>
                        <a:t>ITALY</a:t>
                      </a:r>
                    </a:p>
                  </a:txBody>
                  <a:tcPr marL="91441" marR="91441" marT="45714" marB="45714" anchor="b" horzOverflow="overflow">
                    <a:lnL cap="flat">
                      <a:noFill/>
                    </a:lnL>
                    <a:lnR>
                      <a:noFill/>
                    </a:lnR>
                    <a:lnT>
                      <a:noFill/>
                    </a:lnT>
                    <a:lnB>
                      <a:noFill/>
                    </a:lnB>
                    <a:lnTlToBr>
                      <a:noFill/>
                    </a:lnTlToBr>
                    <a:lnBlToTr>
                      <a:noFill/>
                    </a:lnBlToTr>
                    <a:solidFill>
                      <a:srgbClr val="E6E6E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lumMod val="95000"/>
                              <a:lumOff val="5000"/>
                            </a:schemeClr>
                          </a:solidFill>
                          <a:effectLst/>
                          <a:latin typeface="Century Gothic" pitchFamily="34" charset="0"/>
                          <a:ea typeface="Times New Roman" pitchFamily="18" charset="0"/>
                          <a:cs typeface="Arial" charset="0"/>
                        </a:rPr>
                        <a:t>200</a:t>
                      </a:r>
                    </a:p>
                  </a:txBody>
                  <a:tcPr marL="91441" marR="91441" marT="45714" marB="45714" anchor="b" horzOverflow="overflow">
                    <a:lnL>
                      <a:noFill/>
                    </a:lnL>
                    <a:lnR cap="flat">
                      <a:noFill/>
                    </a:lnR>
                    <a:lnT>
                      <a:noFill/>
                    </a:lnT>
                    <a:lnB>
                      <a:noFill/>
                    </a:lnB>
                    <a:lnTlToBr>
                      <a:noFill/>
                    </a:lnTlToBr>
                    <a:lnBlToTr>
                      <a:noFill/>
                    </a:lnBlToTr>
                    <a:solidFill>
                      <a:srgbClr val="E6E6E6"/>
                    </a:solidFill>
                  </a:tcPr>
                </a:tc>
              </a:tr>
              <a:tr h="34685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lumMod val="95000"/>
                              <a:lumOff val="5000"/>
                            </a:schemeClr>
                          </a:solidFill>
                          <a:effectLst/>
                          <a:latin typeface="Century Gothic" pitchFamily="34" charset="0"/>
                          <a:ea typeface="Times New Roman" pitchFamily="18" charset="0"/>
                          <a:cs typeface="Arial" charset="0"/>
                        </a:rPr>
                        <a:t>ROMANIA</a:t>
                      </a:r>
                    </a:p>
                  </a:txBody>
                  <a:tcPr marL="91441" marR="91441" marT="45714" marB="45714" anchor="b"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lumMod val="95000"/>
                              <a:lumOff val="5000"/>
                            </a:schemeClr>
                          </a:solidFill>
                          <a:effectLst/>
                          <a:latin typeface="Century Gothic" pitchFamily="34" charset="0"/>
                          <a:ea typeface="Times New Roman" pitchFamily="18" charset="0"/>
                          <a:cs typeface="Arial" charset="0"/>
                        </a:rPr>
                        <a:t>201</a:t>
                      </a:r>
                    </a:p>
                  </a:txBody>
                  <a:tcPr marL="91441" marR="91441" marT="45714" marB="45714" anchor="b" horzOverflow="overflow">
                    <a:lnL>
                      <a:noFill/>
                    </a:lnL>
                    <a:lnR cap="flat">
                      <a:noFill/>
                    </a:lnR>
                    <a:lnT>
                      <a:noFill/>
                    </a:lnT>
                    <a:lnB>
                      <a:noFill/>
                    </a:lnB>
                    <a:lnTlToBr>
                      <a:noFill/>
                    </a:lnTlToBr>
                    <a:lnBlToTr>
                      <a:noFill/>
                    </a:lnBlToTr>
                    <a:noFill/>
                  </a:tcPr>
                </a:tc>
              </a:tr>
              <a:tr h="34685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lumMod val="95000"/>
                              <a:lumOff val="5000"/>
                            </a:schemeClr>
                          </a:solidFill>
                          <a:effectLst/>
                          <a:latin typeface="Century Gothic" pitchFamily="34" charset="0"/>
                          <a:ea typeface="Times New Roman" pitchFamily="18" charset="0"/>
                          <a:cs typeface="Arial" charset="0"/>
                        </a:rPr>
                        <a:t>TURKEY</a:t>
                      </a:r>
                    </a:p>
                  </a:txBody>
                  <a:tcPr marL="91441" marR="91441" marT="45714" marB="45714" anchor="b" horzOverflow="overflow">
                    <a:lnL cap="flat">
                      <a:noFill/>
                    </a:lnL>
                    <a:lnR>
                      <a:noFill/>
                    </a:lnR>
                    <a:lnT>
                      <a:noFill/>
                    </a:lnT>
                    <a:lnB>
                      <a:noFill/>
                    </a:lnB>
                    <a:lnTlToBr>
                      <a:noFill/>
                    </a:lnTlToBr>
                    <a:lnBlToTr>
                      <a:noFill/>
                    </a:lnBlToTr>
                    <a:solidFill>
                      <a:srgbClr val="E6E6E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lumMod val="95000"/>
                              <a:lumOff val="5000"/>
                            </a:schemeClr>
                          </a:solidFill>
                          <a:effectLst/>
                          <a:latin typeface="Century Gothic" pitchFamily="34" charset="0"/>
                          <a:ea typeface="Times New Roman" pitchFamily="18" charset="0"/>
                          <a:cs typeface="Arial" charset="0"/>
                        </a:rPr>
                        <a:t>110</a:t>
                      </a:r>
                    </a:p>
                  </a:txBody>
                  <a:tcPr marL="91441" marR="91441" marT="45714" marB="45714" anchor="b" horzOverflow="overflow">
                    <a:lnL>
                      <a:noFill/>
                    </a:lnL>
                    <a:lnR cap="flat">
                      <a:noFill/>
                    </a:lnR>
                    <a:lnT>
                      <a:noFill/>
                    </a:lnT>
                    <a:lnB>
                      <a:noFill/>
                    </a:lnB>
                    <a:lnTlToBr>
                      <a:noFill/>
                    </a:lnTlToBr>
                    <a:lnBlToTr>
                      <a:noFill/>
                    </a:lnBlToTr>
                    <a:solidFill>
                      <a:srgbClr val="E6E6E6"/>
                    </a:solidFill>
                  </a:tcPr>
                </a:tc>
              </a:tr>
              <a:tr h="55017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rgbClr val="008000"/>
                          </a:solidFill>
                          <a:effectLst/>
                          <a:latin typeface="Century Gothic" pitchFamily="34" charset="0"/>
                          <a:ea typeface="Times New Roman" pitchFamily="18" charset="0"/>
                          <a:cs typeface="Arial" charset="0"/>
                        </a:rPr>
                        <a:t>TOTAL</a:t>
                      </a:r>
                      <a:endParaRPr kumimoji="0" lang="en-GB" sz="2400" b="0" i="0" u="none" strike="noStrike" cap="none" normalizeH="0" baseline="0" dirty="0" smtClean="0">
                        <a:ln>
                          <a:noFill/>
                        </a:ln>
                        <a:solidFill>
                          <a:schemeClr val="tx1"/>
                        </a:solidFill>
                        <a:effectLst/>
                        <a:latin typeface="Century Gothic" pitchFamily="34" charset="0"/>
                        <a:ea typeface="Times New Roman" pitchFamily="18" charset="0"/>
                        <a:cs typeface="Arial" charset="0"/>
                      </a:endParaRPr>
                    </a:p>
                  </a:txBody>
                  <a:tcPr marL="91441" marR="91441" marT="45714" marB="45714" anchor="ctr" horzOverflow="overflow">
                    <a:lnL cap="flat">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rgbClr val="008000"/>
                          </a:solidFill>
                          <a:effectLst/>
                          <a:latin typeface="Century Gothic" pitchFamily="34" charset="0"/>
                          <a:ea typeface="Times New Roman" pitchFamily="18" charset="0"/>
                          <a:cs typeface="Arial" charset="0"/>
                        </a:rPr>
                        <a:t>1108</a:t>
                      </a:r>
                      <a:endParaRPr kumimoji="0" lang="en-GB" sz="2400" b="0" i="0" u="none" strike="noStrike" cap="none" normalizeH="0" baseline="0" dirty="0" smtClean="0">
                        <a:ln>
                          <a:noFill/>
                        </a:ln>
                        <a:solidFill>
                          <a:schemeClr val="tx1"/>
                        </a:solidFill>
                        <a:effectLst/>
                        <a:latin typeface="Century Gothic" pitchFamily="34" charset="0"/>
                        <a:ea typeface="Times New Roman" pitchFamily="18" charset="0"/>
                        <a:cs typeface="Arial" charset="0"/>
                      </a:endParaRPr>
                    </a:p>
                  </a:txBody>
                  <a:tcPr marL="91441" marR="91441" marT="45714" marB="45714" anchor="ctr"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4"/>
          <p:cNvSpPr>
            <a:spLocks noGrp="1" noChangeArrowheads="1"/>
          </p:cNvSpPr>
          <p:nvPr>
            <p:ph type="title" idx="4294967295"/>
          </p:nvPr>
        </p:nvSpPr>
        <p:spPr bwMode="auto">
          <a:xfrm>
            <a:off x="3635375" y="836613"/>
            <a:ext cx="4465638" cy="461962"/>
          </a:xfrm>
          <a:prstGeom prst="rect">
            <a:avLst/>
          </a:prstGeom>
          <a:noFill/>
          <a:ln>
            <a:miter lim="800000"/>
            <a:headEnd/>
            <a:tailEnd/>
          </a:ln>
        </p:spPr>
        <p:txBody>
          <a:bodyPr anchor="ctr">
            <a:spAutoFit/>
          </a:bodyPr>
          <a:lstStyle/>
          <a:p>
            <a:pPr eaLnBrk="1" hangingPunct="1">
              <a:tabLst>
                <a:tab pos="1541463" algn="l"/>
              </a:tabLst>
            </a:pPr>
            <a:r>
              <a:rPr lang="en-GB" sz="2400" b="1" smtClean="0">
                <a:solidFill>
                  <a:schemeClr val="accent1"/>
                </a:solidFill>
                <a:latin typeface="Century Gothic" pitchFamily="34" charset="0"/>
              </a:rPr>
              <a:t>Size of the SMES involved</a:t>
            </a:r>
            <a:endParaRPr lang="es-ES_tradnl" sz="2400" smtClean="0">
              <a:solidFill>
                <a:schemeClr val="accent1"/>
              </a:solidFill>
              <a:latin typeface="Century Gothic" pitchFamily="34" charset="0"/>
            </a:endParaRPr>
          </a:p>
        </p:txBody>
      </p:sp>
      <p:pic>
        <p:nvPicPr>
          <p:cNvPr id="5" name="Picture 3"/>
          <p:cNvPicPr>
            <a:picLocks noGrp="1" noChangeAspect="1" noChangeArrowheads="1"/>
          </p:cNvPicPr>
          <p:nvPr>
            <p:ph idx="4294967295"/>
          </p:nvPr>
        </p:nvPicPr>
        <p:blipFill>
          <a:blip r:embed="rId2"/>
          <a:srcRect/>
          <a:stretch>
            <a:fillRect/>
          </a:stretch>
        </p:blipFill>
        <p:spPr bwMode="auto">
          <a:xfrm>
            <a:off x="1258888" y="1916113"/>
            <a:ext cx="6769100" cy="3816350"/>
          </a:xfrm>
          <a:prstGeom prst="rect">
            <a:avLst/>
          </a:prstGeom>
          <a:noFill/>
          <a:ln>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 Πίνακας"/>
          <p:cNvGraphicFramePr>
            <a:graphicFrameLocks noGrp="1"/>
          </p:cNvGraphicFramePr>
          <p:nvPr/>
        </p:nvGraphicFramePr>
        <p:xfrm>
          <a:off x="3924300" y="476250"/>
          <a:ext cx="4824413" cy="5440363"/>
        </p:xfrm>
        <a:graphic>
          <a:graphicData uri="http://schemas.openxmlformats.org/drawingml/2006/table">
            <a:tbl>
              <a:tblPr/>
              <a:tblGrid>
                <a:gridCol w="3827463"/>
                <a:gridCol w="996950"/>
              </a:tblGrid>
              <a:tr h="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smtClean="0">
                          <a:ln>
                            <a:noFill/>
                          </a:ln>
                          <a:solidFill>
                            <a:srgbClr val="008000"/>
                          </a:solidFill>
                          <a:effectLst/>
                          <a:latin typeface="Calibri" pitchFamily="34" charset="0"/>
                        </a:rPr>
                        <a:t>SECTOR</a:t>
                      </a:r>
                      <a:endParaRPr kumimoji="0" lang="en-GB" sz="2400" b="0" i="0" u="none" strike="noStrike" cap="none" normalizeH="0" baseline="0" smtClean="0">
                        <a:ln>
                          <a:noFill/>
                        </a:ln>
                        <a:solidFill>
                          <a:schemeClr val="tx1"/>
                        </a:solidFill>
                        <a:effectLst/>
                        <a:latin typeface="Arial" charset="0"/>
                      </a:endParaRPr>
                    </a:p>
                  </a:txBody>
                  <a:tcPr anchor="ctr" horzOverflow="overflow">
                    <a:lnL w="254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25400" cap="flat" cmpd="sng" algn="ctr">
                      <a:solidFill>
                        <a:srgbClr val="008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smtClean="0">
                          <a:ln>
                            <a:noFill/>
                          </a:ln>
                          <a:solidFill>
                            <a:srgbClr val="008000"/>
                          </a:solidFill>
                          <a:effectLst/>
                          <a:latin typeface="Calibri" pitchFamily="34" charset="0"/>
                        </a:rPr>
                        <a:t>NUMBER</a:t>
                      </a:r>
                      <a:endParaRPr kumimoji="0" lang="en-GB" sz="24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8000"/>
                      </a:solidFill>
                      <a:prstDash val="solid"/>
                      <a:round/>
                      <a:headEnd type="none" w="med" len="med"/>
                      <a:tailEnd type="none" w="med" len="med"/>
                    </a:lnL>
                    <a:lnR w="25400" cap="flat" cmpd="sng" algn="ctr">
                      <a:solidFill>
                        <a:srgbClr val="008000"/>
                      </a:solidFill>
                      <a:prstDash val="solid"/>
                      <a:round/>
                      <a:headEnd type="none" w="med" len="med"/>
                      <a:tailEnd type="none" w="med" len="med"/>
                    </a:lnR>
                    <a:lnT w="25400" cap="flat" cmpd="sng" algn="ctr">
                      <a:solidFill>
                        <a:srgbClr val="008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6E6E6"/>
                    </a:solidFill>
                  </a:tcPr>
                </a:tc>
              </a:tr>
              <a:tr h="2873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8000"/>
                          </a:solidFill>
                          <a:effectLst/>
                          <a:latin typeface="Calibri" pitchFamily="34" charset="0"/>
                        </a:rPr>
                        <a:t>Manufacturing</a:t>
                      </a:r>
                      <a:endParaRPr kumimoji="0" lang="en-GB" sz="1400" b="0" i="0" u="none" strike="noStrike" cap="none" normalizeH="0" baseline="0" smtClean="0">
                        <a:ln>
                          <a:noFill/>
                        </a:ln>
                        <a:solidFill>
                          <a:schemeClr val="tx1"/>
                        </a:solidFill>
                        <a:effectLst/>
                        <a:latin typeface="Arial" charset="0"/>
                      </a:endParaRPr>
                    </a:p>
                  </a:txBody>
                  <a:tcPr anchor="b" horzOverflow="overflow">
                    <a:lnL w="254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8000"/>
                          </a:solidFill>
                          <a:effectLst/>
                          <a:latin typeface="Calibri" pitchFamily="34" charset="0"/>
                        </a:rPr>
                        <a:t>284</a:t>
                      </a:r>
                      <a:endParaRPr kumimoji="0" lang="en-GB" sz="14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8000"/>
                      </a:solidFill>
                      <a:prstDash val="solid"/>
                      <a:round/>
                      <a:headEnd type="none" w="med" len="med"/>
                      <a:tailEnd type="none" w="med" len="med"/>
                    </a:lnL>
                    <a:lnR w="254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4889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8000"/>
                          </a:solidFill>
                          <a:effectLst/>
                          <a:latin typeface="Calibri" pitchFamily="34" charset="0"/>
                        </a:rPr>
                        <a:t>Wholesale and retail trade; repair of motor vehicles, motorcycles and personal and household goods</a:t>
                      </a:r>
                      <a:endParaRPr kumimoji="0" lang="en-GB" sz="1400" b="0" i="0" u="none" strike="noStrike" cap="none" normalizeH="0" baseline="0" smtClean="0">
                        <a:ln>
                          <a:noFill/>
                        </a:ln>
                        <a:solidFill>
                          <a:schemeClr val="tx1"/>
                        </a:solidFill>
                        <a:effectLst/>
                        <a:latin typeface="Arial" charset="0"/>
                      </a:endParaRPr>
                    </a:p>
                  </a:txBody>
                  <a:tcPr anchor="b" horzOverflow="overflow">
                    <a:lnL w="254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8000"/>
                          </a:solidFill>
                          <a:effectLst/>
                          <a:latin typeface="Calibri" pitchFamily="34" charset="0"/>
                        </a:rPr>
                        <a:t>213</a:t>
                      </a:r>
                      <a:endParaRPr kumimoji="0" lang="en-GB" sz="14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8000"/>
                      </a:solidFill>
                      <a:prstDash val="solid"/>
                      <a:round/>
                      <a:headEnd type="none" w="med" len="med"/>
                      <a:tailEnd type="none" w="med" len="med"/>
                    </a:lnL>
                    <a:lnR w="254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6E6E6"/>
                    </a:solidFill>
                  </a:tcPr>
                </a:tc>
              </a:tr>
              <a:tr h="2873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8000"/>
                          </a:solidFill>
                          <a:effectLst/>
                          <a:latin typeface="Calibri" pitchFamily="34" charset="0"/>
                        </a:rPr>
                        <a:t>Hotels and restaurants</a:t>
                      </a:r>
                      <a:endParaRPr kumimoji="0" lang="en-GB" sz="1400" b="0" i="0" u="none" strike="noStrike" cap="none" normalizeH="0" baseline="0" smtClean="0">
                        <a:ln>
                          <a:noFill/>
                        </a:ln>
                        <a:solidFill>
                          <a:schemeClr val="tx1"/>
                        </a:solidFill>
                        <a:effectLst/>
                        <a:latin typeface="Arial" charset="0"/>
                      </a:endParaRPr>
                    </a:p>
                  </a:txBody>
                  <a:tcPr anchor="b" horzOverflow="overflow">
                    <a:lnL w="254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8000"/>
                          </a:solidFill>
                          <a:effectLst/>
                          <a:latin typeface="Calibri" pitchFamily="34" charset="0"/>
                        </a:rPr>
                        <a:t>109</a:t>
                      </a:r>
                      <a:endParaRPr kumimoji="0" lang="en-GB" sz="14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8000"/>
                      </a:solidFill>
                      <a:prstDash val="solid"/>
                      <a:round/>
                      <a:headEnd type="none" w="med" len="med"/>
                      <a:tailEnd type="none" w="med" len="med"/>
                    </a:lnL>
                    <a:lnR w="254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698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8000"/>
                          </a:solidFill>
                          <a:effectLst/>
                          <a:latin typeface="Calibri" pitchFamily="34" charset="0"/>
                        </a:rPr>
                        <a:t>Construction</a:t>
                      </a:r>
                      <a:endParaRPr kumimoji="0" lang="en-GB" sz="1400" b="0" i="0" u="none" strike="noStrike" cap="none" normalizeH="0" baseline="0" smtClean="0">
                        <a:ln>
                          <a:noFill/>
                        </a:ln>
                        <a:solidFill>
                          <a:schemeClr val="tx1"/>
                        </a:solidFill>
                        <a:effectLst/>
                        <a:latin typeface="Arial" charset="0"/>
                      </a:endParaRPr>
                    </a:p>
                  </a:txBody>
                  <a:tcPr anchor="b" horzOverflow="overflow">
                    <a:lnL w="254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8000"/>
                          </a:solidFill>
                          <a:effectLst/>
                          <a:latin typeface="Calibri" pitchFamily="34" charset="0"/>
                        </a:rPr>
                        <a:t>98</a:t>
                      </a:r>
                      <a:endParaRPr kumimoji="0" lang="en-GB" sz="14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8000"/>
                      </a:solidFill>
                      <a:prstDash val="solid"/>
                      <a:round/>
                      <a:headEnd type="none" w="med" len="med"/>
                      <a:tailEnd type="none" w="med" len="med"/>
                    </a:lnL>
                    <a:lnR w="254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6E6E6"/>
                    </a:solidFill>
                  </a:tcPr>
                </a:tc>
              </a:tr>
              <a:tr h="244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rPr>
                        <a:t>Other community, social and personal service activities</a:t>
                      </a:r>
                      <a:endParaRPr kumimoji="0" lang="en-GB" sz="2400" b="0" i="0" u="none" strike="noStrike" cap="none" normalizeH="0" baseline="0" smtClean="0">
                        <a:ln>
                          <a:noFill/>
                        </a:ln>
                        <a:solidFill>
                          <a:schemeClr val="tx1"/>
                        </a:solidFill>
                        <a:effectLst/>
                        <a:latin typeface="Arial" charset="0"/>
                      </a:endParaRPr>
                    </a:p>
                  </a:txBody>
                  <a:tcPr anchor="b" horzOverflow="overflow">
                    <a:lnL w="254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8000"/>
                          </a:solidFill>
                          <a:effectLst/>
                          <a:latin typeface="Calibri" pitchFamily="34" charset="0"/>
                        </a:rPr>
                        <a:t>72</a:t>
                      </a:r>
                      <a:endParaRPr kumimoji="0" lang="en-GB" sz="24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8000"/>
                      </a:solidFill>
                      <a:prstDash val="solid"/>
                      <a:round/>
                      <a:headEnd type="none" w="med" len="med"/>
                      <a:tailEnd type="none" w="med" len="med"/>
                    </a:lnL>
                    <a:lnR w="254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rPr>
                        <a:t>Electricity, gas and water supply</a:t>
                      </a:r>
                      <a:endParaRPr kumimoji="0" lang="en-GB" sz="2400" b="0" i="0" u="none" strike="noStrike" cap="none" normalizeH="0" baseline="0" smtClean="0">
                        <a:ln>
                          <a:noFill/>
                        </a:ln>
                        <a:solidFill>
                          <a:schemeClr val="tx1"/>
                        </a:solidFill>
                        <a:effectLst/>
                        <a:latin typeface="Arial" charset="0"/>
                      </a:endParaRPr>
                    </a:p>
                  </a:txBody>
                  <a:tcPr anchor="b" horzOverflow="overflow">
                    <a:lnL w="254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8000"/>
                          </a:solidFill>
                          <a:effectLst/>
                          <a:latin typeface="Calibri" pitchFamily="34" charset="0"/>
                        </a:rPr>
                        <a:t>63</a:t>
                      </a:r>
                      <a:endParaRPr kumimoji="0" lang="en-GB" sz="24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8000"/>
                      </a:solidFill>
                      <a:prstDash val="solid"/>
                      <a:round/>
                      <a:headEnd type="none" w="med" len="med"/>
                      <a:tailEnd type="none" w="med" len="med"/>
                    </a:lnL>
                    <a:lnR w="254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6E6E6"/>
                    </a:solidFill>
                  </a:tcPr>
                </a:tc>
              </a:tr>
              <a:tr h="244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rPr>
                        <a:t>Other</a:t>
                      </a:r>
                      <a:endParaRPr kumimoji="0" lang="en-GB" sz="2400" b="0" i="0" u="none" strike="noStrike" cap="none" normalizeH="0" baseline="0" smtClean="0">
                        <a:ln>
                          <a:noFill/>
                        </a:ln>
                        <a:solidFill>
                          <a:schemeClr val="tx1"/>
                        </a:solidFill>
                        <a:effectLst/>
                        <a:latin typeface="Arial" charset="0"/>
                      </a:endParaRPr>
                    </a:p>
                  </a:txBody>
                  <a:tcPr anchor="b" horzOverflow="overflow">
                    <a:lnL w="254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8000"/>
                          </a:solidFill>
                          <a:effectLst/>
                          <a:latin typeface="Calibri" pitchFamily="34" charset="0"/>
                        </a:rPr>
                        <a:t>56</a:t>
                      </a:r>
                      <a:endParaRPr kumimoji="0" lang="en-GB" sz="24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8000"/>
                      </a:solidFill>
                      <a:prstDash val="solid"/>
                      <a:round/>
                      <a:headEnd type="none" w="med" len="med"/>
                      <a:tailEnd type="none" w="med" len="med"/>
                    </a:lnL>
                    <a:lnR w="254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rPr>
                        <a:t>Agriculture, hunting and forestry</a:t>
                      </a:r>
                      <a:endParaRPr kumimoji="0" lang="en-GB" sz="2400" b="0" i="0" u="none" strike="noStrike" cap="none" normalizeH="0" baseline="0" smtClean="0">
                        <a:ln>
                          <a:noFill/>
                        </a:ln>
                        <a:solidFill>
                          <a:schemeClr val="tx1"/>
                        </a:solidFill>
                        <a:effectLst/>
                        <a:latin typeface="Arial" charset="0"/>
                      </a:endParaRPr>
                    </a:p>
                  </a:txBody>
                  <a:tcPr anchor="b" horzOverflow="overflow">
                    <a:lnL w="254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8000"/>
                          </a:solidFill>
                          <a:effectLst/>
                          <a:latin typeface="Calibri" pitchFamily="34" charset="0"/>
                        </a:rPr>
                        <a:t>47</a:t>
                      </a:r>
                      <a:endParaRPr kumimoji="0" lang="en-GB" sz="24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8000"/>
                      </a:solidFill>
                      <a:prstDash val="solid"/>
                      <a:round/>
                      <a:headEnd type="none" w="med" len="med"/>
                      <a:tailEnd type="none" w="med" len="med"/>
                    </a:lnL>
                    <a:lnR w="254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6E6E6"/>
                    </a:solidFill>
                  </a:tcPr>
                </a:tc>
              </a:tr>
              <a:tr h="244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rPr>
                        <a:t>Real estate, renting and business activities</a:t>
                      </a:r>
                      <a:endParaRPr kumimoji="0" lang="en-GB" sz="2400" b="0" i="0" u="none" strike="noStrike" cap="none" normalizeH="0" baseline="0" smtClean="0">
                        <a:ln>
                          <a:noFill/>
                        </a:ln>
                        <a:solidFill>
                          <a:schemeClr val="tx1"/>
                        </a:solidFill>
                        <a:effectLst/>
                        <a:latin typeface="Arial" charset="0"/>
                      </a:endParaRPr>
                    </a:p>
                  </a:txBody>
                  <a:tcPr anchor="b" horzOverflow="overflow">
                    <a:lnL w="254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8000"/>
                          </a:solidFill>
                          <a:effectLst/>
                          <a:latin typeface="Calibri" pitchFamily="34" charset="0"/>
                        </a:rPr>
                        <a:t>34</a:t>
                      </a:r>
                      <a:endParaRPr kumimoji="0" lang="en-GB" sz="24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8000"/>
                      </a:solidFill>
                      <a:prstDash val="solid"/>
                      <a:round/>
                      <a:headEnd type="none" w="med" len="med"/>
                      <a:tailEnd type="none" w="med" len="med"/>
                    </a:lnL>
                    <a:lnR w="254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rPr>
                        <a:t>Transport, storage and communication</a:t>
                      </a:r>
                      <a:endParaRPr kumimoji="0" lang="en-GB" sz="2400" b="0" i="0" u="none" strike="noStrike" cap="none" normalizeH="0" baseline="0" smtClean="0">
                        <a:ln>
                          <a:noFill/>
                        </a:ln>
                        <a:solidFill>
                          <a:schemeClr val="tx1"/>
                        </a:solidFill>
                        <a:effectLst/>
                        <a:latin typeface="Arial" charset="0"/>
                      </a:endParaRPr>
                    </a:p>
                  </a:txBody>
                  <a:tcPr anchor="b" horzOverflow="overflow">
                    <a:lnL w="254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8000"/>
                          </a:solidFill>
                          <a:effectLst/>
                          <a:latin typeface="Calibri" pitchFamily="34" charset="0"/>
                        </a:rPr>
                        <a:t>30</a:t>
                      </a:r>
                      <a:endParaRPr kumimoji="0" lang="en-GB" sz="24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8000"/>
                      </a:solidFill>
                      <a:prstDash val="solid"/>
                      <a:round/>
                      <a:headEnd type="none" w="med" len="med"/>
                      <a:tailEnd type="none" w="med" len="med"/>
                    </a:lnL>
                    <a:lnR w="254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6E6E6"/>
                    </a:solidFill>
                  </a:tcPr>
                </a:tc>
              </a:tr>
              <a:tr h="244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rPr>
                        <a:t>Health and social work</a:t>
                      </a:r>
                      <a:endParaRPr kumimoji="0" lang="en-GB" sz="2400" b="0" i="0" u="none" strike="noStrike" cap="none" normalizeH="0" baseline="0" smtClean="0">
                        <a:ln>
                          <a:noFill/>
                        </a:ln>
                        <a:solidFill>
                          <a:schemeClr val="tx1"/>
                        </a:solidFill>
                        <a:effectLst/>
                        <a:latin typeface="Arial" charset="0"/>
                      </a:endParaRPr>
                    </a:p>
                  </a:txBody>
                  <a:tcPr anchor="b" horzOverflow="overflow">
                    <a:lnL w="254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8000"/>
                          </a:solidFill>
                          <a:effectLst/>
                          <a:latin typeface="Calibri" pitchFamily="34" charset="0"/>
                        </a:rPr>
                        <a:t>22</a:t>
                      </a:r>
                      <a:endParaRPr kumimoji="0" lang="en-GB" sz="24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8000"/>
                      </a:solidFill>
                      <a:prstDash val="solid"/>
                      <a:round/>
                      <a:headEnd type="none" w="med" len="med"/>
                      <a:tailEnd type="none" w="med" len="med"/>
                    </a:lnL>
                    <a:lnR w="254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rPr>
                        <a:t>Private households with employed persons</a:t>
                      </a:r>
                      <a:endParaRPr kumimoji="0" lang="en-GB" sz="2400" b="0" i="0" u="none" strike="noStrike" cap="none" normalizeH="0" baseline="0" smtClean="0">
                        <a:ln>
                          <a:noFill/>
                        </a:ln>
                        <a:solidFill>
                          <a:schemeClr val="tx1"/>
                        </a:solidFill>
                        <a:effectLst/>
                        <a:latin typeface="Arial" charset="0"/>
                      </a:endParaRPr>
                    </a:p>
                  </a:txBody>
                  <a:tcPr anchor="b" horzOverflow="overflow">
                    <a:lnL w="254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8000"/>
                          </a:solidFill>
                          <a:effectLst/>
                          <a:latin typeface="Calibri" pitchFamily="34" charset="0"/>
                        </a:rPr>
                        <a:t>17</a:t>
                      </a:r>
                      <a:endParaRPr kumimoji="0" lang="en-GB" sz="24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8000"/>
                      </a:solidFill>
                      <a:prstDash val="solid"/>
                      <a:round/>
                      <a:headEnd type="none" w="med" len="med"/>
                      <a:tailEnd type="none" w="med" len="med"/>
                    </a:lnL>
                    <a:lnR w="254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6E6E6"/>
                    </a:solidFill>
                  </a:tcPr>
                </a:tc>
              </a:tr>
              <a:tr h="244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rPr>
                        <a:t>Financial intermediation</a:t>
                      </a:r>
                      <a:endParaRPr kumimoji="0" lang="en-GB" sz="2400" b="0" i="0" u="none" strike="noStrike" cap="none" normalizeH="0" baseline="0" smtClean="0">
                        <a:ln>
                          <a:noFill/>
                        </a:ln>
                        <a:solidFill>
                          <a:schemeClr val="tx1"/>
                        </a:solidFill>
                        <a:effectLst/>
                        <a:latin typeface="Arial" charset="0"/>
                      </a:endParaRPr>
                    </a:p>
                  </a:txBody>
                  <a:tcPr anchor="b" horzOverflow="overflow">
                    <a:lnL w="254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8000"/>
                          </a:solidFill>
                          <a:effectLst/>
                          <a:latin typeface="Calibri" pitchFamily="34" charset="0"/>
                        </a:rPr>
                        <a:t>14</a:t>
                      </a:r>
                      <a:endParaRPr kumimoji="0" lang="en-GB" sz="24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8000"/>
                      </a:solidFill>
                      <a:prstDash val="solid"/>
                      <a:round/>
                      <a:headEnd type="none" w="med" len="med"/>
                      <a:tailEnd type="none" w="med" len="med"/>
                    </a:lnL>
                    <a:lnR w="254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rPr>
                        <a:t>Education</a:t>
                      </a:r>
                      <a:endParaRPr kumimoji="0" lang="en-GB" sz="2400" b="0" i="0" u="none" strike="noStrike" cap="none" normalizeH="0" baseline="0" smtClean="0">
                        <a:ln>
                          <a:noFill/>
                        </a:ln>
                        <a:solidFill>
                          <a:schemeClr val="tx1"/>
                        </a:solidFill>
                        <a:effectLst/>
                        <a:latin typeface="Arial" charset="0"/>
                      </a:endParaRPr>
                    </a:p>
                  </a:txBody>
                  <a:tcPr anchor="b" horzOverflow="overflow">
                    <a:lnL w="254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8000"/>
                          </a:solidFill>
                          <a:effectLst/>
                          <a:latin typeface="Calibri" pitchFamily="34" charset="0"/>
                        </a:rPr>
                        <a:t>13</a:t>
                      </a:r>
                      <a:endParaRPr kumimoji="0" lang="en-GB" sz="24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8000"/>
                      </a:solidFill>
                      <a:prstDash val="solid"/>
                      <a:round/>
                      <a:headEnd type="none" w="med" len="med"/>
                      <a:tailEnd type="none" w="med" len="med"/>
                    </a:lnL>
                    <a:lnR w="254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6E6E6"/>
                    </a:solidFill>
                  </a:tcPr>
                </a:tc>
              </a:tr>
              <a:tr h="4032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rPr>
                        <a:t>Mining and quarrying SubSection CA : Mining and quarrying of energy producing materials</a:t>
                      </a:r>
                      <a:endParaRPr kumimoji="0" lang="en-GB" sz="2400" b="0" i="0" u="none" strike="noStrike" cap="none" normalizeH="0" baseline="0" smtClean="0">
                        <a:ln>
                          <a:noFill/>
                        </a:ln>
                        <a:solidFill>
                          <a:schemeClr val="tx1"/>
                        </a:solidFill>
                        <a:effectLst/>
                        <a:latin typeface="Arial" charset="0"/>
                      </a:endParaRPr>
                    </a:p>
                  </a:txBody>
                  <a:tcPr anchor="b" horzOverflow="overflow">
                    <a:lnL w="254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8000"/>
                          </a:solidFill>
                          <a:effectLst/>
                          <a:latin typeface="Calibri" pitchFamily="34" charset="0"/>
                        </a:rPr>
                        <a:t>5</a:t>
                      </a:r>
                      <a:endParaRPr kumimoji="0" lang="en-GB" sz="24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8000"/>
                      </a:solidFill>
                      <a:prstDash val="solid"/>
                      <a:round/>
                      <a:headEnd type="none" w="med" len="med"/>
                      <a:tailEnd type="none" w="med" len="med"/>
                    </a:lnL>
                    <a:lnR w="254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rPr>
                        <a:t>Public administration and defence; compulsory social security</a:t>
                      </a:r>
                      <a:endParaRPr kumimoji="0" lang="en-GB" sz="2400" b="0" i="0" u="none" strike="noStrike" cap="none" normalizeH="0" baseline="0" smtClean="0">
                        <a:ln>
                          <a:noFill/>
                        </a:ln>
                        <a:solidFill>
                          <a:schemeClr val="tx1"/>
                        </a:solidFill>
                        <a:effectLst/>
                        <a:latin typeface="Arial" charset="0"/>
                      </a:endParaRPr>
                    </a:p>
                  </a:txBody>
                  <a:tcPr anchor="b" horzOverflow="overflow">
                    <a:lnL w="254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8000"/>
                          </a:solidFill>
                          <a:effectLst/>
                          <a:latin typeface="Calibri" pitchFamily="34" charset="0"/>
                        </a:rPr>
                        <a:t>5</a:t>
                      </a:r>
                      <a:endParaRPr kumimoji="0" lang="en-GB" sz="24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8000"/>
                      </a:solidFill>
                      <a:prstDash val="solid"/>
                      <a:round/>
                      <a:headEnd type="none" w="med" len="med"/>
                      <a:tailEnd type="none" w="med" len="med"/>
                    </a:lnL>
                    <a:lnR w="254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6E6E6"/>
                    </a:solidFill>
                  </a:tcPr>
                </a:tc>
              </a:tr>
              <a:tr h="1444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rPr>
                        <a:t>Fishing</a:t>
                      </a:r>
                      <a:endParaRPr kumimoji="0" lang="en-GB" sz="2400" b="0" i="0" u="none" strike="noStrike" cap="none" normalizeH="0" baseline="0" smtClean="0">
                        <a:ln>
                          <a:noFill/>
                        </a:ln>
                        <a:solidFill>
                          <a:schemeClr val="tx1"/>
                        </a:solidFill>
                        <a:effectLst/>
                        <a:latin typeface="Arial" charset="0"/>
                      </a:endParaRPr>
                    </a:p>
                  </a:txBody>
                  <a:tcPr anchor="b" horzOverflow="overflow">
                    <a:lnL w="254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8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8000"/>
                          </a:solidFill>
                          <a:effectLst/>
                          <a:latin typeface="Calibri" pitchFamily="34" charset="0"/>
                        </a:rPr>
                        <a:t>2</a:t>
                      </a:r>
                      <a:endParaRPr kumimoji="0" lang="en-GB" sz="24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8000"/>
                      </a:solidFill>
                      <a:prstDash val="solid"/>
                      <a:round/>
                      <a:headEnd type="none" w="med" len="med"/>
                      <a:tailEnd type="none" w="med" len="med"/>
                    </a:lnL>
                    <a:lnR w="25400" cap="flat" cmpd="sng" algn="ctr">
                      <a:solidFill>
                        <a:srgbClr val="008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8000"/>
                      </a:solidFill>
                      <a:prstDash val="solid"/>
                      <a:round/>
                      <a:headEnd type="none" w="med" len="med"/>
                      <a:tailEnd type="none" w="med" len="med"/>
                    </a:lnB>
                    <a:lnTlToBr>
                      <a:noFill/>
                    </a:lnTlToBr>
                    <a:lnBlToTr>
                      <a:noFill/>
                    </a:lnBlToTr>
                    <a:noFill/>
                  </a:tcPr>
                </a:tc>
              </a:tr>
            </a:tbl>
          </a:graphicData>
        </a:graphic>
      </p:graphicFrame>
      <p:sp>
        <p:nvSpPr>
          <p:cNvPr id="5" name="1 - Τίτλος"/>
          <p:cNvSpPr txBox="1">
            <a:spLocks/>
          </p:cNvSpPr>
          <p:nvPr/>
        </p:nvSpPr>
        <p:spPr bwMode="auto">
          <a:xfrm>
            <a:off x="755650" y="2565400"/>
            <a:ext cx="2736850" cy="1295400"/>
          </a:xfrm>
          <a:prstGeom prst="rect">
            <a:avLst/>
          </a:prstGeom>
          <a:noFill/>
          <a:ln>
            <a:miter lim="800000"/>
            <a:headEnd/>
            <a:tailEnd/>
          </a:ln>
        </p:spPr>
        <p:txBody>
          <a:bodyPr/>
          <a:lstStyle/>
          <a:p>
            <a:pPr algn="ctr">
              <a:defRPr/>
            </a:pPr>
            <a:r>
              <a:rPr lang="en-GB" sz="2400" b="1" dirty="0">
                <a:solidFill>
                  <a:schemeClr val="accent1"/>
                </a:solidFill>
                <a:latin typeface="Century Gothic" pitchFamily="34" charset="0"/>
                <a:ea typeface="+mj-ea"/>
                <a:cs typeface="Times New Roman" pitchFamily="18" charset="0"/>
              </a:rPr>
              <a:t>Economic sector of Participating SMES</a:t>
            </a:r>
            <a:endParaRPr lang="el-GR" sz="2400" dirty="0">
              <a:solidFill>
                <a:schemeClr val="accent1"/>
              </a:solidFill>
              <a:latin typeface="Century Gothic" pitchFamily="34" charset="0"/>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1 - Τίτλος"/>
          <p:cNvSpPr>
            <a:spLocks noGrp="1"/>
          </p:cNvSpPr>
          <p:nvPr>
            <p:ph type="title" idx="4294967295"/>
          </p:nvPr>
        </p:nvSpPr>
        <p:spPr bwMode="auto">
          <a:xfrm>
            <a:off x="3779838" y="620713"/>
            <a:ext cx="4752975" cy="796925"/>
          </a:xfrm>
          <a:prstGeom prst="rect">
            <a:avLst/>
          </a:prstGeom>
          <a:noFill/>
          <a:ln>
            <a:miter lim="800000"/>
            <a:headEnd/>
            <a:tailEnd/>
          </a:ln>
        </p:spPr>
        <p:txBody>
          <a:bodyPr/>
          <a:lstStyle/>
          <a:p>
            <a:pPr eaLnBrk="1" hangingPunct="1"/>
            <a:r>
              <a:rPr lang="en-GB" sz="2400" b="1" smtClean="0">
                <a:solidFill>
                  <a:schemeClr val="accent1"/>
                </a:solidFill>
                <a:latin typeface="Century Gothic" pitchFamily="34" charset="0"/>
              </a:rPr>
              <a:t>Green practices currently implemented in SMEs</a:t>
            </a:r>
            <a:endParaRPr lang="el-GR" sz="2400" smtClean="0">
              <a:solidFill>
                <a:schemeClr val="accent1"/>
              </a:solidFill>
              <a:latin typeface="Century Gothic" pitchFamily="34" charset="0"/>
            </a:endParaRPr>
          </a:p>
        </p:txBody>
      </p:sp>
      <p:pic>
        <p:nvPicPr>
          <p:cNvPr id="18434" name="Picture 8"/>
          <p:cNvPicPr>
            <a:picLocks noGrp="1" noChangeAspect="1" noChangeArrowheads="1"/>
          </p:cNvPicPr>
          <p:nvPr>
            <p:ph idx="4294967295"/>
          </p:nvPr>
        </p:nvPicPr>
        <p:blipFill>
          <a:blip r:embed="rId2"/>
          <a:srcRect/>
          <a:stretch>
            <a:fillRect/>
          </a:stretch>
        </p:blipFill>
        <p:spPr bwMode="auto">
          <a:xfrm>
            <a:off x="1033463" y="1773238"/>
            <a:ext cx="7354887" cy="4032250"/>
          </a:xfrm>
          <a:prstGeom prst="rect">
            <a:avLst/>
          </a:prstGeom>
          <a:noFill/>
          <a:ln>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1 - Τίτλος"/>
          <p:cNvSpPr>
            <a:spLocks noGrp="1"/>
          </p:cNvSpPr>
          <p:nvPr>
            <p:ph type="title" idx="4294967295"/>
          </p:nvPr>
        </p:nvSpPr>
        <p:spPr bwMode="auto">
          <a:xfrm>
            <a:off x="2987675" y="549275"/>
            <a:ext cx="5832475" cy="1012825"/>
          </a:xfrm>
          <a:prstGeom prst="rect">
            <a:avLst/>
          </a:prstGeom>
          <a:noFill/>
          <a:ln>
            <a:miter lim="800000"/>
            <a:headEnd/>
            <a:tailEnd/>
          </a:ln>
        </p:spPr>
        <p:txBody>
          <a:bodyPr/>
          <a:lstStyle/>
          <a:p>
            <a:pPr eaLnBrk="1" hangingPunct="1"/>
            <a:r>
              <a:rPr lang="en-GB" sz="2400" b="1" smtClean="0">
                <a:solidFill>
                  <a:schemeClr val="accent1"/>
                </a:solidFill>
                <a:latin typeface="Century Gothic" pitchFamily="34" charset="0"/>
              </a:rPr>
              <a:t>Reasons for SMEs to implement green practices: </a:t>
            </a:r>
            <a:r>
              <a:rPr lang="en-GB" sz="2400" b="1" i="1" smtClean="0">
                <a:solidFill>
                  <a:schemeClr val="accent1"/>
                </a:solidFill>
                <a:latin typeface="Century Gothic" pitchFamily="34" charset="0"/>
              </a:rPr>
              <a:t>Savings and Image</a:t>
            </a:r>
            <a:endParaRPr lang="el-GR" sz="2400" smtClean="0">
              <a:solidFill>
                <a:schemeClr val="accent1"/>
              </a:solidFill>
              <a:latin typeface="Century Gothic" pitchFamily="34" charset="0"/>
            </a:endParaRPr>
          </a:p>
        </p:txBody>
      </p:sp>
      <p:pic>
        <p:nvPicPr>
          <p:cNvPr id="4" name="Picture 3"/>
          <p:cNvPicPr>
            <a:picLocks noGrp="1" noChangeAspect="1" noChangeArrowheads="1"/>
          </p:cNvPicPr>
          <p:nvPr>
            <p:ph idx="4294967295"/>
          </p:nvPr>
        </p:nvPicPr>
        <p:blipFill>
          <a:blip r:embed="rId2"/>
          <a:srcRect/>
          <a:stretch>
            <a:fillRect/>
          </a:stretch>
        </p:blipFill>
        <p:spPr bwMode="auto">
          <a:xfrm>
            <a:off x="1042988" y="1773238"/>
            <a:ext cx="7405687" cy="4060825"/>
          </a:xfrm>
          <a:prstGeom prst="rect">
            <a:avLst/>
          </a:prstGeom>
          <a:noFill/>
          <a:ln>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1 - Τίτλος"/>
          <p:cNvSpPr>
            <a:spLocks noGrp="1"/>
          </p:cNvSpPr>
          <p:nvPr>
            <p:ph type="title" idx="4294967295"/>
          </p:nvPr>
        </p:nvSpPr>
        <p:spPr bwMode="auto">
          <a:xfrm>
            <a:off x="3563938" y="404813"/>
            <a:ext cx="4906962" cy="1143000"/>
          </a:xfrm>
          <a:prstGeom prst="rect">
            <a:avLst/>
          </a:prstGeom>
          <a:noFill/>
          <a:ln>
            <a:miter lim="800000"/>
            <a:headEnd/>
            <a:tailEnd/>
          </a:ln>
        </p:spPr>
        <p:txBody>
          <a:bodyPr/>
          <a:lstStyle/>
          <a:p>
            <a:pPr eaLnBrk="1" hangingPunct="1"/>
            <a:r>
              <a:rPr lang="en-GB" sz="2000" b="1" smtClean="0">
                <a:solidFill>
                  <a:schemeClr val="accent1"/>
                </a:solidFill>
                <a:latin typeface="Century Gothic" pitchFamily="34" charset="0"/>
              </a:rPr>
              <a:t>Major DRAWBACKS on the </a:t>
            </a:r>
            <a:br>
              <a:rPr lang="en-GB" sz="2000" b="1" smtClean="0">
                <a:solidFill>
                  <a:schemeClr val="accent1"/>
                </a:solidFill>
                <a:latin typeface="Century Gothic" pitchFamily="34" charset="0"/>
              </a:rPr>
            </a:br>
            <a:r>
              <a:rPr lang="en-GB" sz="2000" b="1" smtClean="0">
                <a:solidFill>
                  <a:schemeClr val="accent1"/>
                </a:solidFill>
                <a:latin typeface="Century Gothic" pitchFamily="34" charset="0"/>
              </a:rPr>
              <a:t>introduction of environmentally friendly practices in SMEs</a:t>
            </a:r>
            <a:r>
              <a:rPr lang="es-ES_tradnl" b="1" smtClean="0">
                <a:solidFill>
                  <a:schemeClr val="tx2"/>
                </a:solidFill>
                <a:latin typeface="Century Gothic" pitchFamily="34" charset="0"/>
              </a:rPr>
              <a:t/>
            </a:r>
            <a:br>
              <a:rPr lang="es-ES_tradnl" b="1" smtClean="0">
                <a:solidFill>
                  <a:schemeClr val="tx2"/>
                </a:solidFill>
                <a:latin typeface="Century Gothic" pitchFamily="34" charset="0"/>
              </a:rPr>
            </a:br>
            <a:endParaRPr lang="el-GR" smtClean="0">
              <a:latin typeface="Century Gothic" pitchFamily="34" charset="0"/>
            </a:endParaRPr>
          </a:p>
        </p:txBody>
      </p:sp>
      <p:pic>
        <p:nvPicPr>
          <p:cNvPr id="20482" name="Picture 6"/>
          <p:cNvPicPr>
            <a:picLocks noGrp="1" noChangeAspect="1" noChangeArrowheads="1"/>
          </p:cNvPicPr>
          <p:nvPr>
            <p:ph idx="4294967295"/>
          </p:nvPr>
        </p:nvPicPr>
        <p:blipFill>
          <a:blip r:embed="rId2"/>
          <a:srcRect/>
          <a:stretch>
            <a:fillRect/>
          </a:stretch>
        </p:blipFill>
        <p:spPr bwMode="auto">
          <a:xfrm>
            <a:off x="1042988" y="1700213"/>
            <a:ext cx="7127875" cy="4105275"/>
          </a:xfrm>
          <a:prstGeom prst="rect">
            <a:avLst/>
          </a:prstGeom>
          <a:noFill/>
          <a:ln>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1 - Τίτλος"/>
          <p:cNvSpPr>
            <a:spLocks noGrp="1"/>
          </p:cNvSpPr>
          <p:nvPr>
            <p:ph type="title" idx="4294967295"/>
          </p:nvPr>
        </p:nvSpPr>
        <p:spPr bwMode="auto">
          <a:xfrm>
            <a:off x="3492500" y="549275"/>
            <a:ext cx="5040313" cy="1012825"/>
          </a:xfrm>
          <a:prstGeom prst="rect">
            <a:avLst/>
          </a:prstGeom>
          <a:noFill/>
          <a:ln>
            <a:miter lim="800000"/>
            <a:headEnd/>
            <a:tailEnd/>
          </a:ln>
        </p:spPr>
        <p:txBody>
          <a:bodyPr/>
          <a:lstStyle/>
          <a:p>
            <a:pPr eaLnBrk="1" hangingPunct="1"/>
            <a:r>
              <a:rPr lang="en-GB" sz="2400" b="1" smtClean="0">
                <a:solidFill>
                  <a:schemeClr val="accent1"/>
                </a:solidFill>
                <a:latin typeface="Century Gothic" pitchFamily="34" charset="0"/>
              </a:rPr>
              <a:t>Benefits expected to achieve </a:t>
            </a:r>
            <a:br>
              <a:rPr lang="en-GB" sz="2400" b="1" smtClean="0">
                <a:solidFill>
                  <a:schemeClr val="accent1"/>
                </a:solidFill>
                <a:latin typeface="Century Gothic" pitchFamily="34" charset="0"/>
              </a:rPr>
            </a:br>
            <a:r>
              <a:rPr lang="en-GB" sz="2400" b="1" smtClean="0">
                <a:solidFill>
                  <a:schemeClr val="accent1"/>
                </a:solidFill>
                <a:latin typeface="Century Gothic" pitchFamily="34" charset="0"/>
              </a:rPr>
              <a:t>by implementing green policies</a:t>
            </a:r>
            <a:r>
              <a:rPr lang="es-ES_tradnl" b="1" smtClean="0">
                <a:solidFill>
                  <a:schemeClr val="accent1"/>
                </a:solidFill>
                <a:latin typeface="Century Gothic" pitchFamily="34" charset="0"/>
              </a:rPr>
              <a:t/>
            </a:r>
            <a:br>
              <a:rPr lang="es-ES_tradnl" b="1" smtClean="0">
                <a:solidFill>
                  <a:schemeClr val="accent1"/>
                </a:solidFill>
                <a:latin typeface="Century Gothic" pitchFamily="34" charset="0"/>
              </a:rPr>
            </a:br>
            <a:endParaRPr lang="el-GR" smtClean="0">
              <a:solidFill>
                <a:schemeClr val="accent1"/>
              </a:solidFill>
              <a:latin typeface="Century Gothic" pitchFamily="34" charset="0"/>
            </a:endParaRPr>
          </a:p>
        </p:txBody>
      </p:sp>
      <p:pic>
        <p:nvPicPr>
          <p:cNvPr id="4" name="Picture 3"/>
          <p:cNvPicPr>
            <a:picLocks noGrp="1" noChangeAspect="1" noChangeArrowheads="1"/>
          </p:cNvPicPr>
          <p:nvPr>
            <p:ph idx="4294967295"/>
          </p:nvPr>
        </p:nvPicPr>
        <p:blipFill>
          <a:blip r:embed="rId2"/>
          <a:srcRect/>
          <a:stretch>
            <a:fillRect/>
          </a:stretch>
        </p:blipFill>
        <p:spPr bwMode="auto">
          <a:xfrm>
            <a:off x="900113" y="1844675"/>
            <a:ext cx="7343775" cy="3960813"/>
          </a:xfrm>
          <a:prstGeom prst="rect">
            <a:avLst/>
          </a:prstGeom>
          <a:noFill/>
          <a:ln>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1 - Τίτλος"/>
          <p:cNvSpPr>
            <a:spLocks noGrp="1"/>
          </p:cNvSpPr>
          <p:nvPr>
            <p:ph type="title" idx="4294967295"/>
          </p:nvPr>
        </p:nvSpPr>
        <p:spPr bwMode="auto">
          <a:xfrm>
            <a:off x="4067175" y="765175"/>
            <a:ext cx="4691063" cy="939800"/>
          </a:xfrm>
          <a:prstGeom prst="rect">
            <a:avLst/>
          </a:prstGeom>
          <a:noFill/>
          <a:ln>
            <a:miter lim="800000"/>
            <a:headEnd/>
            <a:tailEnd/>
          </a:ln>
        </p:spPr>
        <p:txBody>
          <a:bodyPr/>
          <a:lstStyle/>
          <a:p>
            <a:pPr eaLnBrk="1" hangingPunct="1"/>
            <a:r>
              <a:rPr lang="en-GB" sz="2400" b="1" smtClean="0">
                <a:solidFill>
                  <a:schemeClr val="accent1"/>
                </a:solidFill>
                <a:latin typeface="Century Gothic" pitchFamily="34" charset="0"/>
              </a:rPr>
              <a:t>Adoption of quality standards</a:t>
            </a:r>
            <a:r>
              <a:rPr lang="es-ES_tradnl" b="1" smtClean="0">
                <a:solidFill>
                  <a:schemeClr val="tx2"/>
                </a:solidFill>
              </a:rPr>
              <a:t/>
            </a:r>
            <a:br>
              <a:rPr lang="es-ES_tradnl" b="1" smtClean="0">
                <a:solidFill>
                  <a:schemeClr val="tx2"/>
                </a:solidFill>
              </a:rPr>
            </a:br>
            <a:endParaRPr lang="el-GR" smtClean="0"/>
          </a:p>
        </p:txBody>
      </p:sp>
      <p:pic>
        <p:nvPicPr>
          <p:cNvPr id="4" name="Picture 3"/>
          <p:cNvPicPr>
            <a:picLocks noGrp="1" noChangeAspect="1" noChangeArrowheads="1"/>
          </p:cNvPicPr>
          <p:nvPr>
            <p:ph idx="4294967295"/>
          </p:nvPr>
        </p:nvPicPr>
        <p:blipFill>
          <a:blip r:embed="rId2"/>
          <a:srcRect/>
          <a:stretch>
            <a:fillRect/>
          </a:stretch>
        </p:blipFill>
        <p:spPr bwMode="auto">
          <a:xfrm>
            <a:off x="755650" y="1916113"/>
            <a:ext cx="5184775" cy="3825875"/>
          </a:xfrm>
          <a:prstGeom prst="rect">
            <a:avLst/>
          </a:prstGeom>
          <a:noFill/>
          <a:ln>
            <a:miter lim="800000"/>
            <a:headEnd/>
            <a:tailEnd/>
          </a:ln>
        </p:spPr>
      </p:pic>
      <p:sp>
        <p:nvSpPr>
          <p:cNvPr id="22531" name="4 - Ορθογώνιο"/>
          <p:cNvSpPr>
            <a:spLocks noChangeArrowheads="1"/>
          </p:cNvSpPr>
          <p:nvPr/>
        </p:nvSpPr>
        <p:spPr bwMode="auto">
          <a:xfrm>
            <a:off x="6227763" y="2852738"/>
            <a:ext cx="1998662" cy="2308225"/>
          </a:xfrm>
          <a:prstGeom prst="rect">
            <a:avLst/>
          </a:prstGeom>
          <a:noFill/>
          <a:ln w="9525">
            <a:noFill/>
            <a:miter lim="800000"/>
            <a:headEnd/>
            <a:tailEnd/>
          </a:ln>
        </p:spPr>
        <p:txBody>
          <a:bodyPr>
            <a:spAutoFit/>
          </a:bodyPr>
          <a:lstStyle/>
          <a:p>
            <a:pPr algn="ctr"/>
            <a:r>
              <a:rPr lang="en-GB">
                <a:solidFill>
                  <a:schemeClr val="accent1"/>
                </a:solidFill>
                <a:latin typeface="Century Gothic" pitchFamily="34" charset="0"/>
              </a:rPr>
              <a:t>EN ISO 14001</a:t>
            </a:r>
            <a:r>
              <a:rPr lang="es-ES_tradnl">
                <a:solidFill>
                  <a:schemeClr val="accent1"/>
                </a:solidFill>
                <a:latin typeface="Century Gothic" pitchFamily="34" charset="0"/>
              </a:rPr>
              <a:t> </a:t>
            </a:r>
            <a:r>
              <a:rPr lang="en-GB">
                <a:solidFill>
                  <a:schemeClr val="accent1"/>
                </a:solidFill>
                <a:latin typeface="Century Gothic" pitchFamily="34" charset="0"/>
              </a:rPr>
              <a:t>is </a:t>
            </a:r>
          </a:p>
          <a:p>
            <a:pPr algn="ctr"/>
            <a:r>
              <a:rPr lang="en-GB">
                <a:solidFill>
                  <a:schemeClr val="accent1"/>
                </a:solidFill>
                <a:latin typeface="Century Gothic" pitchFamily="34" charset="0"/>
              </a:rPr>
              <a:t>the most adopted </a:t>
            </a:r>
          </a:p>
          <a:p>
            <a:pPr algn="ctr"/>
            <a:r>
              <a:rPr lang="en-GB">
                <a:solidFill>
                  <a:schemeClr val="accent1"/>
                </a:solidFill>
                <a:latin typeface="Century Gothic" pitchFamily="34" charset="0"/>
              </a:rPr>
              <a:t>reaching 67% </a:t>
            </a:r>
          </a:p>
          <a:p>
            <a:pPr algn="ctr"/>
            <a:r>
              <a:rPr lang="en-GB">
                <a:solidFill>
                  <a:schemeClr val="accent1"/>
                </a:solidFill>
                <a:latin typeface="Century Gothic" pitchFamily="34" charset="0"/>
              </a:rPr>
              <a:t>of those 19% </a:t>
            </a:r>
          </a:p>
          <a:p>
            <a:pPr algn="ctr"/>
            <a:r>
              <a:rPr lang="en-GB">
                <a:solidFill>
                  <a:schemeClr val="accent1"/>
                </a:solidFill>
                <a:latin typeface="Century Gothic" pitchFamily="34" charset="0"/>
              </a:rPr>
              <a:t>adopting quality standards</a:t>
            </a:r>
            <a:r>
              <a:rPr lang="es-ES_tradnl">
                <a:solidFill>
                  <a:schemeClr val="accent1"/>
                </a:solidFill>
                <a:latin typeface="Century Gothic"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Θέμα του Office">
  <a:themeElements>
    <a:clrScheme name="Τήξη">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279</TotalTime>
  <Words>318</Words>
  <Application>Microsoft Office PowerPoint</Application>
  <PresentationFormat>On-screen Show (4:3)</PresentationFormat>
  <Paragraphs>92</Paragraphs>
  <Slides>15</Slides>
  <Notes>0</Notes>
  <HiddenSlides>0</HiddenSlides>
  <MMClips>0</MMClips>
  <ScaleCrop>false</ScaleCrop>
  <HeadingPairs>
    <vt:vector size="6" baseType="variant">
      <vt:variant>
        <vt:lpstr>Fonts Used</vt:lpstr>
      </vt:variant>
      <vt:variant>
        <vt:i4>5</vt:i4>
      </vt:variant>
      <vt:variant>
        <vt:lpstr>Design Template</vt:lpstr>
      </vt:variant>
      <vt:variant>
        <vt:i4>1</vt:i4>
      </vt:variant>
      <vt:variant>
        <vt:lpstr>Slide Titles</vt:lpstr>
      </vt:variant>
      <vt:variant>
        <vt:i4>15</vt:i4>
      </vt:variant>
    </vt:vector>
  </HeadingPairs>
  <TitlesOfParts>
    <vt:vector size="21" baseType="lpstr">
      <vt:lpstr>Arial</vt:lpstr>
      <vt:lpstr>Calibri</vt:lpstr>
      <vt:lpstr>Century Gothic</vt:lpstr>
      <vt:lpstr>宋体</vt:lpstr>
      <vt:lpstr>Tahoma</vt:lpstr>
      <vt:lpstr>Θέμα του Office</vt:lpstr>
      <vt:lpstr>Slide 1</vt:lpstr>
      <vt:lpstr>Slide 2</vt:lpstr>
      <vt:lpstr>Size of the SMES involved</vt:lpstr>
      <vt:lpstr>Slide 4</vt:lpstr>
      <vt:lpstr>Green practices currently implemented in SMEs</vt:lpstr>
      <vt:lpstr>Reasons for SMEs to implement green practices: Savings and Image</vt:lpstr>
      <vt:lpstr>Major DRAWBACKS on the  introduction of environmentally friendly practices in SMEs </vt:lpstr>
      <vt:lpstr>Benefits expected to achieve  by implementing green policies </vt:lpstr>
      <vt:lpstr>Adoption of quality standards </vt:lpstr>
      <vt:lpstr>Countries adopting quality standards </vt:lpstr>
      <vt:lpstr>Position of the SMEs regarding training </vt:lpstr>
      <vt:lpstr>Follow of ICT Courses </vt:lpstr>
      <vt:lpstr>The use of the Internet for learning is rare ! </vt:lpstr>
      <vt:lpstr>Preferred features in online courses  </vt:lpstr>
      <vt:lpstr>Interest of SME workers to follow training courses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Olga Stavropoulou</dc:creator>
  <cp:lastModifiedBy>energy3</cp:lastModifiedBy>
  <cp:revision>29</cp:revision>
  <dcterms:created xsi:type="dcterms:W3CDTF">2010-11-07T21:49:15Z</dcterms:created>
  <dcterms:modified xsi:type="dcterms:W3CDTF">2011-04-18T15:41:01Z</dcterms:modified>
</cp:coreProperties>
</file>