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8" r:id="rId4"/>
    <p:sldMasterId id="2147483750" r:id="rId5"/>
  </p:sldMasterIdLst>
  <p:notesMasterIdLst>
    <p:notesMasterId r:id="rId16"/>
  </p:notesMasterIdLst>
  <p:handoutMasterIdLst>
    <p:handoutMasterId r:id="rId17"/>
  </p:handoutMasterIdLst>
  <p:sldIdLst>
    <p:sldId id="2633" r:id="rId6"/>
    <p:sldId id="2648" r:id="rId7"/>
    <p:sldId id="2635" r:id="rId8"/>
    <p:sldId id="326" r:id="rId9"/>
    <p:sldId id="2637" r:id="rId10"/>
    <p:sldId id="2652" r:id="rId11"/>
    <p:sldId id="2646" r:id="rId12"/>
    <p:sldId id="2651" r:id="rId13"/>
    <p:sldId id="2650" r:id="rId14"/>
    <p:sldId id="2649" r:id="rId15"/>
  </p:sldIdLst>
  <p:sldSz cx="12192000" cy="6858000"/>
  <p:notesSz cx="7315200" cy="96012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0B9B6EAD-5024-4EF2-B310-9B9D85A3D562}">
          <p14:sldIdLst>
            <p14:sldId id="2633"/>
            <p14:sldId id="2648"/>
            <p14:sldId id="2635"/>
            <p14:sldId id="326"/>
            <p14:sldId id="2637"/>
            <p14:sldId id="2652"/>
            <p14:sldId id="2646"/>
            <p14:sldId id="2651"/>
            <p14:sldId id="2650"/>
            <p14:sldId id="26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oliti" initials="MP" lastIdx="3" clrIdx="0">
    <p:extLst>
      <p:ext uri="{19B8F6BF-5375-455C-9EA6-DF929625EA0E}">
        <p15:presenceInfo xmlns:p15="http://schemas.microsoft.com/office/powerpoint/2012/main" userId="S-1-5-21-3393965335-1812857679-677241555-36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4A3"/>
    <a:srgbClr val="119851"/>
    <a:srgbClr val="499960"/>
    <a:srgbClr val="000000"/>
    <a:srgbClr val="FF85E8"/>
    <a:srgbClr val="8BC167"/>
    <a:srgbClr val="6EAB46"/>
    <a:srgbClr val="7E542A"/>
    <a:srgbClr val="996633"/>
    <a:srgbClr val="4D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F8CB4-37A1-4ED5-B225-92F5E7BD59D1}" v="51" dt="2020-08-30T19:00:33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2" autoAdjust="0"/>
    <p:restoredTop sz="92561" autoAdjust="0"/>
  </p:normalViewPr>
  <p:slideViewPr>
    <p:cSldViewPr snapToGrid="0">
      <p:cViewPr varScale="1">
        <p:scale>
          <a:sx n="80" d="100"/>
          <a:sy n="80" d="100"/>
        </p:scale>
        <p:origin x="102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54879361592872E-2"/>
          <c:y val="7.2766812945972634E-2"/>
          <c:w val="0.9029572049056932"/>
          <c:h val="0.6666081775269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Φύλλο1!$A$2</c:f>
              <c:strCache>
                <c:ptCount val="1"/>
                <c:pt idx="0">
                  <c:v>Ελλάδα</c:v>
                </c:pt>
              </c:strCache>
            </c:strRef>
          </c:tx>
          <c:spPr>
            <a:solidFill>
              <a:srgbClr val="0D54A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0" i="0" u="none" strike="noStrike" kern="1200" baseline="0">
                    <a:solidFill>
                      <a:srgbClr val="0D54A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Φύλλο1!$B$1:$E$1</c:f>
              <c:strCache>
                <c:ptCount val="4"/>
                <c:pt idx="0">
                  <c:v>Κομποστοποίηση</c:v>
                </c:pt>
                <c:pt idx="1">
                  <c:v>Ανακύκλωση</c:v>
                </c:pt>
                <c:pt idx="2">
                  <c:v> Ανάκτηση ενέργειας</c:v>
                </c:pt>
                <c:pt idx="3">
                  <c:v>Ταφή</c:v>
                </c:pt>
              </c:strCache>
            </c:strRef>
          </c:cat>
          <c:val>
            <c:numRef>
              <c:f>Φύλλο1!$B$2:$E$2</c:f>
              <c:numCache>
                <c:formatCode>0%</c:formatCode>
                <c:ptCount val="4"/>
                <c:pt idx="0" formatCode="0.00%">
                  <c:v>5.0999999999999997E-2</c:v>
                </c:pt>
                <c:pt idx="1">
                  <c:v>0.15</c:v>
                </c:pt>
                <c:pt idx="2" formatCode="0.00%">
                  <c:v>1.4999999999999999E-2</c:v>
                </c:pt>
                <c:pt idx="3" formatCode="0.00%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2-4441-A7C8-C4FF5209B560}"/>
            </c:ext>
          </c:extLst>
        </c:ser>
        <c:ser>
          <c:idx val="1"/>
          <c:order val="1"/>
          <c:tx>
            <c:strRef>
              <c:f>Φύλλο1!$A$3</c:f>
              <c:strCache>
                <c:ptCount val="1"/>
                <c:pt idx="0">
                  <c:v>ΕΕ- 28</c:v>
                </c:pt>
              </c:strCache>
            </c:strRef>
          </c:tx>
          <c:spPr>
            <a:solidFill>
              <a:srgbClr val="11985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0" i="0" u="none" strike="noStrike" kern="1200" baseline="0">
                    <a:solidFill>
                      <a:srgbClr val="0D54A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Φύλλο1!$B$1:$E$1</c:f>
              <c:strCache>
                <c:ptCount val="4"/>
                <c:pt idx="0">
                  <c:v>Κομποστοποίηση</c:v>
                </c:pt>
                <c:pt idx="1">
                  <c:v>Ανακύκλωση</c:v>
                </c:pt>
                <c:pt idx="2">
                  <c:v> Ανάκτηση ενέργειας</c:v>
                </c:pt>
                <c:pt idx="3">
                  <c:v>Ταφή</c:v>
                </c:pt>
              </c:strCache>
            </c:strRef>
          </c:cat>
          <c:val>
            <c:numRef>
              <c:f>Φύλλο1!$B$3:$E$3</c:f>
              <c:numCache>
                <c:formatCode>0.00%</c:formatCode>
                <c:ptCount val="4"/>
                <c:pt idx="0" formatCode="0%">
                  <c:v>0.17</c:v>
                </c:pt>
                <c:pt idx="1">
                  <c:v>0.30099999999999999</c:v>
                </c:pt>
                <c:pt idx="2">
                  <c:v>0.28100000000000003</c:v>
                </c:pt>
                <c:pt idx="3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2-4441-A7C8-C4FF5209B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98091584"/>
        <c:axId val="-298061120"/>
      </c:barChart>
      <c:catAx>
        <c:axId val="-2980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l-GR"/>
          </a:p>
        </c:txPr>
        <c:crossAx val="-298061120"/>
        <c:crosses val="autoZero"/>
        <c:auto val="1"/>
        <c:lblAlgn val="ctr"/>
        <c:lblOffset val="100"/>
        <c:noMultiLvlLbl val="0"/>
      </c:catAx>
      <c:valAx>
        <c:axId val="-2980611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l-GR"/>
          </a:p>
        </c:txPr>
        <c:crossAx val="-298091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0" i="0" u="none" strike="noStrike" kern="1200" baseline="0">
              <a:solidFill>
                <a:srgbClr val="0D54A3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D54A3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712" y="1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298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712" y="9119298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101400-C8F6-481E-BC1B-569A356C6406}" type="slidenum">
              <a:rPr lang="en-US">
                <a:latin typeface="Roboto" panose="02000000000000000000" pitchFamily="2" charset="0"/>
              </a:rPr>
              <a:pPr>
                <a:defRPr/>
              </a:pPr>
              <a:t>‹#›</a:t>
            </a:fld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3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422" y="1"/>
            <a:ext cx="3168781" cy="480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23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222" y="4562721"/>
            <a:ext cx="5366759" cy="43186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err="1"/>
              <a:t>Click</a:t>
            </a:r>
            <a:r>
              <a:rPr lang="el-GR" noProof="0" dirty="0"/>
              <a:t> </a:t>
            </a:r>
            <a:r>
              <a:rPr lang="el-GR" noProof="0" dirty="0" err="1"/>
              <a:t>to</a:t>
            </a:r>
            <a:r>
              <a:rPr lang="el-GR" noProof="0" dirty="0"/>
              <a:t> </a:t>
            </a:r>
            <a:r>
              <a:rPr lang="el-GR" noProof="0" dirty="0" err="1"/>
              <a:t>edit</a:t>
            </a:r>
            <a:r>
              <a:rPr lang="el-GR" noProof="0" dirty="0"/>
              <a:t> </a:t>
            </a:r>
            <a:r>
              <a:rPr lang="el-GR" noProof="0" dirty="0" err="1"/>
              <a:t>Master</a:t>
            </a:r>
            <a:r>
              <a:rPr lang="el-GR" noProof="0" dirty="0"/>
              <a:t> </a:t>
            </a:r>
            <a:r>
              <a:rPr lang="el-GR" noProof="0" dirty="0" err="1"/>
              <a:t>text</a:t>
            </a:r>
            <a:r>
              <a:rPr lang="el-GR" noProof="0" dirty="0"/>
              <a:t> </a:t>
            </a:r>
            <a:r>
              <a:rPr lang="el-GR" noProof="0" dirty="0" err="1"/>
              <a:t>styles</a:t>
            </a:r>
            <a:endParaRPr lang="el-GR" noProof="0" dirty="0"/>
          </a:p>
          <a:p>
            <a:pPr lvl="1"/>
            <a:r>
              <a:rPr lang="el-GR" noProof="0" dirty="0" err="1"/>
              <a:t>Second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2"/>
            <a:r>
              <a:rPr lang="el-GR" noProof="0" dirty="0" err="1"/>
              <a:t>Third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3"/>
            <a:r>
              <a:rPr lang="el-GR" noProof="0" dirty="0" err="1"/>
              <a:t>Fourth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4"/>
            <a:r>
              <a:rPr lang="el-GR" noProof="0" dirty="0" err="1"/>
              <a:t>Fifth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36"/>
            <a:ext cx="3168781" cy="480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422" y="9120836"/>
            <a:ext cx="3168781" cy="480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9" tIns="45763" rIns="91529" bIns="457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07FC772-3588-4F11-847A-D4575D39740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889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FC772-3588-4F11-847A-D4575D397400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5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Roboto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34563023-7FF3-4041-A5D2-86527C5D27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5" y="457200"/>
            <a:ext cx="7571316" cy="5638800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03FC27B0-2FFF-4431-9B88-FE866EB0A79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74747" y="116115"/>
            <a:ext cx="5545843" cy="6332544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576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2" y="6266988"/>
            <a:ext cx="4082409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94" b="0" i="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ner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292534" y="3480062"/>
            <a:ext cx="3168000" cy="316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863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9050" y="3480060"/>
            <a:ext cx="3168000" cy="316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863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52279AF-4B3D-4D77-A641-2D2762EE10A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92534" y="156990"/>
            <a:ext cx="3168000" cy="316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863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7D10FA9-6467-471F-8C50-7248795D90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050" y="156988"/>
            <a:ext cx="3168000" cy="316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863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96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143532" y="693315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592470" y="266582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041408" y="2683938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88521" y="2683938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88521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591861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592470" y="693315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041408" y="693315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88521" y="663444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040191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2A8B6BD7-2D41-42BC-B30F-B238F79A0F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43532" y="2683938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601C4D8-2B60-4114-9548-0829DDACDD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43532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8A01ED-40EB-4910-876E-F33C333AB4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95203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B699CE6-392F-4973-9B2C-E5C115FAB2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46874" y="4704432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25B9FB1-AE79-417F-9CC7-25AD5ACC269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5203" y="2683938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770D969-168A-4D84-BFD0-77A5C145C8D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46874" y="2683938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E663BFF-31C9-4CA6-A438-7D807C17BF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695203" y="693315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ED7C3F2-1E36-4E29-8091-EE14AF63F5C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46874" y="693315"/>
            <a:ext cx="1346336" cy="15745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94146" y="693315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43084" y="218091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92022" y="219902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39135" y="219902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39135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342475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343084" y="693315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792022" y="693315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9135" y="66344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90805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2A8B6BD7-2D41-42BC-B30F-B238F79A0F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94146" y="219902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601C4D8-2B60-4114-9548-0829DDACDDB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94146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8A01ED-40EB-4910-876E-F33C333AB4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5817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B699CE6-392F-4973-9B2C-E5C115FAB2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997488" y="3733800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25B9FB1-AE79-417F-9CC7-25AD5ACC269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45817" y="219902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F770D969-168A-4D84-BFD0-77A5C145C8D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997488" y="2199024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E663BFF-31C9-4CA6-A438-7D807C17BF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45817" y="693315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ED7C3F2-1E36-4E29-8091-EE14AF63F5C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97488" y="693315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DCC8D89C-0F6B-43B3-A48D-1D45D40C148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39135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D3CD80E-5519-4CEE-A855-F472C8519C8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42475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BA92FA8A-913D-46DE-A7E5-6E3340BE42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790805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7302D60-B632-41B8-9536-B0B5819139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94146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5A41011-AB77-4F0B-8F45-B620A982956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45817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270DFA46-CADB-44BA-A3AA-2E1024D6179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997488" y="5268576"/>
            <a:ext cx="1346336" cy="1346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342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28FC7868-1785-4502-ACF9-D9522B4EA2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0"/>
            <a:ext cx="6096000" cy="342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1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" y="3644900"/>
            <a:ext cx="12192001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8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_Κεφαλίδα ενότητας">
  <p:cSld name="16_Κεφαλίδα ενότητας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10800000" flipH="1">
            <a:off x="9525" y="6351"/>
            <a:ext cx="12172950" cy="6837363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" name="Google Shape;35;p4"/>
          <p:cNvCxnSpPr/>
          <p:nvPr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4"/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 rot="10800000">
            <a:off x="7938052" y="6350"/>
            <a:ext cx="4244424" cy="2185573"/>
          </a:xfrm>
          <a:prstGeom prst="straightConnector1">
            <a:avLst/>
          </a:prstGeom>
          <a:noFill/>
          <a:ln w="9525" cap="rnd" cmpd="sng">
            <a:solidFill>
              <a:srgbClr val="FAF8E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637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Roboto" panose="020000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4BEFC40A-6229-4864-8BF7-82B36C9AECD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44676"/>
            <a:ext cx="5080000" cy="4251325"/>
          </a:xfrm>
        </p:spPr>
        <p:txBody>
          <a:bodyPr/>
          <a:lstStyle>
            <a:lvl1pPr>
              <a:defRPr sz="2800">
                <a:latin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080000" cy="4251325"/>
          </a:xfrm>
        </p:spPr>
        <p:txBody>
          <a:bodyPr/>
          <a:lstStyle>
            <a:lvl1pPr>
              <a:defRPr sz="2800">
                <a:latin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23/01/2012</a:t>
            </a: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Academy Gardens Project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0B6F4215-8B29-4E4C-B7E2-0746DF2E1AA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Roboto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1600">
                <a:latin typeface="Roboto" panose="02000000000000000000" pitchFamily="2" charset="0"/>
              </a:defRPr>
            </a:lvl4pPr>
            <a:lvl5pPr>
              <a:defRPr sz="1600">
                <a:latin typeface="Roboto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Roboto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</a:defRPr>
            </a:lvl2pPr>
            <a:lvl3pPr>
              <a:defRPr sz="1800">
                <a:latin typeface="Roboto" panose="02000000000000000000" pitchFamily="2" charset="0"/>
              </a:defRPr>
            </a:lvl3pPr>
            <a:lvl4pPr>
              <a:defRPr sz="1600">
                <a:latin typeface="Roboto" panose="02000000000000000000" pitchFamily="2" charset="0"/>
              </a:defRPr>
            </a:lvl4pPr>
            <a:lvl5pPr>
              <a:defRPr sz="1600">
                <a:latin typeface="Roboto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9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5A6075E6-D835-4C1D-95EC-E1DE1D1FB10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336B90F7-2F1C-4CF6-8844-CDBB910079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73B0F8B3-7EA6-418F-BC0E-A32150FE96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6964D183-ED51-430A-831F-50366662F3F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Roboto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239184" y="64008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GB" dirty="0"/>
              <a:t>27/09/2010</a:t>
            </a:r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76184" y="64008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err="1">
                <a:latin typeface="Roboto" panose="02000000000000000000" pitchFamily="2" charset="0"/>
              </a:rPr>
              <a:t>CARBONTOUR</a:t>
            </a:r>
            <a:r>
              <a:rPr lang="en-GB" dirty="0">
                <a:latin typeface="Roboto" panose="02000000000000000000" pitchFamily="2" charset="0"/>
              </a:rPr>
              <a:t> Project</a:t>
            </a:r>
          </a:p>
          <a:p>
            <a:pPr>
              <a:defRPr/>
            </a:pPr>
            <a:r>
              <a:rPr lang="en-GB" dirty="0">
                <a:latin typeface="Roboto" panose="02000000000000000000" pitchFamily="2" charset="0"/>
              </a:rPr>
              <a:t>Kick-off Meeting, Lesvos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15CB471C-9F73-463F-AA61-E7AC60248C1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627328"/>
            <a:ext cx="10365315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44676"/>
            <a:ext cx="10363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2032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latin typeface="Roboto" panose="02000000000000000000" pitchFamily="2" charset="0"/>
            </a:endParaRPr>
          </a:p>
        </p:txBody>
      </p:sp>
      <p:cxnSp>
        <p:nvCxnSpPr>
          <p:cNvPr id="6" name="Google Shape;36;p4">
            <a:extLst>
              <a:ext uri="{FF2B5EF4-FFF2-40B4-BE49-F238E27FC236}">
                <a16:creationId xmlns:a16="http://schemas.microsoft.com/office/drawing/2014/main" id="{25BE75B5-5ED1-438F-9AED-46165089B599}"/>
              </a:ext>
            </a:extLst>
          </p:cNvPr>
          <p:cNvCxnSpPr/>
          <p:nvPr userDrawn="1"/>
        </p:nvCxnSpPr>
        <p:spPr>
          <a:xfrm>
            <a:off x="2029670" y="384508"/>
            <a:ext cx="792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635;p62">
            <a:extLst>
              <a:ext uri="{FF2B5EF4-FFF2-40B4-BE49-F238E27FC236}">
                <a16:creationId xmlns:a16="http://schemas.microsoft.com/office/drawing/2014/main" id="{A20C7715-9F8B-4F7A-A307-DF27565D96ED}"/>
              </a:ext>
            </a:extLst>
          </p:cNvPr>
          <p:cNvSpPr txBox="1"/>
          <p:nvPr userDrawn="1"/>
        </p:nvSpPr>
        <p:spPr>
          <a:xfrm>
            <a:off x="10062854" y="113234"/>
            <a:ext cx="153014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b="0" dirty="0">
              <a:latin typeface="Roboto" panose="02000000000000000000" pitchFamily="2" charset="0"/>
            </a:endParaRPr>
          </a:p>
        </p:txBody>
      </p:sp>
      <p:pic>
        <p:nvPicPr>
          <p:cNvPr id="8" name="Google Shape;636;p62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F3FD3528-3E4C-4AF9-B7CF-F36982C96AF4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0">
            <a:alphaModFix/>
          </a:blip>
          <a:srcRect/>
          <a:stretch/>
        </p:blipFill>
        <p:spPr>
          <a:xfrm>
            <a:off x="67082" y="73686"/>
            <a:ext cx="57913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37;p62">
            <a:extLst>
              <a:ext uri="{FF2B5EF4-FFF2-40B4-BE49-F238E27FC236}">
                <a16:creationId xmlns:a16="http://schemas.microsoft.com/office/drawing/2014/main" id="{34FD9DD0-606E-4696-A670-D127CB175C3A}"/>
              </a:ext>
            </a:extLst>
          </p:cNvPr>
          <p:cNvSpPr txBox="1"/>
          <p:nvPr userDrawn="1"/>
        </p:nvSpPr>
        <p:spPr>
          <a:xfrm>
            <a:off x="654005" y="187101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0" i="0" u="none" strike="noStrike" cap="none" dirty="0">
                <a:solidFill>
                  <a:srgbClr val="000000"/>
                </a:solidFill>
                <a:latin typeface="Roboto" panose="02000000000000000000" pitchFamily="2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b="0" dirty="0">
              <a:latin typeface="Roboto" panose="02000000000000000000" pitchFamily="2" charset="0"/>
            </a:endParaRPr>
          </a:p>
        </p:txBody>
      </p:sp>
      <p:pic>
        <p:nvPicPr>
          <p:cNvPr id="10" name="Google Shape;638;p62" descr="No photo description available.">
            <a:extLst>
              <a:ext uri="{FF2B5EF4-FFF2-40B4-BE49-F238E27FC236}">
                <a16:creationId xmlns:a16="http://schemas.microsoft.com/office/drawing/2014/main" id="{FEE47B93-3055-4C06-90F4-F559A5BBC50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1">
            <a:alphaModFix/>
          </a:blip>
          <a:srcRect/>
          <a:stretch/>
        </p:blipFill>
        <p:spPr>
          <a:xfrm>
            <a:off x="11593001" y="62359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  <p:sldLayoutId id="2147483742" r:id="rId13"/>
    <p:sldLayoutId id="2147483748" r:id="rId14"/>
    <p:sldLayoutId id="2147483749" r:id="rId15"/>
    <p:sldLayoutId id="2147483741" r:id="rId16"/>
    <p:sldLayoutId id="2147483744" r:id="rId17"/>
    <p:sldLayoutId id="2147483751" r:id="rId18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Roboto" panose="02000000000000000000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6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Ø"/>
        <a:defRPr sz="2600">
          <a:solidFill>
            <a:schemeClr val="tx1"/>
          </a:solidFill>
          <a:latin typeface="Roboto" panose="02000000000000000000" pitchFamily="2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500">
          <a:solidFill>
            <a:schemeClr val="tx1"/>
          </a:solidFill>
          <a:latin typeface="Roboto" panose="02000000000000000000" pitchFamily="2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Roboto" panose="02000000000000000000" pitchFamily="2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Roboto" panose="02000000000000000000" pitchFamily="2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rgbClr val="99CC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;p4">
            <a:extLst>
              <a:ext uri="{FF2B5EF4-FFF2-40B4-BE49-F238E27FC236}">
                <a16:creationId xmlns:a16="http://schemas.microsoft.com/office/drawing/2014/main" id="{0D4AE5AE-A707-430F-B6EF-F6A9EEBC5131}"/>
              </a:ext>
            </a:extLst>
          </p:cNvPr>
          <p:cNvSpPr/>
          <p:nvPr userDrawn="1"/>
        </p:nvSpPr>
        <p:spPr>
          <a:xfrm rot="10800000" flipH="1">
            <a:off x="9525" y="6351"/>
            <a:ext cx="12172950" cy="6837363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" name="Google Shape;35;p4">
            <a:extLst>
              <a:ext uri="{FF2B5EF4-FFF2-40B4-BE49-F238E27FC236}">
                <a16:creationId xmlns:a16="http://schemas.microsoft.com/office/drawing/2014/main" id="{74670B56-5B4D-4B06-837E-897B19492C5B}"/>
              </a:ext>
            </a:extLst>
          </p:cNvPr>
          <p:cNvCxnSpPr/>
          <p:nvPr userDrawn="1"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36;p4">
            <a:extLst>
              <a:ext uri="{FF2B5EF4-FFF2-40B4-BE49-F238E27FC236}">
                <a16:creationId xmlns:a16="http://schemas.microsoft.com/office/drawing/2014/main" id="{25BE75B5-5ED1-438F-9AED-46165089B599}"/>
              </a:ext>
            </a:extLst>
          </p:cNvPr>
          <p:cNvCxnSpPr/>
          <p:nvPr userDrawn="1"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37;p4">
            <a:extLst>
              <a:ext uri="{FF2B5EF4-FFF2-40B4-BE49-F238E27FC236}">
                <a16:creationId xmlns:a16="http://schemas.microsoft.com/office/drawing/2014/main" id="{801E79AB-4FC4-4096-8D6E-5994817F32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1" name="Google Shape;38;p4">
            <a:extLst>
              <a:ext uri="{FF2B5EF4-FFF2-40B4-BE49-F238E27FC236}">
                <a16:creationId xmlns:a16="http://schemas.microsoft.com/office/drawing/2014/main" id="{6746E53D-C20A-414C-8023-7604600FE16E}"/>
              </a:ext>
            </a:extLst>
          </p:cNvPr>
          <p:cNvCxnSpPr/>
          <p:nvPr userDrawn="1"/>
        </p:nvCxnSpPr>
        <p:spPr>
          <a:xfrm rot="10800000">
            <a:off x="7938052" y="6350"/>
            <a:ext cx="4244424" cy="2185573"/>
          </a:xfrm>
          <a:prstGeom prst="straightConnector1">
            <a:avLst/>
          </a:prstGeom>
          <a:noFill/>
          <a:ln w="9525" cap="rnd" cmpd="sng">
            <a:solidFill>
              <a:srgbClr val="FAF8E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635;p62">
            <a:extLst>
              <a:ext uri="{FF2B5EF4-FFF2-40B4-BE49-F238E27FC236}">
                <a16:creationId xmlns:a16="http://schemas.microsoft.com/office/drawing/2014/main" id="{A20C7715-9F8B-4F7A-A307-DF27565D96ED}"/>
              </a:ext>
            </a:extLst>
          </p:cNvPr>
          <p:cNvSpPr txBox="1"/>
          <p:nvPr userDrawn="1"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/>
          </a:p>
        </p:txBody>
      </p:sp>
      <p:pic>
        <p:nvPicPr>
          <p:cNvPr id="13" name="Google Shape;636;p62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F3FD3528-3E4C-4AF9-B7CF-F36982C96AF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37;p62">
            <a:extLst>
              <a:ext uri="{FF2B5EF4-FFF2-40B4-BE49-F238E27FC236}">
                <a16:creationId xmlns:a16="http://schemas.microsoft.com/office/drawing/2014/main" id="{34FD9DD0-606E-4696-A670-D127CB175C3A}"/>
              </a:ext>
            </a:extLst>
          </p:cNvPr>
          <p:cNvSpPr txBox="1"/>
          <p:nvPr userDrawn="1"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/>
          </a:p>
        </p:txBody>
      </p:sp>
      <p:pic>
        <p:nvPicPr>
          <p:cNvPr id="15" name="Google Shape;638;p62" descr="No photo description available.">
            <a:extLst>
              <a:ext uri="{FF2B5EF4-FFF2-40B4-BE49-F238E27FC236}">
                <a16:creationId xmlns:a16="http://schemas.microsoft.com/office/drawing/2014/main" id="{FEE47B93-3055-4C06-90F4-F559A5BBC50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11BD679-C68D-44F4-87AD-C0995ACA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7009"/>
            <a:ext cx="10515600" cy="379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78384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36">
            <a:extLst>
              <a:ext uri="{FF2B5EF4-FFF2-40B4-BE49-F238E27FC236}">
                <a16:creationId xmlns:a16="http://schemas.microsoft.com/office/drawing/2014/main" id="{23268570-5743-46BB-9CAF-C2CE4F41AB33}"/>
              </a:ext>
            </a:extLst>
          </p:cNvPr>
          <p:cNvSpPr/>
          <p:nvPr/>
        </p:nvSpPr>
        <p:spPr bwMode="auto">
          <a:xfrm>
            <a:off x="7675418" y="1865887"/>
            <a:ext cx="4516582" cy="4110181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211CD-7F79-422A-8E19-FC7927503F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37833" b="13767"/>
          <a:stretch/>
        </p:blipFill>
        <p:spPr bwMode="auto">
          <a:xfrm>
            <a:off x="338174" y="325657"/>
            <a:ext cx="7675519" cy="617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Εικόνα που περιέχει σχεδίαση, παράθ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905B6FC3-2D09-4D27-A895-365FC3EA7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139" y="399545"/>
            <a:ext cx="1618529" cy="792000"/>
          </a:xfrm>
          <a:prstGeom prst="rect">
            <a:avLst/>
          </a:prstGeom>
        </p:spPr>
      </p:pic>
      <p:sp>
        <p:nvSpPr>
          <p:cNvPr id="63" name="Subtitle 2"/>
          <p:cNvSpPr txBox="1">
            <a:spLocks/>
          </p:cNvSpPr>
          <p:nvPr/>
        </p:nvSpPr>
        <p:spPr>
          <a:xfrm>
            <a:off x="9171160" y="1562296"/>
            <a:ext cx="3020840" cy="303591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6"/>
              </a:lnSpc>
            </a:pPr>
            <a:r>
              <a:rPr lang="el-GR" b="1" dirty="0">
                <a:solidFill>
                  <a:srgbClr val="0D54A3"/>
                </a:solidFill>
                <a:latin typeface="Roboto" panose="02000000000000000000" pitchFamily="2" charset="0"/>
                <a:ea typeface="Lato Light" charset="0"/>
                <a:cs typeface="Lato Light" charset="0"/>
              </a:rPr>
              <a:t>3</a:t>
            </a:r>
            <a:r>
              <a:rPr lang="en-US" b="1" dirty="0">
                <a:solidFill>
                  <a:srgbClr val="0D54A3"/>
                </a:solidFill>
                <a:latin typeface="Roboto" panose="02000000000000000000" pitchFamily="2" charset="0"/>
                <a:ea typeface="Lato Light" charset="0"/>
                <a:cs typeface="Lato Light" charset="0"/>
              </a:rPr>
              <a:t>1</a:t>
            </a:r>
            <a:r>
              <a:rPr lang="el-GR" b="1" dirty="0">
                <a:solidFill>
                  <a:srgbClr val="0D54A3"/>
                </a:solidFill>
                <a:latin typeface="Roboto" panose="02000000000000000000" pitchFamily="2" charset="0"/>
                <a:ea typeface="Lato Light" charset="0"/>
                <a:cs typeface="Lato Light" charset="0"/>
              </a:rPr>
              <a:t> Αυγούστου 2020</a:t>
            </a:r>
            <a:endParaRPr lang="el-GR" dirty="0">
              <a:solidFill>
                <a:srgbClr val="0D54A3"/>
              </a:solidFill>
              <a:latin typeface="Roboto" panose="02000000000000000000" pitchFamily="2" charset="0"/>
              <a:ea typeface="Lato Light" charset="0"/>
              <a:cs typeface="Lato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272C0-7F8E-4FD1-9871-E1F14B300B1F}"/>
              </a:ext>
            </a:extLst>
          </p:cNvPr>
          <p:cNvSpPr/>
          <p:nvPr/>
        </p:nvSpPr>
        <p:spPr>
          <a:xfrm>
            <a:off x="8284232" y="2792164"/>
            <a:ext cx="32994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Έγκριση του Εθνικού  Σχεδίου Διαχείρισης Αποβλήτων (ΕΣΔΑ) </a:t>
            </a:r>
            <a:endParaRPr lang="en-US" sz="2400" b="1" dirty="0">
              <a:solidFill>
                <a:schemeClr val="bg1"/>
              </a:solidFill>
              <a:latin typeface="Roboto" panose="02000000000000000000" pitchFamily="2" charset="0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EA3BF-E123-4451-9C61-39EEDDE01FAD}"/>
              </a:ext>
            </a:extLst>
          </p:cNvPr>
          <p:cNvSpPr/>
          <p:nvPr/>
        </p:nvSpPr>
        <p:spPr>
          <a:xfrm>
            <a:off x="8677575" y="5341940"/>
            <a:ext cx="251226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2020-2030</a:t>
            </a:r>
            <a:endParaRPr lang="en-US" sz="2000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9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C2DC05-2747-4F36-94CE-EB0781A10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45842"/>
            <a:ext cx="10363200" cy="1470025"/>
          </a:xfrm>
          <a:noFill/>
        </p:spPr>
        <p:txBody>
          <a:bodyPr/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Εθνικό  Σχέδιο Διαχείρισης Αποβλήτων (ΕΣΔΑ)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2BDBC67-D9D9-46CB-BA76-CC38C39A0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912157"/>
            <a:ext cx="8534400" cy="1307481"/>
          </a:xfrm>
        </p:spPr>
        <p:txBody>
          <a:bodyPr/>
          <a:lstStyle/>
          <a:p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2020-2030</a:t>
            </a:r>
          </a:p>
          <a:p>
            <a:endParaRPr lang="el-G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22565DB-CE0B-4145-950C-41CBF65DA9D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37833" b="13767"/>
          <a:stretch/>
        </p:blipFill>
        <p:spPr bwMode="auto">
          <a:xfrm>
            <a:off x="2769606" y="2192957"/>
            <a:ext cx="6652789" cy="3275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3423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36">
            <a:extLst>
              <a:ext uri="{FF2B5EF4-FFF2-40B4-BE49-F238E27FC236}">
                <a16:creationId xmlns:a16="http://schemas.microsoft.com/office/drawing/2014/main" id="{A668123F-027E-453A-9A18-58218589BA55}"/>
              </a:ext>
            </a:extLst>
          </p:cNvPr>
          <p:cNvSpPr/>
          <p:nvPr/>
        </p:nvSpPr>
        <p:spPr bwMode="auto">
          <a:xfrm>
            <a:off x="-2" y="1559008"/>
            <a:ext cx="10012682" cy="5298992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54E0BF8-DFF7-44E2-901F-9067751E377A}"/>
              </a:ext>
            </a:extLst>
          </p:cNvPr>
          <p:cNvSpPr/>
          <p:nvPr/>
        </p:nvSpPr>
        <p:spPr>
          <a:xfrm>
            <a:off x="519211" y="1954233"/>
            <a:ext cx="8135452" cy="411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Διαβούλευση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με: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Φορείς αυτοδιοίκησης (ΕΝΠΕ, ΚΕΔΕ, Περιφερειακές Ενώσεις Δήμων, ΦΟΔΣΑ κ.α.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Συλλογικούς φορείς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(ΣΕΒ, Συλλογικά Συστήματα Εναλλακτικής Διαχείρισης, Ένωση Τσιμεντοβιομηχανιών Ελλάδος κ.α.) 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Μελετητές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Ηλεκτρονική διαβούλευση 6 - 25 Αυγούστου 2020 (84 σχόλια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/130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σελίδες)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346F112-BE35-4297-916F-E810576B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45" y="5198408"/>
            <a:ext cx="1609344" cy="1182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DBF170-B8BB-4C0C-8959-DAB9F5FAF1DE}"/>
              </a:ext>
            </a:extLst>
          </p:cNvPr>
          <p:cNvSpPr txBox="1">
            <a:spLocks/>
          </p:cNvSpPr>
          <p:nvPr/>
        </p:nvSpPr>
        <p:spPr>
          <a:xfrm>
            <a:off x="888076" y="678316"/>
            <a:ext cx="10415848" cy="683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cs typeface="Century Gothic"/>
                <a:sym typeface="Century Gothic"/>
              </a:rPr>
              <a:t>Μετά το τελευταίο Υπουργικό Συμβούλιο στις 30/6/2020…</a:t>
            </a:r>
            <a:endParaRPr lang="en-US" kern="0" dirty="0">
              <a:solidFill>
                <a:srgbClr val="0D54A3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80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245C18-E092-4CE5-84D9-40B0D804E086}"/>
              </a:ext>
            </a:extLst>
          </p:cNvPr>
          <p:cNvSpPr txBox="1">
            <a:spLocks/>
          </p:cNvSpPr>
          <p:nvPr/>
        </p:nvSpPr>
        <p:spPr>
          <a:xfrm>
            <a:off x="337351" y="1873078"/>
            <a:ext cx="11620870" cy="48561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>
              <a:buClr>
                <a:schemeClr val="accent2"/>
              </a:buClr>
              <a:buFont typeface="Wingdings" pitchFamily="2" charset="2"/>
              <a:buNone/>
            </a:pPr>
            <a:endParaRPr lang="el-GR" sz="2200" kern="0">
              <a:solidFill>
                <a:srgbClr val="17365D"/>
              </a:solidFill>
              <a:latin typeface="Century Gothic"/>
              <a:sym typeface="Century Gothic"/>
            </a:endParaRPr>
          </a:p>
          <a:p>
            <a:pPr marL="0" lvl="1" indent="0" algn="just">
              <a:buClr>
                <a:schemeClr val="accent2"/>
              </a:buClr>
              <a:buFont typeface="Wingdings" pitchFamily="2" charset="2"/>
              <a:buNone/>
            </a:pPr>
            <a:endParaRPr lang="el-GR" sz="2200" kern="0" dirty="0">
              <a:solidFill>
                <a:srgbClr val="17365D"/>
              </a:solidFill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463809-3715-449F-9602-9F7304CB1649}"/>
              </a:ext>
            </a:extLst>
          </p:cNvPr>
          <p:cNvSpPr txBox="1">
            <a:spLocks/>
          </p:cNvSpPr>
          <p:nvPr/>
        </p:nvSpPr>
        <p:spPr>
          <a:xfrm>
            <a:off x="888076" y="445316"/>
            <a:ext cx="10415848" cy="683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cs typeface="Century Gothic"/>
                <a:sym typeface="Century Gothic"/>
              </a:rPr>
              <a:t>Τί καλείται να αντιμετωπίσει;</a:t>
            </a:r>
            <a:b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cs typeface="Century Gothic"/>
                <a:sym typeface="Century Gothic"/>
              </a:rPr>
            </a:br>
            <a:r>
              <a:rPr lang="el-GR" kern="0" dirty="0">
                <a:solidFill>
                  <a:srgbClr val="0D54A3"/>
                </a:solidFill>
                <a:ea typeface="Roboto" panose="02000000000000000000" pitchFamily="2" charset="0"/>
                <a:cs typeface="Century Gothic"/>
                <a:sym typeface="Century Gothic"/>
              </a:rPr>
              <a:t>τ</a:t>
            </a:r>
            <a:r>
              <a:rPr lang="el-GR" kern="0" dirty="0">
                <a:solidFill>
                  <a:srgbClr val="0D54A3"/>
                </a:solidFill>
                <a:ea typeface="Roboto" panose="02000000000000000000" pitchFamily="2" charset="0"/>
                <a:sym typeface="Century Gothic"/>
              </a:rPr>
              <a:t>ο Εθνικό Σχέδιο Διαχείρισης Αποβλήτων</a:t>
            </a:r>
            <a:endParaRPr lang="en-US" kern="0" dirty="0">
              <a:solidFill>
                <a:srgbClr val="0D54A3"/>
              </a:solidFill>
              <a:ea typeface="Roboto" panose="02000000000000000000" pitchFamily="2" charset="0"/>
            </a:endParaRPr>
          </a:p>
        </p:txBody>
      </p:sp>
      <p:graphicFrame>
        <p:nvGraphicFramePr>
          <p:cNvPr id="7" name="Γράφημα 118">
            <a:extLst>
              <a:ext uri="{FF2B5EF4-FFF2-40B4-BE49-F238E27FC236}">
                <a16:creationId xmlns:a16="http://schemas.microsoft.com/office/drawing/2014/main" id="{203C7BDF-51F8-4A30-AEA9-ED3940C69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54583"/>
              </p:ext>
            </p:extLst>
          </p:nvPr>
        </p:nvGraphicFramePr>
        <p:xfrm>
          <a:off x="1257301" y="2056524"/>
          <a:ext cx="9677399" cy="448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4551974-5016-4FB2-9052-2B849D6A17D0}"/>
              </a:ext>
            </a:extLst>
          </p:cNvPr>
          <p:cNvSpPr/>
          <p:nvPr/>
        </p:nvSpPr>
        <p:spPr>
          <a:xfrm>
            <a:off x="9510271" y="6574166"/>
            <a:ext cx="2848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*πηγή στοιχείων EUROSTAT </a:t>
            </a:r>
            <a:endParaRPr lang="en-US" sz="1600" dirty="0">
              <a:solidFill>
                <a:srgbClr val="0D54A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107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33" name="Google Shape;633;p62"/>
          <p:cNvSpPr txBox="1">
            <a:spLocks noGrp="1"/>
          </p:cNvSpPr>
          <p:nvPr>
            <p:ph type="title" idx="4294967295"/>
          </p:nvPr>
        </p:nvSpPr>
        <p:spPr>
          <a:xfrm>
            <a:off x="0" y="794399"/>
            <a:ext cx="12192000" cy="101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4188" algn="ctr">
              <a:lnSpc>
                <a:spcPct val="90000"/>
              </a:lnSpc>
            </a:pPr>
            <a:r>
              <a:rPr lang="el-GR" sz="2800" b="1" i="0" u="none" strike="noStrike" cap="none" dirty="0">
                <a:solidFill>
                  <a:srgbClr val="E36C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Προηγούμενο </a:t>
            </a:r>
            <a:br>
              <a:rPr lang="el-GR" sz="2800" b="1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l-GR" sz="2800" b="1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Εθνικό Σχέδιο Διαχείρισης Αποβλήτων</a:t>
            </a:r>
            <a:endParaRPr dirty="0"/>
          </a:p>
        </p:txBody>
      </p:sp>
      <p:sp>
        <p:nvSpPr>
          <p:cNvPr id="635" name="Google Shape;635;p62"/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/>
          </a:p>
        </p:txBody>
      </p:sp>
      <p:pic>
        <p:nvPicPr>
          <p:cNvPr id="636" name="Google Shape;636;p62" descr="Image result for ÎµÎ»Î»Î·Î½Î¹ÎºÎ· Î´Î·Î¼Î¿ÎºÏÎ±ÏÎ¹Î±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2"/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/>
          </a:p>
        </p:txBody>
      </p:sp>
      <p:pic>
        <p:nvPicPr>
          <p:cNvPr id="638" name="Google Shape;638;p62" descr="No photo description availabl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FE791F-3592-4E83-8226-56C3E44EB1B9}"/>
              </a:ext>
            </a:extLst>
          </p:cNvPr>
          <p:cNvSpPr/>
          <p:nvPr/>
        </p:nvSpPr>
        <p:spPr>
          <a:xfrm>
            <a:off x="7281520" y="2507469"/>
            <a:ext cx="4174861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algn="ctr">
              <a:lnSpc>
                <a:spcPct val="150000"/>
              </a:lnSpc>
            </a:pPr>
            <a:r>
              <a:rPr lang="el-GR" b="1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Εθνικό Σχέδιο Διαχείρισης Αποβλήτων (ΕΣΔΑ) 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sym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4E79FA-E696-47DB-8FA6-F1485BBDD58B}"/>
              </a:ext>
            </a:extLst>
          </p:cNvPr>
          <p:cNvSpPr/>
          <p:nvPr/>
        </p:nvSpPr>
        <p:spPr>
          <a:xfrm>
            <a:off x="8908690" y="5921588"/>
            <a:ext cx="1162819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lvl="0" algn="ctr">
              <a:lnSpc>
                <a:spcPct val="150000"/>
              </a:lnSpc>
            </a:pP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rPr>
              <a:t>2020-2030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2978A-7310-4CB8-860A-299ADCDB0D2B}"/>
              </a:ext>
            </a:extLst>
          </p:cNvPr>
          <p:cNvGrpSpPr/>
          <p:nvPr/>
        </p:nvGrpSpPr>
        <p:grpSpPr>
          <a:xfrm>
            <a:off x="9066331" y="1790932"/>
            <a:ext cx="2160000" cy="3769229"/>
            <a:chOff x="9066331" y="1790932"/>
            <a:chExt cx="2160000" cy="3769229"/>
          </a:xfrm>
        </p:grpSpPr>
        <p:grpSp>
          <p:nvGrpSpPr>
            <p:cNvPr id="13" name="Ομάδα 59">
              <a:extLst>
                <a:ext uri="{FF2B5EF4-FFF2-40B4-BE49-F238E27FC236}">
                  <a16:creationId xmlns:a16="http://schemas.microsoft.com/office/drawing/2014/main" id="{FF688F9E-B38C-4DE2-9E11-A8B25D9084DC}"/>
                </a:ext>
              </a:extLst>
            </p:cNvPr>
            <p:cNvGrpSpPr/>
            <p:nvPr/>
          </p:nvGrpSpPr>
          <p:grpSpPr>
            <a:xfrm>
              <a:off x="9066331" y="1790932"/>
              <a:ext cx="2160000" cy="3769229"/>
              <a:chOff x="9003229" y="1800858"/>
              <a:chExt cx="2160000" cy="3769229"/>
            </a:xfrm>
          </p:grpSpPr>
          <p:sp>
            <p:nvSpPr>
              <p:cNvPr id="15" name="Abgerundetes Rechteck 48">
                <a:extLst>
                  <a:ext uri="{FF2B5EF4-FFF2-40B4-BE49-F238E27FC236}">
                    <a16:creationId xmlns:a16="http://schemas.microsoft.com/office/drawing/2014/main" id="{CCABC09C-45D8-4631-BFC5-1A2B97E747A5}"/>
                  </a:ext>
                </a:extLst>
              </p:cNvPr>
              <p:cNvSpPr/>
              <p:nvPr/>
            </p:nvSpPr>
            <p:spPr bwMode="gray">
              <a:xfrm>
                <a:off x="9021155" y="1802172"/>
                <a:ext cx="2142074" cy="3767915"/>
              </a:xfrm>
              <a:prstGeom prst="roundRect">
                <a:avLst>
                  <a:gd name="adj" fmla="val 50000"/>
                </a:avLst>
              </a:prstGeom>
              <a:solidFill>
                <a:srgbClr val="119851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square" lIns="0" tIns="1836000" rIns="0" rtlCol="0" anchor="t" anchorCtr="0"/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Century Gothic"/>
                </a:endParaRPr>
              </a:p>
            </p:txBody>
          </p:sp>
          <p:pic>
            <p:nvPicPr>
              <p:cNvPr id="16" name="Picture 15" descr="Round Template Organic Waste Theme. Collection Of Fruits And ...">
                <a:extLst>
                  <a:ext uri="{FF2B5EF4-FFF2-40B4-BE49-F238E27FC236}">
                    <a16:creationId xmlns:a16="http://schemas.microsoft.com/office/drawing/2014/main" id="{D1969BF7-9C19-433D-BA79-04D855E2E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5145" y="1845059"/>
                <a:ext cx="2047050" cy="204705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ad 23">
                <a:extLst>
                  <a:ext uri="{FF2B5EF4-FFF2-40B4-BE49-F238E27FC236}">
                    <a16:creationId xmlns:a16="http://schemas.microsoft.com/office/drawing/2014/main" id="{79C0AAE5-CBC2-4481-A3A0-60DF377851CE}"/>
                  </a:ext>
                </a:extLst>
              </p:cNvPr>
              <p:cNvSpPr/>
              <p:nvPr/>
            </p:nvSpPr>
            <p:spPr bwMode="gray">
              <a:xfrm>
                <a:off x="9003229" y="1800858"/>
                <a:ext cx="2160000" cy="2159837"/>
              </a:xfrm>
              <a:prstGeom prst="donut">
                <a:avLst>
                  <a:gd name="adj" fmla="val 15297"/>
                </a:avLst>
              </a:prstGeom>
              <a:solidFill>
                <a:srgbClr val="119851"/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1AD8E7-CC07-43DE-8443-FE2AB0AD2FCB}"/>
                </a:ext>
              </a:extLst>
            </p:cNvPr>
            <p:cNvSpPr/>
            <p:nvPr/>
          </p:nvSpPr>
          <p:spPr>
            <a:xfrm>
              <a:off x="9098247" y="3995829"/>
              <a:ext cx="210859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/>
                <a:buNone/>
                <a:tabLst/>
                <a:defRPr/>
              </a:pPr>
              <a:r>
                <a:rPr lang="el-GR" sz="1600" b="1" kern="0" dirty="0">
                  <a:solidFill>
                    <a:srgbClr val="0D54A3"/>
                  </a:solidFill>
                  <a:latin typeface="Roboto" panose="02000000000000000000" pitchFamily="2" charset="0"/>
                  <a:ea typeface="Roboto" panose="02000000000000000000" pitchFamily="2" charset="0"/>
                  <a:sym typeface="Century Gothic"/>
                </a:rPr>
                <a:t>40% Ξεχωριστή συλλογή οργανικών το 2020 (καφέ κάδος)</a:t>
              </a:r>
            </a:p>
          </p:txBody>
        </p:sp>
      </p:grpSp>
      <p:grpSp>
        <p:nvGrpSpPr>
          <p:cNvPr id="19" name="Ομάδα 56">
            <a:extLst>
              <a:ext uri="{FF2B5EF4-FFF2-40B4-BE49-F238E27FC236}">
                <a16:creationId xmlns:a16="http://schemas.microsoft.com/office/drawing/2014/main" id="{09BB8EE1-5EE0-4C76-BFB9-A40A12D84B16}"/>
              </a:ext>
            </a:extLst>
          </p:cNvPr>
          <p:cNvGrpSpPr/>
          <p:nvPr/>
        </p:nvGrpSpPr>
        <p:grpSpPr>
          <a:xfrm>
            <a:off x="878377" y="1802440"/>
            <a:ext cx="2160382" cy="3789366"/>
            <a:chOff x="733706" y="2271954"/>
            <a:chExt cx="2160382" cy="3789366"/>
          </a:xfrm>
        </p:grpSpPr>
        <p:grpSp>
          <p:nvGrpSpPr>
            <p:cNvPr id="20" name="Ομάδα 55">
              <a:extLst>
                <a:ext uri="{FF2B5EF4-FFF2-40B4-BE49-F238E27FC236}">
                  <a16:creationId xmlns:a16="http://schemas.microsoft.com/office/drawing/2014/main" id="{B7882DCA-132E-4965-9E5D-4D831F2AB2D5}"/>
                </a:ext>
              </a:extLst>
            </p:cNvPr>
            <p:cNvGrpSpPr/>
            <p:nvPr/>
          </p:nvGrpSpPr>
          <p:grpSpPr>
            <a:xfrm>
              <a:off x="733706" y="2271954"/>
              <a:ext cx="2160382" cy="3789366"/>
              <a:chOff x="733706" y="2271954"/>
              <a:chExt cx="2160382" cy="3789366"/>
            </a:xfrm>
          </p:grpSpPr>
          <p:sp>
            <p:nvSpPr>
              <p:cNvPr id="28" name="Abgerundetes Rechteck 48">
                <a:extLst>
                  <a:ext uri="{FF2B5EF4-FFF2-40B4-BE49-F238E27FC236}">
                    <a16:creationId xmlns:a16="http://schemas.microsoft.com/office/drawing/2014/main" id="{B824C386-E054-4531-ACC0-C9DE71DAB904}"/>
                  </a:ext>
                </a:extLst>
              </p:cNvPr>
              <p:cNvSpPr/>
              <p:nvPr/>
            </p:nvSpPr>
            <p:spPr bwMode="gray">
              <a:xfrm>
                <a:off x="733706" y="2293408"/>
                <a:ext cx="2151122" cy="3767912"/>
              </a:xfrm>
              <a:prstGeom prst="roundRect">
                <a:avLst>
                  <a:gd name="adj" fmla="val 50000"/>
                </a:avLst>
              </a:prstGeom>
              <a:solidFill>
                <a:srgbClr val="119851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square" lIns="0" tIns="1836000" rIns="0" rtlCol="0" anchor="t" anchorCtr="0"/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 typeface="Arial"/>
                  <a:buNone/>
                  <a:tabLst/>
                  <a:defRPr/>
                </a:pPr>
                <a:endPara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7365D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Century Gothic"/>
                </a:endParaRPr>
              </a:p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  <a:sym typeface="Century Gothic"/>
                  </a:rPr>
                  <a:t>50% Ανακύκλωση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  <a:sym typeface="Century Gothic"/>
                  </a:rPr>
                  <a:t> </a:t>
                </a: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  <a:sym typeface="Century Gothic"/>
                  </a:rPr>
                  <a:t>το 2020</a:t>
                </a:r>
              </a:p>
            </p:txBody>
          </p:sp>
          <p:sp>
            <p:nvSpPr>
              <p:cNvPr id="29" name="Ellipse 22">
                <a:extLst>
                  <a:ext uri="{FF2B5EF4-FFF2-40B4-BE49-F238E27FC236}">
                    <a16:creationId xmlns:a16="http://schemas.microsoft.com/office/drawing/2014/main" id="{DA149A19-5D43-489F-8F76-48D6BDD6FFBA}"/>
                  </a:ext>
                </a:extLst>
              </p:cNvPr>
              <p:cNvSpPr/>
              <p:nvPr/>
            </p:nvSpPr>
            <p:spPr bwMode="gray">
              <a:xfrm>
                <a:off x="1010455" y="2548321"/>
                <a:ext cx="1637533" cy="159674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0F0F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30" name="Rad 23">
                <a:extLst>
                  <a:ext uri="{FF2B5EF4-FFF2-40B4-BE49-F238E27FC236}">
                    <a16:creationId xmlns:a16="http://schemas.microsoft.com/office/drawing/2014/main" id="{21B3B561-63DD-45DC-BA4D-6D3D7B8D04AD}"/>
                  </a:ext>
                </a:extLst>
              </p:cNvPr>
              <p:cNvSpPr/>
              <p:nvPr/>
            </p:nvSpPr>
            <p:spPr bwMode="gray">
              <a:xfrm>
                <a:off x="734088" y="2271954"/>
                <a:ext cx="2160000" cy="2160000"/>
              </a:xfrm>
              <a:prstGeom prst="donut">
                <a:avLst>
                  <a:gd name="adj" fmla="val 15297"/>
                </a:avLst>
              </a:prstGeom>
              <a:solidFill>
                <a:srgbClr val="119851"/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</p:grpSp>
        <p:grpSp>
          <p:nvGrpSpPr>
            <p:cNvPr id="21" name="Ομάδα 13">
              <a:extLst>
                <a:ext uri="{FF2B5EF4-FFF2-40B4-BE49-F238E27FC236}">
                  <a16:creationId xmlns:a16="http://schemas.microsoft.com/office/drawing/2014/main" id="{A0AAB610-0B01-42B2-AFD1-54CECA314CEE}"/>
                </a:ext>
              </a:extLst>
            </p:cNvPr>
            <p:cNvGrpSpPr/>
            <p:nvPr/>
          </p:nvGrpSpPr>
          <p:grpSpPr>
            <a:xfrm>
              <a:off x="1187077" y="2777994"/>
              <a:ext cx="1284288" cy="1089181"/>
              <a:chOff x="1344585" y="3978669"/>
              <a:chExt cx="245492" cy="221595"/>
            </a:xfrm>
            <a:solidFill>
              <a:srgbClr val="70AD47">
                <a:lumMod val="75000"/>
              </a:srgbClr>
            </a:solidFill>
          </p:grpSpPr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53D90CC9-05A2-4F31-89C9-A89C75B2F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83" y="4112930"/>
                <a:ext cx="106560" cy="69086"/>
              </a:xfrm>
              <a:custGeom>
                <a:avLst/>
                <a:gdLst>
                  <a:gd name="T0" fmla="*/ 12 w 56"/>
                  <a:gd name="T1" fmla="*/ 7 h 37"/>
                  <a:gd name="T2" fmla="*/ 10 w 56"/>
                  <a:gd name="T3" fmla="*/ 7 h 37"/>
                  <a:gd name="T4" fmla="*/ 9 w 56"/>
                  <a:gd name="T5" fmla="*/ 6 h 37"/>
                  <a:gd name="T6" fmla="*/ 8 w 56"/>
                  <a:gd name="T7" fmla="*/ 5 h 37"/>
                  <a:gd name="T8" fmla="*/ 7 w 56"/>
                  <a:gd name="T9" fmla="*/ 5 h 37"/>
                  <a:gd name="T10" fmla="*/ 5 w 56"/>
                  <a:gd name="T11" fmla="*/ 4 h 37"/>
                  <a:gd name="T12" fmla="*/ 3 w 56"/>
                  <a:gd name="T13" fmla="*/ 3 h 37"/>
                  <a:gd name="T14" fmla="*/ 2 w 56"/>
                  <a:gd name="T15" fmla="*/ 2 h 37"/>
                  <a:gd name="T16" fmla="*/ 1 w 56"/>
                  <a:gd name="T17" fmla="*/ 1 h 37"/>
                  <a:gd name="T18" fmla="*/ 0 w 56"/>
                  <a:gd name="T19" fmla="*/ 0 h 37"/>
                  <a:gd name="T20" fmla="*/ 1 w 56"/>
                  <a:gd name="T21" fmla="*/ 0 h 37"/>
                  <a:gd name="T22" fmla="*/ 1 w 56"/>
                  <a:gd name="T23" fmla="*/ 1 h 37"/>
                  <a:gd name="T24" fmla="*/ 2 w 56"/>
                  <a:gd name="T25" fmla="*/ 2 h 37"/>
                  <a:gd name="T26" fmla="*/ 2 w 56"/>
                  <a:gd name="T27" fmla="*/ 3 h 37"/>
                  <a:gd name="T28" fmla="*/ 3 w 56"/>
                  <a:gd name="T29" fmla="*/ 5 h 37"/>
                  <a:gd name="T30" fmla="*/ 4 w 56"/>
                  <a:gd name="T31" fmla="*/ 5 h 37"/>
                  <a:gd name="T32" fmla="*/ 4 w 56"/>
                  <a:gd name="T33" fmla="*/ 7 h 37"/>
                  <a:gd name="T34" fmla="*/ 5 w 56"/>
                  <a:gd name="T35" fmla="*/ 8 h 37"/>
                  <a:gd name="T36" fmla="*/ 6 w 56"/>
                  <a:gd name="T37" fmla="*/ 9 h 37"/>
                  <a:gd name="T38" fmla="*/ 6 w 56"/>
                  <a:gd name="T39" fmla="*/ 10 h 37"/>
                  <a:gd name="T40" fmla="*/ 7 w 56"/>
                  <a:gd name="T41" fmla="*/ 12 h 37"/>
                  <a:gd name="T42" fmla="*/ 8 w 56"/>
                  <a:gd name="T43" fmla="*/ 13 h 37"/>
                  <a:gd name="T44" fmla="*/ 8 w 56"/>
                  <a:gd name="T45" fmla="*/ 14 h 37"/>
                  <a:gd name="T46" fmla="*/ 9 w 56"/>
                  <a:gd name="T47" fmla="*/ 15 h 37"/>
                  <a:gd name="T48" fmla="*/ 10 w 56"/>
                  <a:gd name="T49" fmla="*/ 16 h 37"/>
                  <a:gd name="T50" fmla="*/ 10 w 56"/>
                  <a:gd name="T51" fmla="*/ 17 h 37"/>
                  <a:gd name="T52" fmla="*/ 11 w 56"/>
                  <a:gd name="T53" fmla="*/ 18 h 37"/>
                  <a:gd name="T54" fmla="*/ 12 w 56"/>
                  <a:gd name="T55" fmla="*/ 19 h 37"/>
                  <a:gd name="T56" fmla="*/ 12 w 56"/>
                  <a:gd name="T57" fmla="*/ 20 h 37"/>
                  <a:gd name="T58" fmla="*/ 13 w 56"/>
                  <a:gd name="T59" fmla="*/ 22 h 37"/>
                  <a:gd name="T60" fmla="*/ 13 w 56"/>
                  <a:gd name="T61" fmla="*/ 22 h 37"/>
                  <a:gd name="T62" fmla="*/ 14 w 56"/>
                  <a:gd name="T63" fmla="*/ 24 h 37"/>
                  <a:gd name="T64" fmla="*/ 15 w 56"/>
                  <a:gd name="T65" fmla="*/ 25 h 37"/>
                  <a:gd name="T66" fmla="*/ 15 w 56"/>
                  <a:gd name="T67" fmla="*/ 26 h 37"/>
                  <a:gd name="T68" fmla="*/ 16 w 56"/>
                  <a:gd name="T69" fmla="*/ 27 h 37"/>
                  <a:gd name="T70" fmla="*/ 17 w 56"/>
                  <a:gd name="T71" fmla="*/ 28 h 37"/>
                  <a:gd name="T72" fmla="*/ 18 w 56"/>
                  <a:gd name="T73" fmla="*/ 29 h 37"/>
                  <a:gd name="T74" fmla="*/ 18 w 56"/>
                  <a:gd name="T75" fmla="*/ 31 h 37"/>
                  <a:gd name="T76" fmla="*/ 19 w 56"/>
                  <a:gd name="T77" fmla="*/ 32 h 37"/>
                  <a:gd name="T78" fmla="*/ 21 w 56"/>
                  <a:gd name="T79" fmla="*/ 34 h 37"/>
                  <a:gd name="T80" fmla="*/ 22 w 56"/>
                  <a:gd name="T81" fmla="*/ 34 h 37"/>
                  <a:gd name="T82" fmla="*/ 23 w 56"/>
                  <a:gd name="T83" fmla="*/ 35 h 37"/>
                  <a:gd name="T84" fmla="*/ 25 w 56"/>
                  <a:gd name="T85" fmla="*/ 36 h 37"/>
                  <a:gd name="T86" fmla="*/ 26 w 56"/>
                  <a:gd name="T87" fmla="*/ 36 h 37"/>
                  <a:gd name="T88" fmla="*/ 27 w 56"/>
                  <a:gd name="T89" fmla="*/ 37 h 37"/>
                  <a:gd name="T90" fmla="*/ 29 w 56"/>
                  <a:gd name="T91" fmla="*/ 37 h 37"/>
                  <a:gd name="T92" fmla="*/ 31 w 56"/>
                  <a:gd name="T93" fmla="*/ 37 h 37"/>
                  <a:gd name="T94" fmla="*/ 56 w 56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37">
                    <a:moveTo>
                      <a:pt x="14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2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6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0"/>
                      <a:pt x="12" y="21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5" y="24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8" y="29"/>
                      <a:pt x="18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0" y="32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4"/>
                      <a:pt x="22" y="35"/>
                    </a:cubicBezTo>
                    <a:cubicBezTo>
                      <a:pt x="22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6"/>
                      <a:pt x="24" y="35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14" y="7"/>
                      <a:pt x="14" y="7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C59A5F98-B79E-445F-BF27-DD9325797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585" y="4050362"/>
                <a:ext cx="86326" cy="74300"/>
              </a:xfrm>
              <a:custGeom>
                <a:avLst/>
                <a:gdLst>
                  <a:gd name="T0" fmla="*/ 4 w 45"/>
                  <a:gd name="T1" fmla="*/ 34 h 40"/>
                  <a:gd name="T2" fmla="*/ 5 w 45"/>
                  <a:gd name="T3" fmla="*/ 36 h 40"/>
                  <a:gd name="T4" fmla="*/ 8 w 45"/>
                  <a:gd name="T5" fmla="*/ 37 h 40"/>
                  <a:gd name="T6" fmla="*/ 9 w 45"/>
                  <a:gd name="T7" fmla="*/ 38 h 40"/>
                  <a:gd name="T8" fmla="*/ 11 w 45"/>
                  <a:gd name="T9" fmla="*/ 38 h 40"/>
                  <a:gd name="T10" fmla="*/ 14 w 45"/>
                  <a:gd name="T11" fmla="*/ 39 h 40"/>
                  <a:gd name="T12" fmla="*/ 20 w 45"/>
                  <a:gd name="T13" fmla="*/ 40 h 40"/>
                  <a:gd name="T14" fmla="*/ 26 w 45"/>
                  <a:gd name="T15" fmla="*/ 39 h 40"/>
                  <a:gd name="T16" fmla="*/ 27 w 45"/>
                  <a:gd name="T17" fmla="*/ 37 h 40"/>
                  <a:gd name="T18" fmla="*/ 29 w 45"/>
                  <a:gd name="T19" fmla="*/ 35 h 40"/>
                  <a:gd name="T20" fmla="*/ 30 w 45"/>
                  <a:gd name="T21" fmla="*/ 33 h 40"/>
                  <a:gd name="T22" fmla="*/ 31 w 45"/>
                  <a:gd name="T23" fmla="*/ 31 h 40"/>
                  <a:gd name="T24" fmla="*/ 32 w 45"/>
                  <a:gd name="T25" fmla="*/ 30 h 40"/>
                  <a:gd name="T26" fmla="*/ 33 w 45"/>
                  <a:gd name="T27" fmla="*/ 28 h 40"/>
                  <a:gd name="T28" fmla="*/ 34 w 45"/>
                  <a:gd name="T29" fmla="*/ 26 h 40"/>
                  <a:gd name="T30" fmla="*/ 35 w 45"/>
                  <a:gd name="T31" fmla="*/ 24 h 40"/>
                  <a:gd name="T32" fmla="*/ 37 w 45"/>
                  <a:gd name="T33" fmla="*/ 22 h 40"/>
                  <a:gd name="T34" fmla="*/ 38 w 45"/>
                  <a:gd name="T35" fmla="*/ 22 h 40"/>
                  <a:gd name="T36" fmla="*/ 39 w 45"/>
                  <a:gd name="T37" fmla="*/ 23 h 40"/>
                  <a:gd name="T38" fmla="*/ 40 w 45"/>
                  <a:gd name="T39" fmla="*/ 23 h 40"/>
                  <a:gd name="T40" fmla="*/ 42 w 45"/>
                  <a:gd name="T41" fmla="*/ 24 h 40"/>
                  <a:gd name="T42" fmla="*/ 43 w 45"/>
                  <a:gd name="T43" fmla="*/ 25 h 40"/>
                  <a:gd name="T44" fmla="*/ 45 w 45"/>
                  <a:gd name="T45" fmla="*/ 26 h 40"/>
                  <a:gd name="T46" fmla="*/ 45 w 45"/>
                  <a:gd name="T47" fmla="*/ 26 h 40"/>
                  <a:gd name="T48" fmla="*/ 44 w 45"/>
                  <a:gd name="T49" fmla="*/ 24 h 40"/>
                  <a:gd name="T50" fmla="*/ 43 w 45"/>
                  <a:gd name="T51" fmla="*/ 22 h 40"/>
                  <a:gd name="T52" fmla="*/ 43 w 45"/>
                  <a:gd name="T53" fmla="*/ 21 h 40"/>
                  <a:gd name="T54" fmla="*/ 41 w 45"/>
                  <a:gd name="T55" fmla="*/ 19 h 40"/>
                  <a:gd name="T56" fmla="*/ 41 w 45"/>
                  <a:gd name="T57" fmla="*/ 18 h 40"/>
                  <a:gd name="T58" fmla="*/ 40 w 45"/>
                  <a:gd name="T59" fmla="*/ 16 h 40"/>
                  <a:gd name="T60" fmla="*/ 39 w 45"/>
                  <a:gd name="T61" fmla="*/ 15 h 40"/>
                  <a:gd name="T62" fmla="*/ 38 w 45"/>
                  <a:gd name="T63" fmla="*/ 14 h 40"/>
                  <a:gd name="T64" fmla="*/ 37 w 45"/>
                  <a:gd name="T65" fmla="*/ 12 h 40"/>
                  <a:gd name="T66" fmla="*/ 37 w 45"/>
                  <a:gd name="T67" fmla="*/ 10 h 40"/>
                  <a:gd name="T68" fmla="*/ 36 w 45"/>
                  <a:gd name="T69" fmla="*/ 9 h 40"/>
                  <a:gd name="T70" fmla="*/ 35 w 45"/>
                  <a:gd name="T71" fmla="*/ 7 h 40"/>
                  <a:gd name="T72" fmla="*/ 34 w 45"/>
                  <a:gd name="T73" fmla="*/ 6 h 40"/>
                  <a:gd name="T74" fmla="*/ 33 w 45"/>
                  <a:gd name="T75" fmla="*/ 4 h 40"/>
                  <a:gd name="T76" fmla="*/ 32 w 45"/>
                  <a:gd name="T77" fmla="*/ 3 h 40"/>
                  <a:gd name="T78" fmla="*/ 31 w 45"/>
                  <a:gd name="T79" fmla="*/ 1 h 40"/>
                  <a:gd name="T80" fmla="*/ 1 w 45"/>
                  <a:gd name="T81" fmla="*/ 0 h 40"/>
                  <a:gd name="T82" fmla="*/ 2 w 45"/>
                  <a:gd name="T83" fmla="*/ 1 h 40"/>
                  <a:gd name="T84" fmla="*/ 3 w 45"/>
                  <a:gd name="T85" fmla="*/ 2 h 40"/>
                  <a:gd name="T86" fmla="*/ 5 w 45"/>
                  <a:gd name="T87" fmla="*/ 4 h 40"/>
                  <a:gd name="T88" fmla="*/ 8 w 45"/>
                  <a:gd name="T89" fmla="*/ 5 h 40"/>
                  <a:gd name="T90" fmla="*/ 9 w 45"/>
                  <a:gd name="T91" fmla="*/ 7 h 40"/>
                  <a:gd name="T92" fmla="*/ 8 w 45"/>
                  <a:gd name="T93" fmla="*/ 8 h 40"/>
                  <a:gd name="T94" fmla="*/ 8 w 45"/>
                  <a:gd name="T95" fmla="*/ 8 h 40"/>
                  <a:gd name="T96" fmla="*/ 8 w 45"/>
                  <a:gd name="T97" fmla="*/ 9 h 40"/>
                  <a:gd name="T98" fmla="*/ 7 w 45"/>
                  <a:gd name="T99" fmla="*/ 10 h 40"/>
                  <a:gd name="T100" fmla="*/ 7 w 45"/>
                  <a:gd name="T101" fmla="*/ 11 h 40"/>
                  <a:gd name="T102" fmla="*/ 6 w 45"/>
                  <a:gd name="T103" fmla="*/ 12 h 40"/>
                  <a:gd name="T104" fmla="*/ 5 w 45"/>
                  <a:gd name="T105" fmla="*/ 13 h 40"/>
                  <a:gd name="T106" fmla="*/ 5 w 45"/>
                  <a:gd name="T107" fmla="*/ 15 h 40"/>
                  <a:gd name="T108" fmla="*/ 4 w 45"/>
                  <a:gd name="T109" fmla="*/ 16 h 40"/>
                  <a:gd name="T110" fmla="*/ 3 w 45"/>
                  <a:gd name="T111" fmla="*/ 17 h 40"/>
                  <a:gd name="T112" fmla="*/ 3 w 45"/>
                  <a:gd name="T113" fmla="*/ 19 h 40"/>
                  <a:gd name="T114" fmla="*/ 2 w 45"/>
                  <a:gd name="T115" fmla="*/ 20 h 40"/>
                  <a:gd name="T116" fmla="*/ 1 w 45"/>
                  <a:gd name="T117" fmla="*/ 21 h 40"/>
                  <a:gd name="T118" fmla="*/ 0 w 45"/>
                  <a:gd name="T119" fmla="*/ 23 h 40"/>
                  <a:gd name="T120" fmla="*/ 0 w 45"/>
                  <a:gd name="T121" fmla="*/ 26 h 40"/>
                  <a:gd name="T122" fmla="*/ 0 w 45"/>
                  <a:gd name="T123" fmla="*/ 29 h 40"/>
                  <a:gd name="T124" fmla="*/ 1 w 45"/>
                  <a:gd name="T125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40">
                    <a:moveTo>
                      <a:pt x="2" y="32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4"/>
                      <a:pt x="3" y="34"/>
                      <a:pt x="4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5"/>
                      <a:pt x="5" y="35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7"/>
                      <a:pt x="8" y="37"/>
                    </a:cubicBezTo>
                    <a:cubicBezTo>
                      <a:pt x="8" y="37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8"/>
                      <a:pt x="11" y="39"/>
                      <a:pt x="11" y="38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5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6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7" y="39"/>
                      <a:pt x="26" y="38"/>
                    </a:cubicBezTo>
                    <a:cubicBezTo>
                      <a:pt x="27" y="39"/>
                      <a:pt x="26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7"/>
                      <a:pt x="27" y="37"/>
                      <a:pt x="28" y="37"/>
                    </a:cubicBezTo>
                    <a:cubicBezTo>
                      <a:pt x="28" y="37"/>
                      <a:pt x="28" y="37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5"/>
                      <a:pt x="29" y="35"/>
                    </a:cubicBezTo>
                    <a:cubicBezTo>
                      <a:pt x="28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4"/>
                      <a:pt x="30" y="34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2"/>
                      <a:pt x="30" y="33"/>
                    </a:cubicBezTo>
                    <a:cubicBezTo>
                      <a:pt x="30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2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2" y="31"/>
                      <a:pt x="31" y="30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29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2" y="29"/>
                      <a:pt x="33" y="29"/>
                    </a:cubicBezTo>
                    <a:cubicBezTo>
                      <a:pt x="33" y="29"/>
                      <a:pt x="33" y="29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4" y="27"/>
                      <a:pt x="33" y="27"/>
                    </a:cubicBezTo>
                    <a:cubicBezTo>
                      <a:pt x="34" y="27"/>
                      <a:pt x="33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4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6" y="24"/>
                    </a:cubicBez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4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6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3"/>
                      <a:pt x="38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5"/>
                      <a:pt x="42" y="24"/>
                      <a:pt x="43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4" y="26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5"/>
                      <a:pt x="45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4" y="25"/>
                      <a:pt x="45" y="24"/>
                    </a:cubicBezTo>
                    <a:cubicBezTo>
                      <a:pt x="45" y="24"/>
                      <a:pt x="44" y="24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4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1"/>
                      <a:pt x="43" y="22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2" y="21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19"/>
                    </a:cubicBezTo>
                    <a:cubicBezTo>
                      <a:pt x="42" y="19"/>
                      <a:pt x="42" y="19"/>
                      <a:pt x="41" y="19"/>
                    </a:cubicBezTo>
                    <a:cubicBezTo>
                      <a:pt x="41" y="19"/>
                      <a:pt x="42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0" y="17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39" y="16"/>
                      <a:pt x="40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2"/>
                      <a:pt x="38" y="12"/>
                      <a:pt x="37" y="12"/>
                    </a:cubicBezTo>
                    <a:cubicBezTo>
                      <a:pt x="37" y="12"/>
                      <a:pt x="37" y="12"/>
                      <a:pt x="37" y="11"/>
                    </a:cubicBezTo>
                    <a:cubicBezTo>
                      <a:pt x="37" y="12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7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7"/>
                      <a:pt x="35" y="7"/>
                    </a:cubicBezTo>
                    <a:cubicBezTo>
                      <a:pt x="35" y="7"/>
                      <a:pt x="35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3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2" y="3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0"/>
                      <a:pt x="1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9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2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0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2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3833D39D-A73E-4D29-AB0A-DD5BBFFDD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749" y="3978669"/>
                <a:ext cx="76885" cy="71693"/>
              </a:xfrm>
              <a:custGeom>
                <a:avLst/>
                <a:gdLst>
                  <a:gd name="T0" fmla="*/ 39 w 40"/>
                  <a:gd name="T1" fmla="*/ 12 h 38"/>
                  <a:gd name="T2" fmla="*/ 38 w 40"/>
                  <a:gd name="T3" fmla="*/ 10 h 38"/>
                  <a:gd name="T4" fmla="*/ 37 w 40"/>
                  <a:gd name="T5" fmla="*/ 8 h 38"/>
                  <a:gd name="T6" fmla="*/ 36 w 40"/>
                  <a:gd name="T7" fmla="*/ 6 h 38"/>
                  <a:gd name="T8" fmla="*/ 34 w 40"/>
                  <a:gd name="T9" fmla="*/ 4 h 38"/>
                  <a:gd name="T10" fmla="*/ 32 w 40"/>
                  <a:gd name="T11" fmla="*/ 3 h 38"/>
                  <a:gd name="T12" fmla="*/ 31 w 40"/>
                  <a:gd name="T13" fmla="*/ 2 h 38"/>
                  <a:gd name="T14" fmla="*/ 29 w 40"/>
                  <a:gd name="T15" fmla="*/ 1 h 38"/>
                  <a:gd name="T16" fmla="*/ 27 w 40"/>
                  <a:gd name="T17" fmla="*/ 1 h 38"/>
                  <a:gd name="T18" fmla="*/ 24 w 40"/>
                  <a:gd name="T19" fmla="*/ 0 h 38"/>
                  <a:gd name="T20" fmla="*/ 20 w 40"/>
                  <a:gd name="T21" fmla="*/ 0 h 38"/>
                  <a:gd name="T22" fmla="*/ 16 w 40"/>
                  <a:gd name="T23" fmla="*/ 1 h 38"/>
                  <a:gd name="T24" fmla="*/ 14 w 40"/>
                  <a:gd name="T25" fmla="*/ 2 h 38"/>
                  <a:gd name="T26" fmla="*/ 12 w 40"/>
                  <a:gd name="T27" fmla="*/ 4 h 38"/>
                  <a:gd name="T28" fmla="*/ 10 w 40"/>
                  <a:gd name="T29" fmla="*/ 6 h 38"/>
                  <a:gd name="T30" fmla="*/ 9 w 40"/>
                  <a:gd name="T31" fmla="*/ 8 h 38"/>
                  <a:gd name="T32" fmla="*/ 7 w 40"/>
                  <a:gd name="T33" fmla="*/ 10 h 38"/>
                  <a:gd name="T34" fmla="*/ 7 w 40"/>
                  <a:gd name="T35" fmla="*/ 11 h 38"/>
                  <a:gd name="T36" fmla="*/ 6 w 40"/>
                  <a:gd name="T37" fmla="*/ 13 h 38"/>
                  <a:gd name="T38" fmla="*/ 5 w 40"/>
                  <a:gd name="T39" fmla="*/ 14 h 38"/>
                  <a:gd name="T40" fmla="*/ 4 w 40"/>
                  <a:gd name="T41" fmla="*/ 16 h 38"/>
                  <a:gd name="T42" fmla="*/ 3 w 40"/>
                  <a:gd name="T43" fmla="*/ 17 h 38"/>
                  <a:gd name="T44" fmla="*/ 2 w 40"/>
                  <a:gd name="T45" fmla="*/ 19 h 38"/>
                  <a:gd name="T46" fmla="*/ 1 w 40"/>
                  <a:gd name="T47" fmla="*/ 20 h 38"/>
                  <a:gd name="T48" fmla="*/ 0 w 40"/>
                  <a:gd name="T49" fmla="*/ 22 h 38"/>
                  <a:gd name="T50" fmla="*/ 2 w 40"/>
                  <a:gd name="T51" fmla="*/ 23 h 38"/>
                  <a:gd name="T52" fmla="*/ 4 w 40"/>
                  <a:gd name="T53" fmla="*/ 24 h 38"/>
                  <a:gd name="T54" fmla="*/ 5 w 40"/>
                  <a:gd name="T55" fmla="*/ 25 h 38"/>
                  <a:gd name="T56" fmla="*/ 7 w 40"/>
                  <a:gd name="T57" fmla="*/ 26 h 38"/>
                  <a:gd name="T58" fmla="*/ 8 w 40"/>
                  <a:gd name="T59" fmla="*/ 27 h 38"/>
                  <a:gd name="T60" fmla="*/ 9 w 40"/>
                  <a:gd name="T61" fmla="*/ 27 h 38"/>
                  <a:gd name="T62" fmla="*/ 11 w 40"/>
                  <a:gd name="T63" fmla="*/ 29 h 38"/>
                  <a:gd name="T64" fmla="*/ 13 w 40"/>
                  <a:gd name="T65" fmla="*/ 30 h 38"/>
                  <a:gd name="T66" fmla="*/ 14 w 40"/>
                  <a:gd name="T67" fmla="*/ 30 h 38"/>
                  <a:gd name="T68" fmla="*/ 16 w 40"/>
                  <a:gd name="T69" fmla="*/ 32 h 38"/>
                  <a:gd name="T70" fmla="*/ 18 w 40"/>
                  <a:gd name="T71" fmla="*/ 33 h 38"/>
                  <a:gd name="T72" fmla="*/ 19 w 40"/>
                  <a:gd name="T73" fmla="*/ 33 h 38"/>
                  <a:gd name="T74" fmla="*/ 21 w 40"/>
                  <a:gd name="T75" fmla="*/ 34 h 38"/>
                  <a:gd name="T76" fmla="*/ 22 w 40"/>
                  <a:gd name="T77" fmla="*/ 35 h 38"/>
                  <a:gd name="T78" fmla="*/ 24 w 40"/>
                  <a:gd name="T79" fmla="*/ 36 h 38"/>
                  <a:gd name="T80" fmla="*/ 26 w 40"/>
                  <a:gd name="T81" fmla="*/ 37 h 38"/>
                  <a:gd name="T82" fmla="*/ 27 w 40"/>
                  <a:gd name="T83" fmla="*/ 38 h 38"/>
                  <a:gd name="T84" fmla="*/ 28 w 40"/>
                  <a:gd name="T85" fmla="*/ 36 h 38"/>
                  <a:gd name="T86" fmla="*/ 29 w 40"/>
                  <a:gd name="T87" fmla="*/ 35 h 38"/>
                  <a:gd name="T88" fmla="*/ 29 w 40"/>
                  <a:gd name="T89" fmla="*/ 34 h 38"/>
                  <a:gd name="T90" fmla="*/ 30 w 40"/>
                  <a:gd name="T91" fmla="*/ 32 h 38"/>
                  <a:gd name="T92" fmla="*/ 31 w 40"/>
                  <a:gd name="T93" fmla="*/ 31 h 38"/>
                  <a:gd name="T94" fmla="*/ 32 w 40"/>
                  <a:gd name="T95" fmla="*/ 29 h 38"/>
                  <a:gd name="T96" fmla="*/ 33 w 40"/>
                  <a:gd name="T97" fmla="*/ 27 h 38"/>
                  <a:gd name="T98" fmla="*/ 33 w 40"/>
                  <a:gd name="T99" fmla="*/ 26 h 38"/>
                  <a:gd name="T100" fmla="*/ 34 w 40"/>
                  <a:gd name="T101" fmla="*/ 25 h 38"/>
                  <a:gd name="T102" fmla="*/ 35 w 40"/>
                  <a:gd name="T103" fmla="*/ 24 h 38"/>
                  <a:gd name="T104" fmla="*/ 36 w 40"/>
                  <a:gd name="T105" fmla="*/ 22 h 38"/>
                  <a:gd name="T106" fmla="*/ 37 w 40"/>
                  <a:gd name="T107" fmla="*/ 20 h 38"/>
                  <a:gd name="T108" fmla="*/ 38 w 40"/>
                  <a:gd name="T109" fmla="*/ 19 h 38"/>
                  <a:gd name="T110" fmla="*/ 39 w 40"/>
                  <a:gd name="T111" fmla="*/ 17 h 38"/>
                  <a:gd name="T112" fmla="*/ 39 w 40"/>
                  <a:gd name="T113" fmla="*/ 16 h 38"/>
                  <a:gd name="T114" fmla="*/ 40 w 40"/>
                  <a:gd name="T11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" h="38">
                    <a:moveTo>
                      <a:pt x="40" y="13"/>
                    </a:move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39" y="13"/>
                      <a:pt x="40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8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5" y="5"/>
                    </a:cubicBezTo>
                    <a:cubicBezTo>
                      <a:pt x="34" y="5"/>
                      <a:pt x="34" y="5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3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2"/>
                      <a:pt x="29" y="1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4" y="16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1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1"/>
                      <a:pt x="1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1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3" y="23"/>
                      <a:pt x="3" y="24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0" y="28"/>
                      <a:pt x="11" y="28"/>
                    </a:cubicBezTo>
                    <a:cubicBezTo>
                      <a:pt x="11" y="28"/>
                      <a:pt x="11" y="28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3"/>
                      <a:pt x="18" y="32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3"/>
                      <a:pt x="20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3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5" y="36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6" y="37"/>
                      <a:pt x="25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7"/>
                      <a:pt x="27" y="37"/>
                      <a:pt x="28" y="37"/>
                    </a:cubicBezTo>
                    <a:cubicBezTo>
                      <a:pt x="28" y="37"/>
                      <a:pt x="28" y="37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5"/>
                      <a:pt x="28" y="35"/>
                      <a:pt x="28" y="35"/>
                    </a:cubicBezTo>
                    <a:cubicBezTo>
                      <a:pt x="28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30" y="34"/>
                    </a:cubicBezTo>
                    <a:cubicBezTo>
                      <a:pt x="29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3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0"/>
                      <a:pt x="31" y="31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8"/>
                      <a:pt x="33" y="28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5" y="24"/>
                      <a:pt x="34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3"/>
                      <a:pt x="35" y="24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2"/>
                      <a:pt x="36" y="22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1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7" y="21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7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6"/>
                      <a:pt x="39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40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D97FDFD0-C97C-4FBF-A810-7B6C94EB3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192" y="4050362"/>
                <a:ext cx="76885" cy="74300"/>
              </a:xfrm>
              <a:custGeom>
                <a:avLst/>
                <a:gdLst>
                  <a:gd name="T0" fmla="*/ 21 w 40"/>
                  <a:gd name="T1" fmla="*/ 3 h 40"/>
                  <a:gd name="T2" fmla="*/ 19 w 40"/>
                  <a:gd name="T3" fmla="*/ 4 h 40"/>
                  <a:gd name="T4" fmla="*/ 18 w 40"/>
                  <a:gd name="T5" fmla="*/ 5 h 40"/>
                  <a:gd name="T6" fmla="*/ 15 w 40"/>
                  <a:gd name="T7" fmla="*/ 7 h 40"/>
                  <a:gd name="T8" fmla="*/ 13 w 40"/>
                  <a:gd name="T9" fmla="*/ 8 h 40"/>
                  <a:gd name="T10" fmla="*/ 11 w 40"/>
                  <a:gd name="T11" fmla="*/ 9 h 40"/>
                  <a:gd name="T12" fmla="*/ 9 w 40"/>
                  <a:gd name="T13" fmla="*/ 10 h 40"/>
                  <a:gd name="T14" fmla="*/ 6 w 40"/>
                  <a:gd name="T15" fmla="*/ 12 h 40"/>
                  <a:gd name="T16" fmla="*/ 4 w 40"/>
                  <a:gd name="T17" fmla="*/ 13 h 40"/>
                  <a:gd name="T18" fmla="*/ 3 w 40"/>
                  <a:gd name="T19" fmla="*/ 14 h 40"/>
                  <a:gd name="T20" fmla="*/ 1 w 40"/>
                  <a:gd name="T21" fmla="*/ 15 h 40"/>
                  <a:gd name="T22" fmla="*/ 0 w 40"/>
                  <a:gd name="T23" fmla="*/ 16 h 40"/>
                  <a:gd name="T24" fmla="*/ 1 w 40"/>
                  <a:gd name="T25" fmla="*/ 18 h 40"/>
                  <a:gd name="T26" fmla="*/ 2 w 40"/>
                  <a:gd name="T27" fmla="*/ 19 h 40"/>
                  <a:gd name="T28" fmla="*/ 3 w 40"/>
                  <a:gd name="T29" fmla="*/ 21 h 40"/>
                  <a:gd name="T30" fmla="*/ 4 w 40"/>
                  <a:gd name="T31" fmla="*/ 22 h 40"/>
                  <a:gd name="T32" fmla="*/ 4 w 40"/>
                  <a:gd name="T33" fmla="*/ 23 h 40"/>
                  <a:gd name="T34" fmla="*/ 5 w 40"/>
                  <a:gd name="T35" fmla="*/ 25 h 40"/>
                  <a:gd name="T36" fmla="*/ 6 w 40"/>
                  <a:gd name="T37" fmla="*/ 26 h 40"/>
                  <a:gd name="T38" fmla="*/ 7 w 40"/>
                  <a:gd name="T39" fmla="*/ 28 h 40"/>
                  <a:gd name="T40" fmla="*/ 8 w 40"/>
                  <a:gd name="T41" fmla="*/ 30 h 40"/>
                  <a:gd name="T42" fmla="*/ 8 w 40"/>
                  <a:gd name="T43" fmla="*/ 31 h 40"/>
                  <a:gd name="T44" fmla="*/ 9 w 40"/>
                  <a:gd name="T45" fmla="*/ 32 h 40"/>
                  <a:gd name="T46" fmla="*/ 10 w 40"/>
                  <a:gd name="T47" fmla="*/ 34 h 40"/>
                  <a:gd name="T48" fmla="*/ 11 w 40"/>
                  <a:gd name="T49" fmla="*/ 35 h 40"/>
                  <a:gd name="T50" fmla="*/ 12 w 40"/>
                  <a:gd name="T51" fmla="*/ 37 h 40"/>
                  <a:gd name="T52" fmla="*/ 13 w 40"/>
                  <a:gd name="T53" fmla="*/ 39 h 40"/>
                  <a:gd name="T54" fmla="*/ 17 w 40"/>
                  <a:gd name="T55" fmla="*/ 39 h 40"/>
                  <a:gd name="T56" fmla="*/ 23 w 40"/>
                  <a:gd name="T57" fmla="*/ 39 h 40"/>
                  <a:gd name="T58" fmla="*/ 27 w 40"/>
                  <a:gd name="T59" fmla="*/ 38 h 40"/>
                  <a:gd name="T60" fmla="*/ 29 w 40"/>
                  <a:gd name="T61" fmla="*/ 38 h 40"/>
                  <a:gd name="T62" fmla="*/ 31 w 40"/>
                  <a:gd name="T63" fmla="*/ 37 h 40"/>
                  <a:gd name="T64" fmla="*/ 33 w 40"/>
                  <a:gd name="T65" fmla="*/ 36 h 40"/>
                  <a:gd name="T66" fmla="*/ 36 w 40"/>
                  <a:gd name="T67" fmla="*/ 34 h 40"/>
                  <a:gd name="T68" fmla="*/ 38 w 40"/>
                  <a:gd name="T69" fmla="*/ 31 h 40"/>
                  <a:gd name="T70" fmla="*/ 39 w 40"/>
                  <a:gd name="T71" fmla="*/ 30 h 40"/>
                  <a:gd name="T72" fmla="*/ 40 w 40"/>
                  <a:gd name="T73" fmla="*/ 28 h 40"/>
                  <a:gd name="T74" fmla="*/ 40 w 40"/>
                  <a:gd name="T75" fmla="*/ 23 h 40"/>
                  <a:gd name="T76" fmla="*/ 39 w 40"/>
                  <a:gd name="T77" fmla="*/ 22 h 40"/>
                  <a:gd name="T78" fmla="*/ 38 w 40"/>
                  <a:gd name="T79" fmla="*/ 20 h 40"/>
                  <a:gd name="T80" fmla="*/ 37 w 40"/>
                  <a:gd name="T81" fmla="*/ 19 h 40"/>
                  <a:gd name="T82" fmla="*/ 37 w 40"/>
                  <a:gd name="T83" fmla="*/ 17 h 40"/>
                  <a:gd name="T84" fmla="*/ 36 w 40"/>
                  <a:gd name="T85" fmla="*/ 16 h 40"/>
                  <a:gd name="T86" fmla="*/ 35 w 40"/>
                  <a:gd name="T87" fmla="*/ 14 h 40"/>
                  <a:gd name="T88" fmla="*/ 34 w 40"/>
                  <a:gd name="T89" fmla="*/ 12 h 40"/>
                  <a:gd name="T90" fmla="*/ 33 w 40"/>
                  <a:gd name="T91" fmla="*/ 11 h 40"/>
                  <a:gd name="T92" fmla="*/ 32 w 40"/>
                  <a:gd name="T93" fmla="*/ 9 h 40"/>
                  <a:gd name="T94" fmla="*/ 32 w 40"/>
                  <a:gd name="T95" fmla="*/ 8 h 40"/>
                  <a:gd name="T96" fmla="*/ 31 w 40"/>
                  <a:gd name="T97" fmla="*/ 7 h 40"/>
                  <a:gd name="T98" fmla="*/ 30 w 40"/>
                  <a:gd name="T99" fmla="*/ 5 h 40"/>
                  <a:gd name="T100" fmla="*/ 29 w 40"/>
                  <a:gd name="T101" fmla="*/ 4 h 40"/>
                  <a:gd name="T102" fmla="*/ 28 w 40"/>
                  <a:gd name="T103" fmla="*/ 2 h 40"/>
                  <a:gd name="T104" fmla="*/ 28 w 40"/>
                  <a:gd name="T105" fmla="*/ 1 h 40"/>
                  <a:gd name="T106" fmla="*/ 26 w 40"/>
                  <a:gd name="T107" fmla="*/ 0 h 40"/>
                  <a:gd name="T108" fmla="*/ 24 w 40"/>
                  <a:gd name="T109" fmla="*/ 1 h 40"/>
                  <a:gd name="T110" fmla="*/ 22 w 40"/>
                  <a:gd name="T1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" h="40">
                    <a:moveTo>
                      <a:pt x="22" y="2"/>
                    </a:moveTo>
                    <a:cubicBezTo>
                      <a:pt x="22" y="3"/>
                      <a:pt x="22" y="2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4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7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3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1" y="14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0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3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5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6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6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29"/>
                    </a:cubicBezTo>
                    <a:cubicBezTo>
                      <a:pt x="7" y="29"/>
                      <a:pt x="8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1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3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9"/>
                      <a:pt x="13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39"/>
                      <a:pt x="1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4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8"/>
                    </a:cubicBezTo>
                    <a:cubicBezTo>
                      <a:pt x="26" y="38"/>
                      <a:pt x="27" y="39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30" y="38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8"/>
                    </a:cubicBezTo>
                    <a:cubicBezTo>
                      <a:pt x="40" y="29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39" y="23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8" y="21"/>
                      <a:pt x="39" y="21"/>
                    </a:cubicBezTo>
                    <a:cubicBezTo>
                      <a:pt x="39" y="20"/>
                      <a:pt x="38" y="21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8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6" y="17"/>
                    </a:cubicBezTo>
                    <a:cubicBezTo>
                      <a:pt x="36" y="17"/>
                      <a:pt x="36" y="17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5"/>
                      <a:pt x="36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7"/>
                      <a:pt x="31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31" y="6"/>
                      <a:pt x="31" y="6"/>
                      <a:pt x="30" y="6"/>
                    </a:cubicBezTo>
                    <a:cubicBezTo>
                      <a:pt x="30" y="6"/>
                      <a:pt x="31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3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95C803F7-D61B-4965-8DEB-81D955AD3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076" y="4109019"/>
                <a:ext cx="113303" cy="91245"/>
              </a:xfrm>
              <a:custGeom>
                <a:avLst/>
                <a:gdLst>
                  <a:gd name="T0" fmla="*/ 57 w 59"/>
                  <a:gd name="T1" fmla="*/ 4 h 49"/>
                  <a:gd name="T2" fmla="*/ 47 w 59"/>
                  <a:gd name="T3" fmla="*/ 8 h 49"/>
                  <a:gd name="T4" fmla="*/ 15 w 59"/>
                  <a:gd name="T5" fmla="*/ 0 h 49"/>
                  <a:gd name="T6" fmla="*/ 13 w 59"/>
                  <a:gd name="T7" fmla="*/ 2 h 49"/>
                  <a:gd name="T8" fmla="*/ 12 w 59"/>
                  <a:gd name="T9" fmla="*/ 3 h 49"/>
                  <a:gd name="T10" fmla="*/ 12 w 59"/>
                  <a:gd name="T11" fmla="*/ 5 h 49"/>
                  <a:gd name="T12" fmla="*/ 11 w 59"/>
                  <a:gd name="T13" fmla="*/ 6 h 49"/>
                  <a:gd name="T14" fmla="*/ 10 w 59"/>
                  <a:gd name="T15" fmla="*/ 8 h 49"/>
                  <a:gd name="T16" fmla="*/ 9 w 59"/>
                  <a:gd name="T17" fmla="*/ 10 h 49"/>
                  <a:gd name="T18" fmla="*/ 8 w 59"/>
                  <a:gd name="T19" fmla="*/ 11 h 49"/>
                  <a:gd name="T20" fmla="*/ 7 w 59"/>
                  <a:gd name="T21" fmla="*/ 13 h 49"/>
                  <a:gd name="T22" fmla="*/ 6 w 59"/>
                  <a:gd name="T23" fmla="*/ 15 h 49"/>
                  <a:gd name="T24" fmla="*/ 5 w 59"/>
                  <a:gd name="T25" fmla="*/ 17 h 49"/>
                  <a:gd name="T26" fmla="*/ 4 w 59"/>
                  <a:gd name="T27" fmla="*/ 18 h 49"/>
                  <a:gd name="T28" fmla="*/ 3 w 59"/>
                  <a:gd name="T29" fmla="*/ 20 h 49"/>
                  <a:gd name="T30" fmla="*/ 2 w 59"/>
                  <a:gd name="T31" fmla="*/ 22 h 49"/>
                  <a:gd name="T32" fmla="*/ 1 w 59"/>
                  <a:gd name="T33" fmla="*/ 23 h 49"/>
                  <a:gd name="T34" fmla="*/ 0 w 59"/>
                  <a:gd name="T35" fmla="*/ 25 h 49"/>
                  <a:gd name="T36" fmla="*/ 1 w 59"/>
                  <a:gd name="T37" fmla="*/ 27 h 49"/>
                  <a:gd name="T38" fmla="*/ 2 w 59"/>
                  <a:gd name="T39" fmla="*/ 28 h 49"/>
                  <a:gd name="T40" fmla="*/ 3 w 59"/>
                  <a:gd name="T41" fmla="*/ 30 h 49"/>
                  <a:gd name="T42" fmla="*/ 4 w 59"/>
                  <a:gd name="T43" fmla="*/ 31 h 49"/>
                  <a:gd name="T44" fmla="*/ 5 w 59"/>
                  <a:gd name="T45" fmla="*/ 33 h 49"/>
                  <a:gd name="T46" fmla="*/ 6 w 59"/>
                  <a:gd name="T47" fmla="*/ 35 h 49"/>
                  <a:gd name="T48" fmla="*/ 7 w 59"/>
                  <a:gd name="T49" fmla="*/ 36 h 49"/>
                  <a:gd name="T50" fmla="*/ 8 w 59"/>
                  <a:gd name="T51" fmla="*/ 38 h 49"/>
                  <a:gd name="T52" fmla="*/ 9 w 59"/>
                  <a:gd name="T53" fmla="*/ 40 h 49"/>
                  <a:gd name="T54" fmla="*/ 10 w 59"/>
                  <a:gd name="T55" fmla="*/ 41 h 49"/>
                  <a:gd name="T56" fmla="*/ 11 w 59"/>
                  <a:gd name="T57" fmla="*/ 43 h 49"/>
                  <a:gd name="T58" fmla="*/ 12 w 59"/>
                  <a:gd name="T59" fmla="*/ 44 h 49"/>
                  <a:gd name="T60" fmla="*/ 12 w 59"/>
                  <a:gd name="T61" fmla="*/ 46 h 49"/>
                  <a:gd name="T62" fmla="*/ 14 w 59"/>
                  <a:gd name="T63" fmla="*/ 48 h 49"/>
                  <a:gd name="T64" fmla="*/ 14 w 59"/>
                  <a:gd name="T65" fmla="*/ 49 h 49"/>
                  <a:gd name="T66" fmla="*/ 30 w 59"/>
                  <a:gd name="T67" fmla="*/ 39 h 49"/>
                  <a:gd name="T68" fmla="*/ 32 w 59"/>
                  <a:gd name="T69" fmla="*/ 38 h 49"/>
                  <a:gd name="T70" fmla="*/ 34 w 59"/>
                  <a:gd name="T71" fmla="*/ 38 h 49"/>
                  <a:gd name="T72" fmla="*/ 36 w 59"/>
                  <a:gd name="T73" fmla="*/ 37 h 49"/>
                  <a:gd name="T74" fmla="*/ 38 w 59"/>
                  <a:gd name="T75" fmla="*/ 35 h 49"/>
                  <a:gd name="T76" fmla="*/ 40 w 59"/>
                  <a:gd name="T77" fmla="*/ 33 h 49"/>
                  <a:gd name="T78" fmla="*/ 41 w 59"/>
                  <a:gd name="T79" fmla="*/ 33 h 49"/>
                  <a:gd name="T80" fmla="*/ 42 w 59"/>
                  <a:gd name="T81" fmla="*/ 32 h 49"/>
                  <a:gd name="T82" fmla="*/ 43 w 59"/>
                  <a:gd name="T83" fmla="*/ 30 h 49"/>
                  <a:gd name="T84" fmla="*/ 44 w 59"/>
                  <a:gd name="T85" fmla="*/ 28 h 49"/>
                  <a:gd name="T86" fmla="*/ 45 w 59"/>
                  <a:gd name="T87" fmla="*/ 26 h 49"/>
                  <a:gd name="T88" fmla="*/ 46 w 59"/>
                  <a:gd name="T89" fmla="*/ 25 h 49"/>
                  <a:gd name="T90" fmla="*/ 47 w 59"/>
                  <a:gd name="T91" fmla="*/ 23 h 49"/>
                  <a:gd name="T92" fmla="*/ 47 w 59"/>
                  <a:gd name="T93" fmla="*/ 21 h 49"/>
                  <a:gd name="T94" fmla="*/ 48 w 59"/>
                  <a:gd name="T95" fmla="*/ 20 h 49"/>
                  <a:gd name="T96" fmla="*/ 49 w 59"/>
                  <a:gd name="T97" fmla="*/ 19 h 49"/>
                  <a:gd name="T98" fmla="*/ 50 w 59"/>
                  <a:gd name="T99" fmla="*/ 17 h 49"/>
                  <a:gd name="T100" fmla="*/ 51 w 59"/>
                  <a:gd name="T101" fmla="*/ 16 h 49"/>
                  <a:gd name="T102" fmla="*/ 52 w 59"/>
                  <a:gd name="T103" fmla="*/ 15 h 49"/>
                  <a:gd name="T104" fmla="*/ 52 w 59"/>
                  <a:gd name="T105" fmla="*/ 13 h 49"/>
                  <a:gd name="T106" fmla="*/ 53 w 59"/>
                  <a:gd name="T107" fmla="*/ 12 h 49"/>
                  <a:gd name="T108" fmla="*/ 54 w 59"/>
                  <a:gd name="T109" fmla="*/ 11 h 49"/>
                  <a:gd name="T110" fmla="*/ 55 w 59"/>
                  <a:gd name="T111" fmla="*/ 9 h 49"/>
                  <a:gd name="T112" fmla="*/ 56 w 59"/>
                  <a:gd name="T113" fmla="*/ 7 h 49"/>
                  <a:gd name="T114" fmla="*/ 56 w 59"/>
                  <a:gd name="T115" fmla="*/ 6 h 49"/>
                  <a:gd name="T116" fmla="*/ 57 w 59"/>
                  <a:gd name="T117" fmla="*/ 5 h 49"/>
                  <a:gd name="T118" fmla="*/ 58 w 59"/>
                  <a:gd name="T119" fmla="*/ 3 h 49"/>
                  <a:gd name="T120" fmla="*/ 59 w 59"/>
                  <a:gd name="T12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" h="49">
                    <a:moveTo>
                      <a:pt x="58" y="2"/>
                    </a:move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4"/>
                      <a:pt x="58" y="3"/>
                    </a:cubicBezTo>
                    <a:cubicBezTo>
                      <a:pt x="58" y="4"/>
                      <a:pt x="57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4"/>
                      <a:pt x="56" y="5"/>
                      <a:pt x="56" y="5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3" y="6"/>
                      <a:pt x="52" y="7"/>
                      <a:pt x="51" y="8"/>
                    </a:cubicBezTo>
                    <a:cubicBezTo>
                      <a:pt x="50" y="8"/>
                      <a:pt x="48" y="8"/>
                      <a:pt x="47" y="8"/>
                    </a:cubicBezTo>
                    <a:cubicBezTo>
                      <a:pt x="46" y="9"/>
                      <a:pt x="44" y="9"/>
                      <a:pt x="43" y="9"/>
                    </a:cubicBezTo>
                    <a:cubicBezTo>
                      <a:pt x="41" y="9"/>
                      <a:pt x="40" y="9"/>
                      <a:pt x="39" y="9"/>
                    </a:cubicBezTo>
                    <a:cubicBezTo>
                      <a:pt x="36" y="9"/>
                      <a:pt x="34" y="9"/>
                      <a:pt x="31" y="9"/>
                    </a:cubicBezTo>
                    <a:cubicBezTo>
                      <a:pt x="27" y="9"/>
                      <a:pt x="22" y="9"/>
                      <a:pt x="18" y="9"/>
                    </a:cubicBezTo>
                    <a:cubicBezTo>
                      <a:pt x="17" y="9"/>
                      <a:pt x="15" y="9"/>
                      <a:pt x="15" y="9"/>
                    </a:cubicBezTo>
                    <a:cubicBezTo>
                      <a:pt x="15" y="6"/>
                      <a:pt x="15" y="3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5" y="17"/>
                    </a:cubicBezTo>
                    <a:cubicBezTo>
                      <a:pt x="4" y="17"/>
                      <a:pt x="5" y="17"/>
                      <a:pt x="4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1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7"/>
                      <a:pt x="1" y="27"/>
                      <a:pt x="2" y="2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9"/>
                      <a:pt x="3" y="29"/>
                      <a:pt x="2" y="29"/>
                    </a:cubicBezTo>
                    <a:cubicBezTo>
                      <a:pt x="2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3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5" y="33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9" y="39"/>
                    </a:cubicBezTo>
                    <a:cubicBezTo>
                      <a:pt x="8" y="39"/>
                      <a:pt x="9" y="39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1"/>
                    </a:cubicBezTo>
                    <a:cubicBezTo>
                      <a:pt x="9" y="41"/>
                      <a:pt x="9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1" y="42"/>
                    </a:cubicBezTo>
                    <a:cubicBezTo>
                      <a:pt x="11" y="42"/>
                      <a:pt x="10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3" y="48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5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39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7"/>
                      <a:pt x="35" y="38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3"/>
                    </a:cubicBezTo>
                    <a:cubicBezTo>
                      <a:pt x="40" y="34"/>
                      <a:pt x="40" y="33"/>
                      <a:pt x="40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0" y="33"/>
                      <a:pt x="40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2" y="31"/>
                      <a:pt x="42" y="32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0"/>
                    </a:cubicBezTo>
                    <a:cubicBezTo>
                      <a:pt x="43" y="30"/>
                      <a:pt x="42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5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8" y="22"/>
                      <a:pt x="47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8" y="19"/>
                      <a:pt x="49" y="20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8"/>
                      <a:pt x="49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51" y="16"/>
                    </a:cubicBezTo>
                    <a:cubicBezTo>
                      <a:pt x="51" y="16"/>
                      <a:pt x="50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2" y="13"/>
                      <a:pt x="53" y="13"/>
                    </a:cubicBezTo>
                    <a:cubicBezTo>
                      <a:pt x="53" y="13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1"/>
                      <a:pt x="53" y="11"/>
                    </a:cubicBezTo>
                    <a:cubicBezTo>
                      <a:pt x="54" y="11"/>
                      <a:pt x="53" y="11"/>
                      <a:pt x="54" y="11"/>
                    </a:cubicBezTo>
                    <a:cubicBezTo>
                      <a:pt x="53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4" y="10"/>
                      <a:pt x="55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6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7" y="6"/>
                      <a:pt x="56" y="6"/>
                      <a:pt x="56" y="6"/>
                    </a:cubicBezTo>
                    <a:cubicBezTo>
                      <a:pt x="57" y="6"/>
                      <a:pt x="56" y="6"/>
                      <a:pt x="57" y="6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2"/>
                      <a:pt x="58" y="2"/>
                      <a:pt x="5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EEB2DACB-BF4A-4F12-9E78-B61F2ABF4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354" y="3978669"/>
                <a:ext cx="117350" cy="71693"/>
              </a:xfrm>
              <a:custGeom>
                <a:avLst/>
                <a:gdLst>
                  <a:gd name="T0" fmla="*/ 2 w 61"/>
                  <a:gd name="T1" fmla="*/ 1 h 38"/>
                  <a:gd name="T2" fmla="*/ 4 w 61"/>
                  <a:gd name="T3" fmla="*/ 2 h 38"/>
                  <a:gd name="T4" fmla="*/ 7 w 61"/>
                  <a:gd name="T5" fmla="*/ 4 h 38"/>
                  <a:gd name="T6" fmla="*/ 8 w 61"/>
                  <a:gd name="T7" fmla="*/ 5 h 38"/>
                  <a:gd name="T8" fmla="*/ 10 w 61"/>
                  <a:gd name="T9" fmla="*/ 7 h 38"/>
                  <a:gd name="T10" fmla="*/ 11 w 61"/>
                  <a:gd name="T11" fmla="*/ 9 h 38"/>
                  <a:gd name="T12" fmla="*/ 12 w 61"/>
                  <a:gd name="T13" fmla="*/ 11 h 38"/>
                  <a:gd name="T14" fmla="*/ 13 w 61"/>
                  <a:gd name="T15" fmla="*/ 13 h 38"/>
                  <a:gd name="T16" fmla="*/ 14 w 61"/>
                  <a:gd name="T17" fmla="*/ 15 h 38"/>
                  <a:gd name="T18" fmla="*/ 15 w 61"/>
                  <a:gd name="T19" fmla="*/ 17 h 38"/>
                  <a:gd name="T20" fmla="*/ 16 w 61"/>
                  <a:gd name="T21" fmla="*/ 19 h 38"/>
                  <a:gd name="T22" fmla="*/ 17 w 61"/>
                  <a:gd name="T23" fmla="*/ 20 h 38"/>
                  <a:gd name="T24" fmla="*/ 18 w 61"/>
                  <a:gd name="T25" fmla="*/ 22 h 38"/>
                  <a:gd name="T26" fmla="*/ 20 w 61"/>
                  <a:gd name="T27" fmla="*/ 24 h 38"/>
                  <a:gd name="T28" fmla="*/ 21 w 61"/>
                  <a:gd name="T29" fmla="*/ 26 h 38"/>
                  <a:gd name="T30" fmla="*/ 22 w 61"/>
                  <a:gd name="T31" fmla="*/ 28 h 38"/>
                  <a:gd name="T32" fmla="*/ 23 w 61"/>
                  <a:gd name="T33" fmla="*/ 30 h 38"/>
                  <a:gd name="T34" fmla="*/ 24 w 61"/>
                  <a:gd name="T35" fmla="*/ 31 h 38"/>
                  <a:gd name="T36" fmla="*/ 24 w 61"/>
                  <a:gd name="T37" fmla="*/ 33 h 38"/>
                  <a:gd name="T38" fmla="*/ 22 w 61"/>
                  <a:gd name="T39" fmla="*/ 34 h 38"/>
                  <a:gd name="T40" fmla="*/ 21 w 61"/>
                  <a:gd name="T41" fmla="*/ 34 h 38"/>
                  <a:gd name="T42" fmla="*/ 19 w 61"/>
                  <a:gd name="T43" fmla="*/ 35 h 38"/>
                  <a:gd name="T44" fmla="*/ 17 w 61"/>
                  <a:gd name="T45" fmla="*/ 36 h 38"/>
                  <a:gd name="T46" fmla="*/ 16 w 61"/>
                  <a:gd name="T47" fmla="*/ 37 h 38"/>
                  <a:gd name="T48" fmla="*/ 46 w 61"/>
                  <a:gd name="T49" fmla="*/ 37 h 38"/>
                  <a:gd name="T50" fmla="*/ 47 w 61"/>
                  <a:gd name="T51" fmla="*/ 36 h 38"/>
                  <a:gd name="T52" fmla="*/ 48 w 61"/>
                  <a:gd name="T53" fmla="*/ 35 h 38"/>
                  <a:gd name="T54" fmla="*/ 49 w 61"/>
                  <a:gd name="T55" fmla="*/ 33 h 38"/>
                  <a:gd name="T56" fmla="*/ 50 w 61"/>
                  <a:gd name="T57" fmla="*/ 31 h 38"/>
                  <a:gd name="T58" fmla="*/ 51 w 61"/>
                  <a:gd name="T59" fmla="*/ 30 h 38"/>
                  <a:gd name="T60" fmla="*/ 52 w 61"/>
                  <a:gd name="T61" fmla="*/ 28 h 38"/>
                  <a:gd name="T62" fmla="*/ 53 w 61"/>
                  <a:gd name="T63" fmla="*/ 26 h 38"/>
                  <a:gd name="T64" fmla="*/ 53 w 61"/>
                  <a:gd name="T65" fmla="*/ 25 h 38"/>
                  <a:gd name="T66" fmla="*/ 54 w 61"/>
                  <a:gd name="T67" fmla="*/ 24 h 38"/>
                  <a:gd name="T68" fmla="*/ 55 w 61"/>
                  <a:gd name="T69" fmla="*/ 22 h 38"/>
                  <a:gd name="T70" fmla="*/ 56 w 61"/>
                  <a:gd name="T71" fmla="*/ 20 h 38"/>
                  <a:gd name="T72" fmla="*/ 57 w 61"/>
                  <a:gd name="T73" fmla="*/ 19 h 38"/>
                  <a:gd name="T74" fmla="*/ 58 w 61"/>
                  <a:gd name="T75" fmla="*/ 17 h 38"/>
                  <a:gd name="T76" fmla="*/ 59 w 61"/>
                  <a:gd name="T77" fmla="*/ 15 h 38"/>
                  <a:gd name="T78" fmla="*/ 60 w 61"/>
                  <a:gd name="T79" fmla="*/ 14 h 38"/>
                  <a:gd name="T80" fmla="*/ 60 w 61"/>
                  <a:gd name="T81" fmla="*/ 13 h 38"/>
                  <a:gd name="T82" fmla="*/ 58 w 61"/>
                  <a:gd name="T83" fmla="*/ 15 h 38"/>
                  <a:gd name="T84" fmla="*/ 54 w 61"/>
                  <a:gd name="T85" fmla="*/ 17 h 38"/>
                  <a:gd name="T86" fmla="*/ 53 w 61"/>
                  <a:gd name="T87" fmla="*/ 17 h 38"/>
                  <a:gd name="T88" fmla="*/ 52 w 61"/>
                  <a:gd name="T89" fmla="*/ 15 h 38"/>
                  <a:gd name="T90" fmla="*/ 51 w 61"/>
                  <a:gd name="T91" fmla="*/ 13 h 38"/>
                  <a:gd name="T92" fmla="*/ 50 w 61"/>
                  <a:gd name="T93" fmla="*/ 12 h 38"/>
                  <a:gd name="T94" fmla="*/ 48 w 61"/>
                  <a:gd name="T95" fmla="*/ 10 h 38"/>
                  <a:gd name="T96" fmla="*/ 47 w 61"/>
                  <a:gd name="T97" fmla="*/ 8 h 38"/>
                  <a:gd name="T98" fmla="*/ 45 w 61"/>
                  <a:gd name="T99" fmla="*/ 5 h 38"/>
                  <a:gd name="T100" fmla="*/ 44 w 61"/>
                  <a:gd name="T101" fmla="*/ 4 h 38"/>
                  <a:gd name="T102" fmla="*/ 42 w 61"/>
                  <a:gd name="T103" fmla="*/ 1 h 38"/>
                  <a:gd name="T104" fmla="*/ 39 w 61"/>
                  <a:gd name="T105" fmla="*/ 1 h 38"/>
                  <a:gd name="T106" fmla="*/ 36 w 61"/>
                  <a:gd name="T10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38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5" y="3"/>
                    </a:cubicBezTo>
                    <a:cubicBezTo>
                      <a:pt x="6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2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6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6" y="17"/>
                    </a:cubicBezTo>
                    <a:cubicBezTo>
                      <a:pt x="15" y="18"/>
                      <a:pt x="16" y="17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6" y="19"/>
                      <a:pt x="17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1"/>
                      <a:pt x="18" y="21"/>
                      <a:pt x="17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9" y="22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6"/>
                    </a:cubicBezTo>
                    <a:cubicBezTo>
                      <a:pt x="20" y="26"/>
                      <a:pt x="20" y="26"/>
                      <a:pt x="21" y="26"/>
                    </a:cubicBezTo>
                    <a:cubicBezTo>
                      <a:pt x="20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1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8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3" y="29"/>
                      <a:pt x="23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5" y="32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0" y="34"/>
                      <a:pt x="21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6"/>
                    </a:cubicBezTo>
                    <a:cubicBezTo>
                      <a:pt x="19" y="35"/>
                      <a:pt x="19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7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7"/>
                      <a:pt x="46" y="37"/>
                    </a:cubicBezTo>
                    <a:cubicBezTo>
                      <a:pt x="46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8" y="34"/>
                      <a:pt x="48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2"/>
                      <a:pt x="49" y="33"/>
                      <a:pt x="49" y="32"/>
                    </a:cubicBezTo>
                    <a:cubicBezTo>
                      <a:pt x="50" y="32"/>
                      <a:pt x="49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1"/>
                      <a:pt x="5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31"/>
                      <a:pt x="50" y="31"/>
                      <a:pt x="50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0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2" y="29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7"/>
                      <a:pt x="52" y="2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3" y="27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5"/>
                      <a:pt x="53" y="25"/>
                    </a:cubicBezTo>
                    <a:cubicBezTo>
                      <a:pt x="53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3"/>
                      <a:pt x="54" y="2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6" y="22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0"/>
                      <a:pt x="56" y="21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0"/>
                      <a:pt x="56" y="20"/>
                      <a:pt x="57" y="2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8"/>
                      <a:pt x="58" y="18"/>
                      <a:pt x="57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8"/>
                      <a:pt x="58" y="17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9" y="17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60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0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59" y="13"/>
                    </a:cubicBezTo>
                    <a:cubicBezTo>
                      <a:pt x="59" y="13"/>
                      <a:pt x="59" y="13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15"/>
                      <a:pt x="56" y="16"/>
                      <a:pt x="56" y="15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2" y="17"/>
                      <a:pt x="52" y="17"/>
                    </a:cubicBezTo>
                    <a:cubicBezTo>
                      <a:pt x="52" y="17"/>
                      <a:pt x="53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3"/>
                    </a:cubicBezTo>
                    <a:cubicBezTo>
                      <a:pt x="51" y="13"/>
                      <a:pt x="51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12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1"/>
                      <a:pt x="49" y="10"/>
                    </a:cubicBezTo>
                    <a:cubicBezTo>
                      <a:pt x="49" y="10"/>
                      <a:pt x="49" y="10"/>
                      <a:pt x="48" y="10"/>
                    </a:cubicBezTo>
                    <a:cubicBezTo>
                      <a:pt x="49" y="10"/>
                      <a:pt x="48" y="10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7" y="8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7"/>
                      <a:pt x="47" y="8"/>
                      <a:pt x="47" y="7"/>
                    </a:cubicBezTo>
                    <a:cubicBezTo>
                      <a:pt x="47" y="7"/>
                      <a:pt x="46" y="7"/>
                      <a:pt x="46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3"/>
                      <a:pt x="44" y="3"/>
                    </a:cubicBezTo>
                    <a:cubicBezTo>
                      <a:pt x="44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0"/>
                      <a:pt x="38" y="1"/>
                      <a:pt x="38" y="0"/>
                    </a:cubicBezTo>
                    <a:cubicBezTo>
                      <a:pt x="37" y="0"/>
                      <a:pt x="37" y="1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Freeform 5">
            <a:extLst>
              <a:ext uri="{FF2B5EF4-FFF2-40B4-BE49-F238E27FC236}">
                <a16:creationId xmlns:a16="http://schemas.microsoft.com/office/drawing/2014/main" id="{B6902BAB-57AF-4842-B5A6-0E3EC114F7A8}"/>
              </a:ext>
            </a:extLst>
          </p:cNvPr>
          <p:cNvSpPr>
            <a:spLocks/>
          </p:cNvSpPr>
          <p:nvPr/>
        </p:nvSpPr>
        <p:spPr bwMode="auto">
          <a:xfrm>
            <a:off x="1311794" y="3972100"/>
            <a:ext cx="1284288" cy="1285875"/>
          </a:xfrm>
          <a:custGeom>
            <a:avLst/>
            <a:gdLst>
              <a:gd name="T0" fmla="*/ 680 w 809"/>
              <a:gd name="T1" fmla="*/ 810 h 810"/>
              <a:gd name="T2" fmla="*/ 809 w 809"/>
              <a:gd name="T3" fmla="*/ 684 h 810"/>
              <a:gd name="T4" fmla="*/ 530 w 809"/>
              <a:gd name="T5" fmla="*/ 405 h 810"/>
              <a:gd name="T6" fmla="*/ 809 w 809"/>
              <a:gd name="T7" fmla="*/ 129 h 810"/>
              <a:gd name="T8" fmla="*/ 680 w 809"/>
              <a:gd name="T9" fmla="*/ 0 h 810"/>
              <a:gd name="T10" fmla="*/ 405 w 809"/>
              <a:gd name="T11" fmla="*/ 279 h 810"/>
              <a:gd name="T12" fmla="*/ 125 w 809"/>
              <a:gd name="T13" fmla="*/ 0 h 810"/>
              <a:gd name="T14" fmla="*/ 0 w 809"/>
              <a:gd name="T15" fmla="*/ 129 h 810"/>
              <a:gd name="T16" fmla="*/ 279 w 809"/>
              <a:gd name="T17" fmla="*/ 405 h 810"/>
              <a:gd name="T18" fmla="*/ 0 w 809"/>
              <a:gd name="T19" fmla="*/ 684 h 810"/>
              <a:gd name="T20" fmla="*/ 125 w 809"/>
              <a:gd name="T21" fmla="*/ 810 h 810"/>
              <a:gd name="T22" fmla="*/ 405 w 809"/>
              <a:gd name="T23" fmla="*/ 530 h 810"/>
              <a:gd name="T24" fmla="*/ 680 w 809"/>
              <a:gd name="T25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9" h="810">
                <a:moveTo>
                  <a:pt x="680" y="810"/>
                </a:moveTo>
                <a:lnTo>
                  <a:pt x="809" y="684"/>
                </a:lnTo>
                <a:lnTo>
                  <a:pt x="530" y="405"/>
                </a:lnTo>
                <a:lnTo>
                  <a:pt x="809" y="129"/>
                </a:lnTo>
                <a:lnTo>
                  <a:pt x="680" y="0"/>
                </a:lnTo>
                <a:lnTo>
                  <a:pt x="405" y="279"/>
                </a:lnTo>
                <a:lnTo>
                  <a:pt x="125" y="0"/>
                </a:lnTo>
                <a:lnTo>
                  <a:pt x="0" y="129"/>
                </a:lnTo>
                <a:lnTo>
                  <a:pt x="279" y="405"/>
                </a:lnTo>
                <a:lnTo>
                  <a:pt x="0" y="684"/>
                </a:lnTo>
                <a:lnTo>
                  <a:pt x="125" y="810"/>
                </a:lnTo>
                <a:lnTo>
                  <a:pt x="405" y="530"/>
                </a:lnTo>
                <a:lnTo>
                  <a:pt x="680" y="81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l-GR" sz="1400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32" name="Ομάδα 48">
            <a:extLst>
              <a:ext uri="{FF2B5EF4-FFF2-40B4-BE49-F238E27FC236}">
                <a16:creationId xmlns:a16="http://schemas.microsoft.com/office/drawing/2014/main" id="{0A81A1A0-2206-4821-A8E1-6E2FE15E8E9B}"/>
              </a:ext>
            </a:extLst>
          </p:cNvPr>
          <p:cNvGrpSpPr/>
          <p:nvPr/>
        </p:nvGrpSpPr>
        <p:grpSpPr>
          <a:xfrm>
            <a:off x="6341915" y="1823894"/>
            <a:ext cx="2160382" cy="3789080"/>
            <a:chOff x="2994004" y="2192910"/>
            <a:chExt cx="2160382" cy="3789366"/>
          </a:xfrm>
        </p:grpSpPr>
        <p:sp>
          <p:nvSpPr>
            <p:cNvPr id="33" name="Abgerundetes Rechteck 48">
              <a:extLst>
                <a:ext uri="{FF2B5EF4-FFF2-40B4-BE49-F238E27FC236}">
                  <a16:creationId xmlns:a16="http://schemas.microsoft.com/office/drawing/2014/main" id="{46B4228A-51E0-4514-B54B-521A6BFDEF1B}"/>
                </a:ext>
              </a:extLst>
            </p:cNvPr>
            <p:cNvSpPr/>
            <p:nvPr/>
          </p:nvSpPr>
          <p:spPr bwMode="gray">
            <a:xfrm>
              <a:off x="2994768" y="2214077"/>
              <a:ext cx="2151120" cy="3768199"/>
            </a:xfrm>
            <a:prstGeom prst="roundRect">
              <a:avLst>
                <a:gd name="adj" fmla="val 50000"/>
              </a:avLst>
            </a:prstGeom>
            <a:solidFill>
              <a:srgbClr val="119851">
                <a:alpha val="30000"/>
              </a:srgbClr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lIns="0" tIns="1836000" rIns="0" rtlCol="0" anchor="t" anchorCtr="0"/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/>
                <a:buNone/>
                <a:tabLst/>
                <a:defRPr/>
              </a:pPr>
              <a:endPara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Century Gothic"/>
              </a:endParaRP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Century Gothic"/>
                </a:rPr>
                <a:t>Μείωση της Ταφής Απορριμμάτων στο 26%</a:t>
              </a:r>
            </a:p>
          </p:txBody>
        </p:sp>
        <p:pic>
          <p:nvPicPr>
            <p:cNvPr id="34" name="Picture 7" descr="Wake up to waste, HK | Ecozine">
              <a:extLst>
                <a:ext uri="{FF2B5EF4-FFF2-40B4-BE49-F238E27FC236}">
                  <a16:creationId xmlns:a16="http://schemas.microsoft.com/office/drawing/2014/main" id="{5C05D565-4330-44C8-8C20-42C53DC6C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04" y="2472344"/>
              <a:ext cx="2133814" cy="159898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ad 23">
              <a:extLst>
                <a:ext uri="{FF2B5EF4-FFF2-40B4-BE49-F238E27FC236}">
                  <a16:creationId xmlns:a16="http://schemas.microsoft.com/office/drawing/2014/main" id="{09498899-5156-4154-8143-7DF2B08D02B8}"/>
                </a:ext>
              </a:extLst>
            </p:cNvPr>
            <p:cNvSpPr/>
            <p:nvPr/>
          </p:nvSpPr>
          <p:spPr bwMode="gray">
            <a:xfrm>
              <a:off x="2994386" y="2192910"/>
              <a:ext cx="2160000" cy="2160000"/>
            </a:xfrm>
            <a:prstGeom prst="donut">
              <a:avLst>
                <a:gd name="adj" fmla="val 15297"/>
              </a:avLst>
            </a:prstGeom>
            <a:solidFill>
              <a:srgbClr val="119851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endParaRPr>
            </a:p>
          </p:txBody>
        </p:sp>
      </p:grpSp>
      <p:sp>
        <p:nvSpPr>
          <p:cNvPr id="36" name="Freeform 5">
            <a:extLst>
              <a:ext uri="{FF2B5EF4-FFF2-40B4-BE49-F238E27FC236}">
                <a16:creationId xmlns:a16="http://schemas.microsoft.com/office/drawing/2014/main" id="{1CB98AF9-6A6D-41C8-849B-A7DACD02AECA}"/>
              </a:ext>
            </a:extLst>
          </p:cNvPr>
          <p:cNvSpPr>
            <a:spLocks/>
          </p:cNvSpPr>
          <p:nvPr/>
        </p:nvSpPr>
        <p:spPr bwMode="auto">
          <a:xfrm>
            <a:off x="6766678" y="3972100"/>
            <a:ext cx="1284288" cy="1285875"/>
          </a:xfrm>
          <a:custGeom>
            <a:avLst/>
            <a:gdLst>
              <a:gd name="T0" fmla="*/ 680 w 809"/>
              <a:gd name="T1" fmla="*/ 810 h 810"/>
              <a:gd name="T2" fmla="*/ 809 w 809"/>
              <a:gd name="T3" fmla="*/ 684 h 810"/>
              <a:gd name="T4" fmla="*/ 530 w 809"/>
              <a:gd name="T5" fmla="*/ 405 h 810"/>
              <a:gd name="T6" fmla="*/ 809 w 809"/>
              <a:gd name="T7" fmla="*/ 129 h 810"/>
              <a:gd name="T8" fmla="*/ 680 w 809"/>
              <a:gd name="T9" fmla="*/ 0 h 810"/>
              <a:gd name="T10" fmla="*/ 405 w 809"/>
              <a:gd name="T11" fmla="*/ 279 h 810"/>
              <a:gd name="T12" fmla="*/ 125 w 809"/>
              <a:gd name="T13" fmla="*/ 0 h 810"/>
              <a:gd name="T14" fmla="*/ 0 w 809"/>
              <a:gd name="T15" fmla="*/ 129 h 810"/>
              <a:gd name="T16" fmla="*/ 279 w 809"/>
              <a:gd name="T17" fmla="*/ 405 h 810"/>
              <a:gd name="T18" fmla="*/ 0 w 809"/>
              <a:gd name="T19" fmla="*/ 684 h 810"/>
              <a:gd name="T20" fmla="*/ 125 w 809"/>
              <a:gd name="T21" fmla="*/ 810 h 810"/>
              <a:gd name="T22" fmla="*/ 405 w 809"/>
              <a:gd name="T23" fmla="*/ 530 h 810"/>
              <a:gd name="T24" fmla="*/ 680 w 809"/>
              <a:gd name="T25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9" h="810">
                <a:moveTo>
                  <a:pt x="680" y="810"/>
                </a:moveTo>
                <a:lnTo>
                  <a:pt x="809" y="684"/>
                </a:lnTo>
                <a:lnTo>
                  <a:pt x="530" y="405"/>
                </a:lnTo>
                <a:lnTo>
                  <a:pt x="809" y="129"/>
                </a:lnTo>
                <a:lnTo>
                  <a:pt x="680" y="0"/>
                </a:lnTo>
                <a:lnTo>
                  <a:pt x="405" y="279"/>
                </a:lnTo>
                <a:lnTo>
                  <a:pt x="125" y="0"/>
                </a:lnTo>
                <a:lnTo>
                  <a:pt x="0" y="129"/>
                </a:lnTo>
                <a:lnTo>
                  <a:pt x="279" y="405"/>
                </a:lnTo>
                <a:lnTo>
                  <a:pt x="0" y="684"/>
                </a:lnTo>
                <a:lnTo>
                  <a:pt x="125" y="810"/>
                </a:lnTo>
                <a:lnTo>
                  <a:pt x="405" y="530"/>
                </a:lnTo>
                <a:lnTo>
                  <a:pt x="680" y="81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l-GR" sz="1400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111D1C-3399-4950-877C-17ED54F2CD89}"/>
              </a:ext>
            </a:extLst>
          </p:cNvPr>
          <p:cNvSpPr txBox="1"/>
          <p:nvPr/>
        </p:nvSpPr>
        <p:spPr>
          <a:xfrm>
            <a:off x="566928" y="6131235"/>
            <a:ext cx="2511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Arial"/>
              <a:buNone/>
            </a:pPr>
            <a:r>
              <a:rPr lang="en-US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20.1</a:t>
            </a: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% Ανακύκλωση το 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522BB-8F17-48EA-8B67-D3CACAF3DC93}"/>
              </a:ext>
            </a:extLst>
          </p:cNvPr>
          <p:cNvSpPr txBox="1"/>
          <p:nvPr/>
        </p:nvSpPr>
        <p:spPr>
          <a:xfrm>
            <a:off x="8937498" y="6131235"/>
            <a:ext cx="2435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Arial"/>
              <a:buNone/>
            </a:pP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5.7% το 2019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7335A-B2A2-43AA-B261-85450E25F863}"/>
              </a:ext>
            </a:extLst>
          </p:cNvPr>
          <p:cNvSpPr txBox="1"/>
          <p:nvPr/>
        </p:nvSpPr>
        <p:spPr>
          <a:xfrm>
            <a:off x="6270589" y="6131235"/>
            <a:ext cx="2435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Arial"/>
              <a:buNone/>
            </a:pP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78.4% το 2019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B7D57-2C8D-4F81-8357-83F3A3B6C6AF}"/>
              </a:ext>
            </a:extLst>
          </p:cNvPr>
          <p:cNvSpPr txBox="1"/>
          <p:nvPr/>
        </p:nvSpPr>
        <p:spPr>
          <a:xfrm>
            <a:off x="3442777" y="5808070"/>
            <a:ext cx="24355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Font typeface="Arial"/>
              <a:buNone/>
            </a:pPr>
            <a:r>
              <a:rPr lang="en-US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18</a:t>
            </a: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Century Gothic"/>
              </a:rPr>
              <a:t> ενεργοί Χώροι Ανεξέλεγκτης Διάθεσης Απορριμμάτων και 23 μη αποκατεστημένοι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DA7BE6-57BB-467E-8FAC-5D5DED98589B}"/>
              </a:ext>
            </a:extLst>
          </p:cNvPr>
          <p:cNvGrpSpPr/>
          <p:nvPr/>
        </p:nvGrpSpPr>
        <p:grpSpPr>
          <a:xfrm>
            <a:off x="3610146" y="1823894"/>
            <a:ext cx="2160001" cy="3789080"/>
            <a:chOff x="3610146" y="1823894"/>
            <a:chExt cx="2160001" cy="3789080"/>
          </a:xfrm>
        </p:grpSpPr>
        <p:grpSp>
          <p:nvGrpSpPr>
            <p:cNvPr id="42" name="Ομάδα 54">
              <a:extLst>
                <a:ext uri="{FF2B5EF4-FFF2-40B4-BE49-F238E27FC236}">
                  <a16:creationId xmlns:a16="http://schemas.microsoft.com/office/drawing/2014/main" id="{C16CA6E6-566F-425B-BC1F-4D0C2F6E1D86}"/>
                </a:ext>
              </a:extLst>
            </p:cNvPr>
            <p:cNvGrpSpPr/>
            <p:nvPr/>
          </p:nvGrpSpPr>
          <p:grpSpPr>
            <a:xfrm>
              <a:off x="3610146" y="1823894"/>
              <a:ext cx="2160001" cy="3789080"/>
              <a:chOff x="5491905" y="2172592"/>
              <a:chExt cx="2160001" cy="3789080"/>
            </a:xfrm>
          </p:grpSpPr>
          <p:sp>
            <p:nvSpPr>
              <p:cNvPr id="44" name="Abgerundetes Rechteck 48">
                <a:extLst>
                  <a:ext uri="{FF2B5EF4-FFF2-40B4-BE49-F238E27FC236}">
                    <a16:creationId xmlns:a16="http://schemas.microsoft.com/office/drawing/2014/main" id="{F80791A3-B22E-43C6-9F4E-3CAAE12BDE09}"/>
                  </a:ext>
                </a:extLst>
              </p:cNvPr>
              <p:cNvSpPr/>
              <p:nvPr/>
            </p:nvSpPr>
            <p:spPr bwMode="gray">
              <a:xfrm>
                <a:off x="5491905" y="2232441"/>
                <a:ext cx="2151121" cy="3729231"/>
              </a:xfrm>
              <a:prstGeom prst="roundRect">
                <a:avLst>
                  <a:gd name="adj" fmla="val 50000"/>
                </a:avLst>
              </a:prstGeom>
              <a:solidFill>
                <a:srgbClr val="119851">
                  <a:alpha val="30000"/>
                </a:srgbClr>
              </a:soli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wrap="square" lIns="0" tIns="1836000" rIns="0" rtlCol="0" anchor="t" anchorCtr="0"/>
              <a:lstStyle/>
              <a:p>
                <a:pPr marL="0" marR="0" lvl="1" indent="0" algn="ctr" defTabSz="91440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 typeface="Arial"/>
                  <a:buNone/>
                  <a:tabLst/>
                  <a:defRPr/>
                </a:pPr>
                <a:endParaRPr lang="en-US" sz="1600" b="1" kern="0" dirty="0">
                  <a:solidFill>
                    <a:srgbClr val="0D54A3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Century Gothic"/>
                </a:endParaRPr>
              </a:p>
            </p:txBody>
          </p:sp>
          <p:grpSp>
            <p:nvGrpSpPr>
              <p:cNvPr id="45" name="Ομάδα 46">
                <a:extLst>
                  <a:ext uri="{FF2B5EF4-FFF2-40B4-BE49-F238E27FC236}">
                    <a16:creationId xmlns:a16="http://schemas.microsoft.com/office/drawing/2014/main" id="{16E86D7B-7914-4D45-842A-35133F9358FE}"/>
                  </a:ext>
                </a:extLst>
              </p:cNvPr>
              <p:cNvGrpSpPr/>
              <p:nvPr/>
            </p:nvGrpSpPr>
            <p:grpSpPr>
              <a:xfrm>
                <a:off x="5491906" y="2172592"/>
                <a:ext cx="2160000" cy="2160000"/>
                <a:chOff x="7061636" y="2233558"/>
                <a:chExt cx="2160000" cy="2160000"/>
              </a:xfrm>
            </p:grpSpPr>
            <p:pic>
              <p:nvPicPr>
                <p:cNvPr id="46" name="Picture 11" descr="Zrenjanin Serbia 2019 Disposal Garbage City Landfill People Who ...">
                  <a:extLst>
                    <a:ext uri="{FF2B5EF4-FFF2-40B4-BE49-F238E27FC236}">
                      <a16:creationId xmlns:a16="http://schemas.microsoft.com/office/drawing/2014/main" id="{D5BE0BF5-4EEC-431D-8584-5144BBD36D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317" r="11695"/>
                <a:stretch/>
              </p:blipFill>
              <p:spPr bwMode="auto">
                <a:xfrm>
                  <a:off x="7356950" y="2548320"/>
                  <a:ext cx="1537505" cy="160190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Rad 23">
                  <a:extLst>
                    <a:ext uri="{FF2B5EF4-FFF2-40B4-BE49-F238E27FC236}">
                      <a16:creationId xmlns:a16="http://schemas.microsoft.com/office/drawing/2014/main" id="{1DA6501B-CDB7-4E1F-A3EF-E84F70D73DAF}"/>
                    </a:ext>
                  </a:extLst>
                </p:cNvPr>
                <p:cNvSpPr/>
                <p:nvPr/>
              </p:nvSpPr>
              <p:spPr bwMode="gray">
                <a:xfrm>
                  <a:off x="7061636" y="2233558"/>
                  <a:ext cx="2160000" cy="2160000"/>
                </a:xfrm>
                <a:prstGeom prst="donut">
                  <a:avLst>
                    <a:gd name="adj" fmla="val 15297"/>
                  </a:avLst>
                </a:prstGeom>
                <a:solidFill>
                  <a:srgbClr val="119851"/>
                </a:solidFill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5E54B9-5ACB-4BCB-8142-382E2206AADD}"/>
                </a:ext>
              </a:extLst>
            </p:cNvPr>
            <p:cNvSpPr/>
            <p:nvPr/>
          </p:nvSpPr>
          <p:spPr>
            <a:xfrm>
              <a:off x="3711094" y="4178990"/>
              <a:ext cx="19492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Arial"/>
                <a:buNone/>
                <a:tabLst/>
                <a:defRPr/>
              </a:pPr>
              <a:r>
                <a:rPr lang="el-GR" sz="1600" b="1" kern="0" dirty="0">
                  <a:solidFill>
                    <a:srgbClr val="0D54A3"/>
                  </a:solidFill>
                  <a:latin typeface="Roboto" panose="02000000000000000000" pitchFamily="2" charset="0"/>
                  <a:ea typeface="Roboto" panose="02000000000000000000" pitchFamily="2" charset="0"/>
                  <a:sym typeface="Century Gothic"/>
                </a:rPr>
                <a:t>Παύση Ανεξέλεγκτης Διάθεσης Απορριμμάτων</a:t>
              </a:r>
            </a:p>
          </p:txBody>
        </p:sp>
      </p:grpSp>
      <p:sp>
        <p:nvSpPr>
          <p:cNvPr id="48" name="Freeform 5">
            <a:extLst>
              <a:ext uri="{FF2B5EF4-FFF2-40B4-BE49-F238E27FC236}">
                <a16:creationId xmlns:a16="http://schemas.microsoft.com/office/drawing/2014/main" id="{E0448993-43F2-4BEB-B359-444F62ABE0D4}"/>
              </a:ext>
            </a:extLst>
          </p:cNvPr>
          <p:cNvSpPr>
            <a:spLocks/>
          </p:cNvSpPr>
          <p:nvPr/>
        </p:nvSpPr>
        <p:spPr bwMode="auto">
          <a:xfrm>
            <a:off x="4082031" y="3972100"/>
            <a:ext cx="1284288" cy="1285875"/>
          </a:xfrm>
          <a:custGeom>
            <a:avLst/>
            <a:gdLst>
              <a:gd name="T0" fmla="*/ 680 w 809"/>
              <a:gd name="T1" fmla="*/ 810 h 810"/>
              <a:gd name="T2" fmla="*/ 809 w 809"/>
              <a:gd name="T3" fmla="*/ 684 h 810"/>
              <a:gd name="T4" fmla="*/ 530 w 809"/>
              <a:gd name="T5" fmla="*/ 405 h 810"/>
              <a:gd name="T6" fmla="*/ 809 w 809"/>
              <a:gd name="T7" fmla="*/ 129 h 810"/>
              <a:gd name="T8" fmla="*/ 680 w 809"/>
              <a:gd name="T9" fmla="*/ 0 h 810"/>
              <a:gd name="T10" fmla="*/ 405 w 809"/>
              <a:gd name="T11" fmla="*/ 279 h 810"/>
              <a:gd name="T12" fmla="*/ 125 w 809"/>
              <a:gd name="T13" fmla="*/ 0 h 810"/>
              <a:gd name="T14" fmla="*/ 0 w 809"/>
              <a:gd name="T15" fmla="*/ 129 h 810"/>
              <a:gd name="T16" fmla="*/ 279 w 809"/>
              <a:gd name="T17" fmla="*/ 405 h 810"/>
              <a:gd name="T18" fmla="*/ 0 w 809"/>
              <a:gd name="T19" fmla="*/ 684 h 810"/>
              <a:gd name="T20" fmla="*/ 125 w 809"/>
              <a:gd name="T21" fmla="*/ 810 h 810"/>
              <a:gd name="T22" fmla="*/ 405 w 809"/>
              <a:gd name="T23" fmla="*/ 530 h 810"/>
              <a:gd name="T24" fmla="*/ 680 w 809"/>
              <a:gd name="T25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9" h="810">
                <a:moveTo>
                  <a:pt x="680" y="810"/>
                </a:moveTo>
                <a:lnTo>
                  <a:pt x="809" y="684"/>
                </a:lnTo>
                <a:lnTo>
                  <a:pt x="530" y="405"/>
                </a:lnTo>
                <a:lnTo>
                  <a:pt x="809" y="129"/>
                </a:lnTo>
                <a:lnTo>
                  <a:pt x="680" y="0"/>
                </a:lnTo>
                <a:lnTo>
                  <a:pt x="405" y="279"/>
                </a:lnTo>
                <a:lnTo>
                  <a:pt x="125" y="0"/>
                </a:lnTo>
                <a:lnTo>
                  <a:pt x="0" y="129"/>
                </a:lnTo>
                <a:lnTo>
                  <a:pt x="279" y="405"/>
                </a:lnTo>
                <a:lnTo>
                  <a:pt x="0" y="684"/>
                </a:lnTo>
                <a:lnTo>
                  <a:pt x="125" y="810"/>
                </a:lnTo>
                <a:lnTo>
                  <a:pt x="405" y="530"/>
                </a:lnTo>
                <a:lnTo>
                  <a:pt x="680" y="81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1C28E3E6-B667-4256-AC26-C3B1D3238466}"/>
              </a:ext>
            </a:extLst>
          </p:cNvPr>
          <p:cNvSpPr>
            <a:spLocks/>
          </p:cNvSpPr>
          <p:nvPr/>
        </p:nvSpPr>
        <p:spPr bwMode="auto">
          <a:xfrm>
            <a:off x="9513150" y="3962440"/>
            <a:ext cx="1284288" cy="1285875"/>
          </a:xfrm>
          <a:custGeom>
            <a:avLst/>
            <a:gdLst>
              <a:gd name="T0" fmla="*/ 680 w 809"/>
              <a:gd name="T1" fmla="*/ 810 h 810"/>
              <a:gd name="T2" fmla="*/ 809 w 809"/>
              <a:gd name="T3" fmla="*/ 684 h 810"/>
              <a:gd name="T4" fmla="*/ 530 w 809"/>
              <a:gd name="T5" fmla="*/ 405 h 810"/>
              <a:gd name="T6" fmla="*/ 809 w 809"/>
              <a:gd name="T7" fmla="*/ 129 h 810"/>
              <a:gd name="T8" fmla="*/ 680 w 809"/>
              <a:gd name="T9" fmla="*/ 0 h 810"/>
              <a:gd name="T10" fmla="*/ 405 w 809"/>
              <a:gd name="T11" fmla="*/ 279 h 810"/>
              <a:gd name="T12" fmla="*/ 125 w 809"/>
              <a:gd name="T13" fmla="*/ 0 h 810"/>
              <a:gd name="T14" fmla="*/ 0 w 809"/>
              <a:gd name="T15" fmla="*/ 129 h 810"/>
              <a:gd name="T16" fmla="*/ 279 w 809"/>
              <a:gd name="T17" fmla="*/ 405 h 810"/>
              <a:gd name="T18" fmla="*/ 0 w 809"/>
              <a:gd name="T19" fmla="*/ 684 h 810"/>
              <a:gd name="T20" fmla="*/ 125 w 809"/>
              <a:gd name="T21" fmla="*/ 810 h 810"/>
              <a:gd name="T22" fmla="*/ 405 w 809"/>
              <a:gd name="T23" fmla="*/ 530 h 810"/>
              <a:gd name="T24" fmla="*/ 680 w 809"/>
              <a:gd name="T25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9" h="810">
                <a:moveTo>
                  <a:pt x="680" y="810"/>
                </a:moveTo>
                <a:lnTo>
                  <a:pt x="809" y="684"/>
                </a:lnTo>
                <a:lnTo>
                  <a:pt x="530" y="405"/>
                </a:lnTo>
                <a:lnTo>
                  <a:pt x="809" y="129"/>
                </a:lnTo>
                <a:lnTo>
                  <a:pt x="680" y="0"/>
                </a:lnTo>
                <a:lnTo>
                  <a:pt x="405" y="279"/>
                </a:lnTo>
                <a:lnTo>
                  <a:pt x="125" y="0"/>
                </a:lnTo>
                <a:lnTo>
                  <a:pt x="0" y="129"/>
                </a:lnTo>
                <a:lnTo>
                  <a:pt x="279" y="405"/>
                </a:lnTo>
                <a:lnTo>
                  <a:pt x="0" y="684"/>
                </a:lnTo>
                <a:lnTo>
                  <a:pt x="125" y="810"/>
                </a:lnTo>
                <a:lnTo>
                  <a:pt x="405" y="530"/>
                </a:lnTo>
                <a:lnTo>
                  <a:pt x="680" y="81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3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/>
      <p:bldP spid="38" grpId="0"/>
      <p:bldP spid="39" grpId="0"/>
      <p:bldP spid="40" grpId="0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70BAEEE8-9C17-4617-81CC-9515FF67D504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272455" y="4781746"/>
            <a:ext cx="0" cy="104982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E93F9503-E250-4BB6-A8D9-640E0928689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154967" y="3281442"/>
            <a:ext cx="0" cy="1345385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8971C58D-6E77-4E55-960F-1706F5D14E73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0667626" y="5014370"/>
            <a:ext cx="0" cy="1466057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A0B306-096A-4ECE-833F-24BDD0355645}"/>
              </a:ext>
            </a:extLst>
          </p:cNvPr>
          <p:cNvSpPr txBox="1">
            <a:spLocks/>
          </p:cNvSpPr>
          <p:nvPr/>
        </p:nvSpPr>
        <p:spPr>
          <a:xfrm>
            <a:off x="897228" y="445837"/>
            <a:ext cx="10415848" cy="683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sym typeface="Century Gothic"/>
              </a:rPr>
              <a:t> </a:t>
            </a:r>
            <a:r>
              <a:rPr lang="el-GR" kern="0" dirty="0">
                <a:solidFill>
                  <a:schemeClr val="dk2"/>
                </a:solidFill>
                <a:ea typeface="Roboto" panose="02000000000000000000" pitchFamily="2" charset="0"/>
                <a:cs typeface="Century Gothic"/>
                <a:sym typeface="Century Gothic"/>
              </a:rPr>
              <a:t> </a:t>
            </a:r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cs typeface="Century Gothic"/>
                <a:sym typeface="Century Gothic"/>
              </a:rPr>
              <a:t>Χρονοδιάγραμμα</a:t>
            </a:r>
            <a:br>
              <a:rPr lang="el-GR" kern="0" dirty="0">
                <a:solidFill>
                  <a:schemeClr val="dk2"/>
                </a:solidFill>
                <a:ea typeface="Roboto" panose="02000000000000000000" pitchFamily="2" charset="0"/>
                <a:cs typeface="Century Gothic"/>
                <a:sym typeface="Century Gothic"/>
              </a:rPr>
            </a:br>
            <a:r>
              <a:rPr lang="el-GR" kern="0" dirty="0">
                <a:solidFill>
                  <a:srgbClr val="0D54A3"/>
                </a:solidFill>
                <a:ea typeface="Roboto" panose="02000000000000000000" pitchFamily="2" charset="0"/>
                <a:cs typeface="Century Gothic"/>
                <a:sym typeface="Century Gothic"/>
              </a:rPr>
              <a:t>του </a:t>
            </a:r>
            <a:r>
              <a:rPr lang="el-GR" kern="0" dirty="0">
                <a:solidFill>
                  <a:srgbClr val="0D54A3"/>
                </a:solidFill>
                <a:ea typeface="Roboto" panose="02000000000000000000" pitchFamily="2" charset="0"/>
                <a:sym typeface="Century Gothic"/>
              </a:rPr>
              <a:t>Εθνικού Σχέδιου Διαχείρισης Αποβλήτων</a:t>
            </a:r>
            <a:endParaRPr lang="en-US" kern="0" dirty="0">
              <a:solidFill>
                <a:srgbClr val="0D54A3"/>
              </a:solidFill>
              <a:ea typeface="Roboto" panose="02000000000000000000" pitchFamily="2" charset="0"/>
            </a:endParaRPr>
          </a:p>
        </p:txBody>
      </p:sp>
      <p:sp>
        <p:nvSpPr>
          <p:cNvPr id="4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B1631573-9CEC-4BA7-AD9A-AA44B7859DD3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0667626" y="3108578"/>
            <a:ext cx="0" cy="142321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7279FEEE-4D3B-40EB-BC2B-0FEFD7094EED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689745" y="5173144"/>
            <a:ext cx="0" cy="180179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DBD5575D-6834-407C-B186-A0637F90E1F5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6348107" y="3108577"/>
            <a:ext cx="9131" cy="1680389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16682DCE-219C-4095-BF46-F4213B7215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92964" y="2898508"/>
            <a:ext cx="2992497" cy="939560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Ανακύκλωση στο 55% των Αστικών αποβλήτων  </a:t>
            </a:r>
            <a:endParaRPr lang="en-US" b="1" noProof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8" name="Richtungspfeil 65">
            <a:extLst>
              <a:ext uri="{FF2B5EF4-FFF2-40B4-BE49-F238E27FC236}">
                <a16:creationId xmlns:a16="http://schemas.microsoft.com/office/drawing/2014/main" id="{49A64B71-7294-4D07-937E-72E04BA209F1}"/>
              </a:ext>
            </a:extLst>
          </p:cNvPr>
          <p:cNvSpPr/>
          <p:nvPr/>
        </p:nvSpPr>
        <p:spPr bwMode="auto">
          <a:xfrm>
            <a:off x="1014151" y="4493694"/>
            <a:ext cx="10415848" cy="64135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32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noProof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</a:t>
            </a:r>
            <a:endParaRPr lang="en-US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475ADB72-FB6B-4AFE-B60A-60D0CF84BC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813074" y="5807735"/>
            <a:ext cx="2876540" cy="978478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Επίσπευση στόχου για υγειονομική ταφή στο 10% το 2030 αντί το 2035</a:t>
            </a:r>
            <a:endParaRPr lang="en-US" b="1" noProof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15B45AA4-42E0-4264-9BF5-FC6480CC116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97117" y="2898508"/>
            <a:ext cx="2992497" cy="939560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Ανακύκλωση στο 60% των Αστικών αποβλήτων  </a:t>
            </a:r>
            <a:endParaRPr lang="en-US" b="1" noProof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1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BE0435A0-D572-4891-A4D8-81A2BFFE76ED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154967" y="5135043"/>
            <a:ext cx="0" cy="1345385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D12BC9-BF94-43F6-8437-4AAF27E83C66}"/>
              </a:ext>
            </a:extLst>
          </p:cNvPr>
          <p:cNvSpPr/>
          <p:nvPr/>
        </p:nvSpPr>
        <p:spPr>
          <a:xfrm>
            <a:off x="1037438" y="463772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  <a:endParaRPr lang="en-US" sz="1800" b="1" kern="1200" dirty="0">
              <a:solidFill>
                <a:srgbClr val="1198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6EC64-027B-4F84-9AE3-D4F926FE6138}"/>
              </a:ext>
            </a:extLst>
          </p:cNvPr>
          <p:cNvSpPr/>
          <p:nvPr/>
        </p:nvSpPr>
        <p:spPr>
          <a:xfrm>
            <a:off x="10309195" y="463772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2030</a:t>
            </a:r>
            <a:endParaRPr lang="en-US" sz="1800" b="1" kern="1200" dirty="0">
              <a:solidFill>
                <a:srgbClr val="1198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91056-0A76-44C8-B03C-C0308B9C76FF}"/>
              </a:ext>
            </a:extLst>
          </p:cNvPr>
          <p:cNvSpPr/>
          <p:nvPr/>
        </p:nvSpPr>
        <p:spPr>
          <a:xfrm>
            <a:off x="5989677" y="463772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2025</a:t>
            </a:r>
            <a:endParaRPr lang="en-US" sz="1800" b="1" kern="1200" dirty="0">
              <a:solidFill>
                <a:srgbClr val="1198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9B0B3B-383F-47F0-9A01-3378F51E2260}"/>
              </a:ext>
            </a:extLst>
          </p:cNvPr>
          <p:cNvSpPr/>
          <p:nvPr/>
        </p:nvSpPr>
        <p:spPr>
          <a:xfrm>
            <a:off x="2839428" y="463772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2022</a:t>
            </a:r>
            <a:endParaRPr lang="en-US" sz="1800" b="1" kern="1200" dirty="0">
              <a:solidFill>
                <a:srgbClr val="1198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2C6C845A-F574-4CB1-8017-5CDCDDDF87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300" y="5831570"/>
            <a:ext cx="3083559" cy="961228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Υποχρεωτική χωριστή συλλογή οργανικών αποβλήτων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(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καφέ κάδος)</a:t>
            </a:r>
            <a:endParaRPr lang="en-US" b="1" noProof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37349-41DB-4EC2-A532-ED974209C11B}"/>
              </a:ext>
            </a:extLst>
          </p:cNvPr>
          <p:cNvSpPr/>
          <p:nvPr/>
        </p:nvSpPr>
        <p:spPr>
          <a:xfrm>
            <a:off x="353724" y="1526154"/>
            <a:ext cx="11484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Ακολουθείται το πλαίσιο των κοινοτικών υποχρεώσεων </a:t>
            </a:r>
          </a:p>
          <a:p>
            <a:pPr algn="just"/>
            <a:r>
              <a:rPr lang="el-GR" sz="14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[Οδηγίες περί αποβλήτων 2018/849-852 (ΕΕ) και Οδηγία για τα Πλαστικά Μίας Χρήσης 2019/904 (ΕΕ)]</a:t>
            </a:r>
            <a:endParaRPr lang="en-US" dirty="0">
              <a:solidFill>
                <a:srgbClr val="11985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71FC0-F6C9-46B4-B31C-E8AA7951AAE3}"/>
              </a:ext>
            </a:extLst>
          </p:cNvPr>
          <p:cNvSpPr/>
          <p:nvPr/>
        </p:nvSpPr>
        <p:spPr>
          <a:xfrm>
            <a:off x="114300" y="2637739"/>
            <a:ext cx="3083559" cy="1200329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/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Παύση της ανεξέλεγκτης διάθεσης απορριμμάτων και αποκατάσταση των παράνομων χωματερών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5C92CA-7F31-4D3F-8699-03796A1FE82D}"/>
              </a:ext>
            </a:extLst>
          </p:cNvPr>
          <p:cNvSpPr/>
          <p:nvPr/>
        </p:nvSpPr>
        <p:spPr>
          <a:xfrm>
            <a:off x="3914024" y="463772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</a:t>
            </a:r>
            <a:r>
              <a:rPr lang="en-US" sz="1800" b="1" kern="1200" dirty="0">
                <a:solidFill>
                  <a:srgbClr val="11985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05E9CA-8A17-42A9-8EB6-F843F345DDC2}"/>
              </a:ext>
            </a:extLst>
          </p:cNvPr>
          <p:cNvSpPr/>
          <p:nvPr/>
        </p:nvSpPr>
        <p:spPr>
          <a:xfrm>
            <a:off x="4218125" y="5831570"/>
            <a:ext cx="3268524" cy="712721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/>
          <a:p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Κατασκευή 27 Μονάδων Επεξεργασίας απορριμμάτων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843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2;p62">
            <a:extLst>
              <a:ext uri="{FF2B5EF4-FFF2-40B4-BE49-F238E27FC236}">
                <a16:creationId xmlns:a16="http://schemas.microsoft.com/office/drawing/2014/main" id="{6B15854F-D7C7-4A02-B55E-BEB3A46DDA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" name="Google Shape;633;p62">
            <a:extLst>
              <a:ext uri="{FF2B5EF4-FFF2-40B4-BE49-F238E27FC236}">
                <a16:creationId xmlns:a16="http://schemas.microsoft.com/office/drawing/2014/main" id="{C623E2FF-7C94-4D70-8CDA-001224B8ECB1}"/>
              </a:ext>
            </a:extLst>
          </p:cNvPr>
          <p:cNvSpPr txBox="1">
            <a:spLocks/>
          </p:cNvSpPr>
          <p:nvPr/>
        </p:nvSpPr>
        <p:spPr bwMode="auto">
          <a:xfrm>
            <a:off x="1" y="795600"/>
            <a:ext cx="12192000" cy="10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484188" algn="ctr">
              <a:lnSpc>
                <a:spcPct val="90000"/>
              </a:lnSpc>
            </a:pPr>
            <a:r>
              <a:rPr lang="el-GR" kern="0">
                <a:solidFill>
                  <a:srgbClr val="119851"/>
                </a:solidFill>
              </a:rPr>
              <a:t>Θεσμοθέτηση νέου</a:t>
            </a:r>
            <a:br>
              <a:rPr lang="el-GR" kern="0">
                <a:solidFill>
                  <a:srgbClr val="11985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l-GR" kern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Εθνικού Σχεδίου Διαχείρισης Αποβλήτων</a:t>
            </a:r>
            <a:endParaRPr lang="el-GR" kern="0" dirty="0">
              <a:solidFill>
                <a:srgbClr val="0D54A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BBCD59-A6A9-449C-983A-34A126C58E9C}"/>
              </a:ext>
            </a:extLst>
          </p:cNvPr>
          <p:cNvGrpSpPr/>
          <p:nvPr/>
        </p:nvGrpSpPr>
        <p:grpSpPr>
          <a:xfrm>
            <a:off x="6096001" y="2281634"/>
            <a:ext cx="5914458" cy="4244083"/>
            <a:chOff x="6953061" y="2507197"/>
            <a:chExt cx="4800222" cy="37939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B8D5D-CF40-4AEB-B5D3-011909D81FA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" t="37833" b="13767"/>
            <a:stretch/>
          </p:blipFill>
          <p:spPr bwMode="auto">
            <a:xfrm>
              <a:off x="6953061" y="2571184"/>
              <a:ext cx="4800222" cy="3712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F399FE-27B6-492F-A4D2-2545727A8698}"/>
                </a:ext>
              </a:extLst>
            </p:cNvPr>
            <p:cNvSpPr/>
            <p:nvPr/>
          </p:nvSpPr>
          <p:spPr>
            <a:xfrm>
              <a:off x="6953061" y="2507197"/>
              <a:ext cx="4765158" cy="379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7313" algn="ctr">
                <a:lnSpc>
                  <a:spcPct val="150000"/>
                </a:lnSpc>
              </a:pPr>
              <a:r>
                <a:rPr lang="el-GR" b="1" dirty="0">
                  <a:solidFill>
                    <a:schemeClr val="bg1"/>
                  </a:solidFill>
                  <a:latin typeface="Roboto" panose="02000000000000000000" pitchFamily="2" charset="0"/>
                  <a:sym typeface="Century Gothic"/>
                </a:rPr>
                <a:t>Εθνικό Σχέδιο Διαχείρισης Αποβλήτων (ΕΣΔΑ) </a:t>
              </a:r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  <a:sym typeface="Century Gothic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2FE087-AFF2-470A-9712-1DD54AD2E0AE}"/>
                </a:ext>
              </a:extLst>
            </p:cNvPr>
            <p:cNvSpPr/>
            <p:nvPr/>
          </p:nvSpPr>
          <p:spPr>
            <a:xfrm>
              <a:off x="8908690" y="5921588"/>
              <a:ext cx="1162819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7313" lvl="0" algn="ctr">
                <a:lnSpc>
                  <a:spcPct val="150000"/>
                </a:lnSpc>
              </a:pPr>
              <a:r>
                <a:rPr lang="el-GR" b="1" dirty="0">
                  <a:solidFill>
                    <a:schemeClr val="bg1"/>
                  </a:solidFill>
                  <a:latin typeface="Roboto" panose="02000000000000000000" pitchFamily="2" charset="0"/>
                  <a:sym typeface="Century Gothic"/>
                </a:rPr>
                <a:t>2020-2030</a:t>
              </a:r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5BF04C-B05A-4FBF-93BE-F7B2AE4884B0}"/>
              </a:ext>
            </a:extLst>
          </p:cNvPr>
          <p:cNvSpPr/>
          <p:nvPr/>
        </p:nvSpPr>
        <p:spPr>
          <a:xfrm>
            <a:off x="224744" y="1604767"/>
            <a:ext cx="5690203" cy="4860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119851"/>
              </a:buClr>
            </a:pPr>
            <a:r>
              <a:rPr lang="el-GR" sz="2400" b="1" dirty="0">
                <a:solidFill>
                  <a:srgbClr val="119851"/>
                </a:solidFill>
                <a:latin typeface="Century Gothic"/>
              </a:rPr>
              <a:t>Βασικές αρχές:</a:t>
            </a:r>
            <a:endParaRPr lang="en-US" sz="2400" b="1" dirty="0">
              <a:solidFill>
                <a:srgbClr val="119851"/>
              </a:solidFill>
              <a:latin typeface="Century Gothic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Πρόληψη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 της παραγωγής αποβλήτων,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D54A3"/>
                </a:solidFill>
                <a:latin typeface="Century Gothic"/>
              </a:rPr>
              <a:t>Ενίσχυση της </a:t>
            </a: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διαλογής στην πηγή</a:t>
            </a:r>
            <a:r>
              <a:rPr lang="en-US" sz="1700" b="1" dirty="0">
                <a:solidFill>
                  <a:srgbClr val="0D54A3"/>
                </a:solidFill>
                <a:latin typeface="Century Gothic"/>
              </a:rPr>
              <a:t>,</a:t>
            </a:r>
            <a:endParaRPr lang="el-GR" sz="1700" b="1" dirty="0">
              <a:solidFill>
                <a:srgbClr val="0D54A3"/>
              </a:solidFill>
              <a:latin typeface="Century Gothic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D54A3"/>
                </a:solidFill>
                <a:latin typeface="Century Gothic"/>
              </a:rPr>
              <a:t>Προώθηση της ανακύκλωσης και της </a:t>
            </a: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επαναχρησιμοποίησης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,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D54A3"/>
                </a:solidFill>
                <a:latin typeface="Century Gothic"/>
              </a:rPr>
              <a:t>Κατασκευή </a:t>
            </a:r>
            <a:r>
              <a:rPr lang="en-US" sz="1700" b="1" dirty="0">
                <a:solidFill>
                  <a:srgbClr val="0D54A3"/>
                </a:solidFill>
                <a:latin typeface="Century Gothic"/>
              </a:rPr>
              <a:t>27</a:t>
            </a: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 ΜΕΑ 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μέχρι το 2023 και δημοπράτηση </a:t>
            </a: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31 ΜΕΒΑ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D54A3"/>
                </a:solidFill>
                <a:latin typeface="Century Gothic"/>
              </a:rPr>
              <a:t>Έμφαση σε έργα </a:t>
            </a: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ΣΔΙΤ</a:t>
            </a:r>
          </a:p>
          <a:p>
            <a:pPr marL="285750" indent="-285750">
              <a:lnSpc>
                <a:spcPct val="150000"/>
              </a:lnSpc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Παραγωγή δευτερογενών καυσίμων 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από τα υπολείμματα των ΜΕΑ</a:t>
            </a:r>
            <a:r>
              <a:rPr lang="en-US" sz="1700" dirty="0">
                <a:solidFill>
                  <a:srgbClr val="0D54A3"/>
                </a:solidFill>
                <a:latin typeface="Century Gothic"/>
              </a:rPr>
              <a:t>,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rgbClr val="119851"/>
              </a:buClr>
              <a:buFont typeface="Arial" panose="020B0604020202020204" pitchFamily="34" charset="0"/>
              <a:buChar char="•"/>
            </a:pPr>
            <a:r>
              <a:rPr lang="el-GR" sz="1700" b="1" dirty="0">
                <a:solidFill>
                  <a:srgbClr val="0D54A3"/>
                </a:solidFill>
                <a:latin typeface="Century Gothic"/>
              </a:rPr>
              <a:t>Ενεργειακή αξιοποίηση </a:t>
            </a:r>
            <a:r>
              <a:rPr lang="el-GR" sz="1700" dirty="0">
                <a:solidFill>
                  <a:srgbClr val="0D54A3"/>
                </a:solidFill>
                <a:latin typeface="Century Gothic"/>
              </a:rPr>
              <a:t>των εναλλακτικών δευτερογενών καυσίμων</a:t>
            </a:r>
          </a:p>
        </p:txBody>
      </p:sp>
    </p:spTree>
    <p:extLst>
      <p:ext uri="{BB962C8B-B14F-4D97-AF65-F5344CB8AC3E}">
        <p14:creationId xmlns:p14="http://schemas.microsoft.com/office/powerpoint/2010/main" val="16471926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99164800-FB04-4803-A26A-079325C6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5" t="3611" r="10916" b="13110"/>
          <a:stretch/>
        </p:blipFill>
        <p:spPr>
          <a:xfrm>
            <a:off x="290265" y="1630119"/>
            <a:ext cx="6098935" cy="511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AD4B4-D444-41AA-AF4C-161DB018538D}"/>
              </a:ext>
            </a:extLst>
          </p:cNvPr>
          <p:cNvSpPr txBox="1">
            <a:spLocks/>
          </p:cNvSpPr>
          <p:nvPr/>
        </p:nvSpPr>
        <p:spPr>
          <a:xfrm>
            <a:off x="888076" y="629206"/>
            <a:ext cx="10415848" cy="6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kern="1200">
                <a:solidFill>
                  <a:srgbClr val="234670"/>
                </a:solidFill>
                <a:latin typeface="+mj-lt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1198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Οι Μονάδες Επεξεργασίας Απορριμμάτων (ΜΕΑ)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1198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</a:b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του Εθνικού Σχεδίου Διαχείρισης Αποβλήτων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D54A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Quattrocento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B67AF7-1AF1-4B0D-AA87-24112421A3EE}"/>
              </a:ext>
            </a:extLst>
          </p:cNvPr>
          <p:cNvGrpSpPr/>
          <p:nvPr/>
        </p:nvGrpSpPr>
        <p:grpSpPr>
          <a:xfrm>
            <a:off x="1072268" y="2118332"/>
            <a:ext cx="2636731" cy="4339253"/>
            <a:chOff x="7153437" y="2344139"/>
            <a:chExt cx="2466677" cy="40387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71D207-7CBA-4DDF-AD33-A1585F825678}"/>
                </a:ext>
              </a:extLst>
            </p:cNvPr>
            <p:cNvGrpSpPr/>
            <p:nvPr/>
          </p:nvGrpSpPr>
          <p:grpSpPr>
            <a:xfrm>
              <a:off x="7153437" y="2344139"/>
              <a:ext cx="1786091" cy="3891283"/>
              <a:chOff x="7153437" y="2344139"/>
              <a:chExt cx="1786091" cy="389128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715106-9F7C-42A5-8278-D317F10B7F98}"/>
                  </a:ext>
                </a:extLst>
              </p:cNvPr>
              <p:cNvSpPr/>
              <p:nvPr/>
            </p:nvSpPr>
            <p:spPr>
              <a:xfrm>
                <a:off x="8540682" y="2344139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B3880B-C368-47AE-8816-86B81D819858}"/>
                  </a:ext>
                </a:extLst>
              </p:cNvPr>
              <p:cNvSpPr/>
              <p:nvPr/>
            </p:nvSpPr>
            <p:spPr>
              <a:xfrm>
                <a:off x="7635798" y="2759159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79AC466-ADD0-4AA7-9F2C-17F51BBEBCAC}"/>
                  </a:ext>
                </a:extLst>
              </p:cNvPr>
              <p:cNvSpPr/>
              <p:nvPr/>
            </p:nvSpPr>
            <p:spPr>
              <a:xfrm>
                <a:off x="7153437" y="3277459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25EA2E7-097E-4DAF-A52D-43D8DBBC9689}"/>
                  </a:ext>
                </a:extLst>
              </p:cNvPr>
              <p:cNvSpPr/>
              <p:nvPr/>
            </p:nvSpPr>
            <p:spPr>
              <a:xfrm>
                <a:off x="8848088" y="6143982"/>
                <a:ext cx="91440" cy="9144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30FA35-ED4B-4908-A063-6A938907AFD0}"/>
                </a:ext>
              </a:extLst>
            </p:cNvPr>
            <p:cNvGrpSpPr/>
            <p:nvPr/>
          </p:nvGrpSpPr>
          <p:grpSpPr>
            <a:xfrm>
              <a:off x="8802368" y="4380509"/>
              <a:ext cx="817746" cy="2002417"/>
              <a:chOff x="8802368" y="4380509"/>
              <a:chExt cx="817746" cy="200241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C2A31B3-A53E-4528-9A13-A0C2ABD3CDFD}"/>
                  </a:ext>
                </a:extLst>
              </p:cNvPr>
              <p:cNvSpPr/>
              <p:nvPr/>
            </p:nvSpPr>
            <p:spPr>
              <a:xfrm>
                <a:off x="9528674" y="6291486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B41FAFD-44D5-4A1E-B253-62B33BBD37C1}"/>
                  </a:ext>
                </a:extLst>
              </p:cNvPr>
              <p:cNvSpPr/>
              <p:nvPr/>
            </p:nvSpPr>
            <p:spPr>
              <a:xfrm>
                <a:off x="8802368" y="4380509"/>
                <a:ext cx="91440" cy="91440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20E164-A2F5-4E42-851A-76DD311014A0}"/>
              </a:ext>
            </a:extLst>
          </p:cNvPr>
          <p:cNvGrpSpPr/>
          <p:nvPr/>
        </p:nvGrpSpPr>
        <p:grpSpPr>
          <a:xfrm>
            <a:off x="7153944" y="2389363"/>
            <a:ext cx="4190149" cy="801482"/>
            <a:chOff x="224641" y="4311206"/>
            <a:chExt cx="4190149" cy="80148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EC6CDCEB-EF51-489A-9844-91ECED2BEB5B}"/>
                </a:ext>
              </a:extLst>
            </p:cNvPr>
            <p:cNvSpPr txBox="1">
              <a:spLocks/>
            </p:cNvSpPr>
            <p:nvPr/>
          </p:nvSpPr>
          <p:spPr>
            <a:xfrm>
              <a:off x="373994" y="4311206"/>
              <a:ext cx="4040796" cy="8014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4 Υπάρχουσες Μονάδες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2 Υπάρχουσες Μονάδες που χρήζουν ανανέωσης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DE159D-E08B-4259-A2C1-14CD3FCC62D3}"/>
                </a:ext>
              </a:extLst>
            </p:cNvPr>
            <p:cNvSpPr/>
            <p:nvPr/>
          </p:nvSpPr>
          <p:spPr>
            <a:xfrm>
              <a:off x="236833" y="4416704"/>
              <a:ext cx="91440" cy="9144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32D5EB-7ADE-469E-AED0-136C8691AB04}"/>
                </a:ext>
              </a:extLst>
            </p:cNvPr>
            <p:cNvSpPr/>
            <p:nvPr/>
          </p:nvSpPr>
          <p:spPr>
            <a:xfrm>
              <a:off x="224641" y="4818102"/>
              <a:ext cx="91440" cy="9144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C7D0731-9CBF-4DCD-8F29-38DE99E6C560}"/>
              </a:ext>
            </a:extLst>
          </p:cNvPr>
          <p:cNvSpPr/>
          <p:nvPr/>
        </p:nvSpPr>
        <p:spPr>
          <a:xfrm>
            <a:off x="6550497" y="5250617"/>
            <a:ext cx="5546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11 επιπλέον Μονάδες προς δημοπράτηση μέσα στο 2021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(3 στην Αττική).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1" i="0" u="none" strike="noStrike" kern="0" cap="none" spc="0" normalizeH="0" baseline="0" noProof="0" dirty="0">
              <a:ln>
                <a:noFill/>
              </a:ln>
              <a:solidFill>
                <a:srgbClr val="0D54A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31 Μονάδες Επεξεργασίας </a:t>
            </a:r>
            <a:r>
              <a:rPr kumimoji="0" lang="el-G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ΒιοΑποβλήτων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(ΜΕΒΑ)</a:t>
            </a:r>
            <a:r>
              <a:rPr lang="el-GR" sz="1400" b="1" kern="0" dirty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 προς δημοπράτηση (καφέ κάδος) σε όλη την επικράτεια έως </a:t>
            </a:r>
            <a:r>
              <a:rPr lang="el-GR" sz="1400" b="1" kern="0">
                <a:solidFill>
                  <a:srgbClr val="0D54A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rPr>
              <a:t>το τέλος του 2023.</a:t>
            </a:r>
            <a:endParaRPr kumimoji="0" lang="el-GR" sz="1400" b="1" i="0" u="none" strike="noStrike" kern="0" cap="none" spc="0" normalizeH="0" baseline="0" noProof="0" dirty="0">
              <a:ln>
                <a:noFill/>
              </a:ln>
              <a:solidFill>
                <a:srgbClr val="0D54A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5AE8C9-1A96-4409-A153-BDA0FF8C4604}"/>
              </a:ext>
            </a:extLst>
          </p:cNvPr>
          <p:cNvGrpSpPr/>
          <p:nvPr/>
        </p:nvGrpSpPr>
        <p:grpSpPr>
          <a:xfrm>
            <a:off x="5268643" y="3528396"/>
            <a:ext cx="1827156" cy="1147505"/>
            <a:chOff x="5955600" y="5013982"/>
            <a:chExt cx="1827156" cy="1147505"/>
          </a:xfrm>
        </p:grpSpPr>
        <p:sp>
          <p:nvSpPr>
            <p:cNvPr id="25" name="Δεξί άγκιστρο 23">
              <a:extLst>
                <a:ext uri="{FF2B5EF4-FFF2-40B4-BE49-F238E27FC236}">
                  <a16:creationId xmlns:a16="http://schemas.microsoft.com/office/drawing/2014/main" id="{AF106A52-AF8B-4C2D-AD4D-0E2EF1750A06}"/>
                </a:ext>
              </a:extLst>
            </p:cNvPr>
            <p:cNvSpPr/>
            <p:nvPr/>
          </p:nvSpPr>
          <p:spPr>
            <a:xfrm flipH="1">
              <a:off x="7453973" y="5013982"/>
              <a:ext cx="328783" cy="1087945"/>
            </a:xfrm>
            <a:prstGeom prst="rightBrace">
              <a:avLst>
                <a:gd name="adj1" fmla="val 22074"/>
                <a:gd name="adj2" fmla="val 51464"/>
              </a:avLst>
            </a:prstGeom>
            <a:noFill/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B1273A-1CF6-4CAE-AEC9-F7DD0F3B9CAB}"/>
                </a:ext>
              </a:extLst>
            </p:cNvPr>
            <p:cNvSpPr/>
            <p:nvPr/>
          </p:nvSpPr>
          <p:spPr>
            <a:xfrm>
              <a:off x="5955600" y="5207380"/>
              <a:ext cx="15976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Κατασκευή 27 Μονάδων μέχρι το τέλος του 202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2903F6-0B28-4B11-B09D-6B62D53F2B40}"/>
              </a:ext>
            </a:extLst>
          </p:cNvPr>
          <p:cNvGrpSpPr/>
          <p:nvPr/>
        </p:nvGrpSpPr>
        <p:grpSpPr>
          <a:xfrm>
            <a:off x="1466704" y="2188713"/>
            <a:ext cx="11905041" cy="4242223"/>
            <a:chOff x="1466704" y="2188713"/>
            <a:chExt cx="11905041" cy="42422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E9EE2D-3054-4D5B-AA89-4293717E8585}"/>
                </a:ext>
              </a:extLst>
            </p:cNvPr>
            <p:cNvSpPr/>
            <p:nvPr/>
          </p:nvSpPr>
          <p:spPr>
            <a:xfrm>
              <a:off x="7275745" y="3487601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7 Μονάδες υπό κατασκευή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DF044E-AD63-41B7-8014-B7A6141C998A}"/>
                </a:ext>
              </a:extLst>
            </p:cNvPr>
            <p:cNvSpPr/>
            <p:nvPr/>
          </p:nvSpPr>
          <p:spPr bwMode="auto">
            <a:xfrm>
              <a:off x="3321797" y="6330352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5797E6-742B-4726-B54D-32F10628B63B}"/>
                </a:ext>
              </a:extLst>
            </p:cNvPr>
            <p:cNvSpPr/>
            <p:nvPr/>
          </p:nvSpPr>
          <p:spPr bwMode="auto">
            <a:xfrm>
              <a:off x="2088322" y="5123094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07B803-E3EA-455A-98A5-F08B53478B2F}"/>
                </a:ext>
              </a:extLst>
            </p:cNvPr>
            <p:cNvSpPr/>
            <p:nvPr/>
          </p:nvSpPr>
          <p:spPr bwMode="auto">
            <a:xfrm>
              <a:off x="1838316" y="4990391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5D6C28-BD3A-4BB3-A767-16C8ED8E8FDB}"/>
                </a:ext>
              </a:extLst>
            </p:cNvPr>
            <p:cNvSpPr/>
            <p:nvPr/>
          </p:nvSpPr>
          <p:spPr bwMode="auto">
            <a:xfrm>
              <a:off x="1995811" y="4773890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77168B-6BB7-4550-A75C-4D72AADF2FF5}"/>
                </a:ext>
              </a:extLst>
            </p:cNvPr>
            <p:cNvSpPr/>
            <p:nvPr/>
          </p:nvSpPr>
          <p:spPr bwMode="auto">
            <a:xfrm>
              <a:off x="1466704" y="4500367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56DD1F-4EDC-43A5-A5D6-0F628AF2714F}"/>
                </a:ext>
              </a:extLst>
            </p:cNvPr>
            <p:cNvSpPr/>
            <p:nvPr/>
          </p:nvSpPr>
          <p:spPr bwMode="auto">
            <a:xfrm>
              <a:off x="2509294" y="4164860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22F94-D48C-4AD9-A15B-FB6F4DEF0D4E}"/>
                </a:ext>
              </a:extLst>
            </p:cNvPr>
            <p:cNvSpPr/>
            <p:nvPr/>
          </p:nvSpPr>
          <p:spPr bwMode="auto">
            <a:xfrm>
              <a:off x="3990700" y="2188713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8B8B98-591A-438B-B0B7-4ABD28D877CF}"/>
                </a:ext>
              </a:extLst>
            </p:cNvPr>
            <p:cNvSpPr/>
            <p:nvPr/>
          </p:nvSpPr>
          <p:spPr bwMode="auto">
            <a:xfrm>
              <a:off x="7135480" y="3621975"/>
              <a:ext cx="100584" cy="100584"/>
            </a:xfrm>
            <a:prstGeom prst="rect">
              <a:avLst/>
            </a:prstGeom>
            <a:solidFill>
              <a:srgbClr val="8BC167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7002C16-C87D-474F-9482-2D4D4E703A20}"/>
              </a:ext>
            </a:extLst>
          </p:cNvPr>
          <p:cNvGrpSpPr/>
          <p:nvPr/>
        </p:nvGrpSpPr>
        <p:grpSpPr>
          <a:xfrm>
            <a:off x="1051407" y="3848932"/>
            <a:ext cx="12320338" cy="775088"/>
            <a:chOff x="1051407" y="3848932"/>
            <a:chExt cx="12320338" cy="7750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876373-F29A-4A49-9C72-24C9F397D32D}"/>
                </a:ext>
              </a:extLst>
            </p:cNvPr>
            <p:cNvSpPr/>
            <p:nvPr/>
          </p:nvSpPr>
          <p:spPr>
            <a:xfrm>
              <a:off x="7275745" y="3858162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el-G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54A3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  <a:sym typeface="Arial"/>
                </a:rPr>
                <a:t> Μονάδες έχουν δημοπρατηθεί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D54A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9ACBA19-66BA-4898-9E47-95C889C5C335}"/>
                </a:ext>
              </a:extLst>
            </p:cNvPr>
            <p:cNvSpPr/>
            <p:nvPr/>
          </p:nvSpPr>
          <p:spPr bwMode="auto">
            <a:xfrm>
              <a:off x="1130437" y="4523436"/>
              <a:ext cx="100584" cy="100584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DBE64EA-C79A-4FD8-9054-7A5E5A43DE25}"/>
                </a:ext>
              </a:extLst>
            </p:cNvPr>
            <p:cNvSpPr/>
            <p:nvPr/>
          </p:nvSpPr>
          <p:spPr bwMode="auto">
            <a:xfrm>
              <a:off x="1770299" y="4009389"/>
              <a:ext cx="100584" cy="100584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77D8491-BE16-4A89-AED9-AA42EB1CE0AC}"/>
                </a:ext>
              </a:extLst>
            </p:cNvPr>
            <p:cNvSpPr/>
            <p:nvPr/>
          </p:nvSpPr>
          <p:spPr bwMode="auto">
            <a:xfrm>
              <a:off x="1051407" y="3848932"/>
              <a:ext cx="100584" cy="100584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D4B133E7-4533-4622-9940-4D3B0C818BC7}"/>
                </a:ext>
              </a:extLst>
            </p:cNvPr>
            <p:cNvSpPr/>
            <p:nvPr/>
          </p:nvSpPr>
          <p:spPr bwMode="auto">
            <a:xfrm>
              <a:off x="7131789" y="3993911"/>
              <a:ext cx="100584" cy="100584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585DFE67-32DC-4515-AAF6-ECB673589B3A}"/>
              </a:ext>
            </a:extLst>
          </p:cNvPr>
          <p:cNvGrpSpPr/>
          <p:nvPr/>
        </p:nvGrpSpPr>
        <p:grpSpPr>
          <a:xfrm>
            <a:off x="567054" y="1699948"/>
            <a:ext cx="10637975" cy="4781280"/>
            <a:chOff x="567054" y="1699948"/>
            <a:chExt cx="10637975" cy="4781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895DD1-B1C8-4FE6-B3D5-7BB1A4F8367F}"/>
                </a:ext>
              </a:extLst>
            </p:cNvPr>
            <p:cNvGrpSpPr/>
            <p:nvPr/>
          </p:nvGrpSpPr>
          <p:grpSpPr>
            <a:xfrm>
              <a:off x="1022539" y="1699948"/>
              <a:ext cx="10182490" cy="4781280"/>
              <a:chOff x="1022539" y="1699948"/>
              <a:chExt cx="10182490" cy="478128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846275D-D4F9-4B6F-BE76-0DA9220E7A78}"/>
                  </a:ext>
                </a:extLst>
              </p:cNvPr>
              <p:cNvGrpSpPr/>
              <p:nvPr/>
            </p:nvGrpSpPr>
            <p:grpSpPr>
              <a:xfrm>
                <a:off x="1022539" y="1699948"/>
                <a:ext cx="10182490" cy="4781280"/>
                <a:chOff x="1022539" y="1699948"/>
                <a:chExt cx="10182490" cy="4781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4E159AD-EDD3-47C1-B176-0CC629EA3E93}"/>
                    </a:ext>
                  </a:extLst>
                </p:cNvPr>
                <p:cNvSpPr/>
                <p:nvPr/>
              </p:nvSpPr>
              <p:spPr>
                <a:xfrm>
                  <a:off x="7275745" y="4227494"/>
                  <a:ext cx="392928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l-G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54A3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  <a:sym typeface="Arial"/>
                    </a:rPr>
                    <a:t>1</a:t>
                  </a: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54A3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  <a:sym typeface="Arial"/>
                    </a:rPr>
                    <a:t>7</a:t>
                  </a:r>
                  <a:r>
                    <a:rPr kumimoji="0" lang="el-G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54A3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  <a:sym typeface="Arial"/>
                    </a:rPr>
                    <a:t> Μονάδες προς δημοπράτηση μέσα στο 2020</a:t>
                  </a:r>
                </a:p>
              </p:txBody>
            </p:sp>
            <p:sp>
              <p:nvSpPr>
                <p:cNvPr id="66" name="Star: 7 Points 65">
                  <a:extLst>
                    <a:ext uri="{FF2B5EF4-FFF2-40B4-BE49-F238E27FC236}">
                      <a16:creationId xmlns:a16="http://schemas.microsoft.com/office/drawing/2014/main" id="{BD52C444-B08C-4BA7-8E3D-F1F4F4475D15}"/>
                    </a:ext>
                  </a:extLst>
                </p:cNvPr>
                <p:cNvSpPr/>
                <p:nvPr/>
              </p:nvSpPr>
              <p:spPr bwMode="auto">
                <a:xfrm>
                  <a:off x="4253675" y="1699948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7" name="Star: 7 Points 66">
                  <a:extLst>
                    <a:ext uri="{FF2B5EF4-FFF2-40B4-BE49-F238E27FC236}">
                      <a16:creationId xmlns:a16="http://schemas.microsoft.com/office/drawing/2014/main" id="{9FD71FDC-F0D1-46F4-BD42-25A3E27215CD}"/>
                    </a:ext>
                  </a:extLst>
                </p:cNvPr>
                <p:cNvSpPr/>
                <p:nvPr/>
              </p:nvSpPr>
              <p:spPr bwMode="auto">
                <a:xfrm>
                  <a:off x="3271505" y="211347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9" name="Star: 7 Points 68">
                  <a:extLst>
                    <a:ext uri="{FF2B5EF4-FFF2-40B4-BE49-F238E27FC236}">
                      <a16:creationId xmlns:a16="http://schemas.microsoft.com/office/drawing/2014/main" id="{6F1D5D66-DC3D-49A0-97A8-DC1E433F5407}"/>
                    </a:ext>
                  </a:extLst>
                </p:cNvPr>
                <p:cNvSpPr/>
                <p:nvPr/>
              </p:nvSpPr>
              <p:spPr bwMode="auto">
                <a:xfrm>
                  <a:off x="2453063" y="2366164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0" name="Star: 7 Points 69">
                  <a:extLst>
                    <a:ext uri="{FF2B5EF4-FFF2-40B4-BE49-F238E27FC236}">
                      <a16:creationId xmlns:a16="http://schemas.microsoft.com/office/drawing/2014/main" id="{74BD3C3F-1D7A-4C34-9DFE-54E1CD79D13D}"/>
                    </a:ext>
                  </a:extLst>
                </p:cNvPr>
                <p:cNvSpPr/>
                <p:nvPr/>
              </p:nvSpPr>
              <p:spPr bwMode="auto">
                <a:xfrm>
                  <a:off x="1962603" y="3066592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1" name="Star: 7 Points 70">
                  <a:extLst>
                    <a:ext uri="{FF2B5EF4-FFF2-40B4-BE49-F238E27FC236}">
                      <a16:creationId xmlns:a16="http://schemas.microsoft.com/office/drawing/2014/main" id="{15A358A4-8D9C-45C1-AC2A-E6AD06EB3774}"/>
                    </a:ext>
                  </a:extLst>
                </p:cNvPr>
                <p:cNvSpPr/>
                <p:nvPr/>
              </p:nvSpPr>
              <p:spPr bwMode="auto">
                <a:xfrm>
                  <a:off x="2327065" y="329710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2" name="Star: 7 Points 71">
                  <a:extLst>
                    <a:ext uri="{FF2B5EF4-FFF2-40B4-BE49-F238E27FC236}">
                      <a16:creationId xmlns:a16="http://schemas.microsoft.com/office/drawing/2014/main" id="{6DE27F5B-29F1-4860-923A-6F715CFFBE8F}"/>
                    </a:ext>
                  </a:extLst>
                </p:cNvPr>
                <p:cNvSpPr/>
                <p:nvPr/>
              </p:nvSpPr>
              <p:spPr bwMode="auto">
                <a:xfrm>
                  <a:off x="2116753" y="3662742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3" name="Star: 7 Points 72">
                  <a:extLst>
                    <a:ext uri="{FF2B5EF4-FFF2-40B4-BE49-F238E27FC236}">
                      <a16:creationId xmlns:a16="http://schemas.microsoft.com/office/drawing/2014/main" id="{A07E1733-5AA3-488E-8A74-0A3E65237D20}"/>
                    </a:ext>
                  </a:extLst>
                </p:cNvPr>
                <p:cNvSpPr/>
                <p:nvPr/>
              </p:nvSpPr>
              <p:spPr bwMode="auto">
                <a:xfrm>
                  <a:off x="5334382" y="556140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6" name="Star: 7 Points 75">
                  <a:extLst>
                    <a:ext uri="{FF2B5EF4-FFF2-40B4-BE49-F238E27FC236}">
                      <a16:creationId xmlns:a16="http://schemas.microsoft.com/office/drawing/2014/main" id="{FA130ECF-FAAD-458C-9AF9-98C84C5E30C9}"/>
                    </a:ext>
                  </a:extLst>
                </p:cNvPr>
                <p:cNvSpPr/>
                <p:nvPr/>
              </p:nvSpPr>
              <p:spPr bwMode="auto">
                <a:xfrm>
                  <a:off x="2825071" y="400828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7" name="Star: 7 Points 76">
                  <a:extLst>
                    <a:ext uri="{FF2B5EF4-FFF2-40B4-BE49-F238E27FC236}">
                      <a16:creationId xmlns:a16="http://schemas.microsoft.com/office/drawing/2014/main" id="{DDA1292F-B1FE-45D4-B431-B7420640EDFE}"/>
                    </a:ext>
                  </a:extLst>
                </p:cNvPr>
                <p:cNvSpPr/>
                <p:nvPr/>
              </p:nvSpPr>
              <p:spPr bwMode="auto">
                <a:xfrm>
                  <a:off x="3778999" y="505179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8" name="Star: 7 Points 77">
                  <a:extLst>
                    <a:ext uri="{FF2B5EF4-FFF2-40B4-BE49-F238E27FC236}">
                      <a16:creationId xmlns:a16="http://schemas.microsoft.com/office/drawing/2014/main" id="{203B32C5-3B8B-4DE0-9327-8D22623C5FDF}"/>
                    </a:ext>
                  </a:extLst>
                </p:cNvPr>
                <p:cNvSpPr/>
                <p:nvPr/>
              </p:nvSpPr>
              <p:spPr bwMode="auto">
                <a:xfrm>
                  <a:off x="1685627" y="4271106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9" name="Star: 7 Points 78">
                  <a:extLst>
                    <a:ext uri="{FF2B5EF4-FFF2-40B4-BE49-F238E27FC236}">
                      <a16:creationId xmlns:a16="http://schemas.microsoft.com/office/drawing/2014/main" id="{63436573-6A4A-408F-AB1E-8A4B4F2E5B6D}"/>
                    </a:ext>
                  </a:extLst>
                </p:cNvPr>
                <p:cNvSpPr/>
                <p:nvPr/>
              </p:nvSpPr>
              <p:spPr bwMode="auto">
                <a:xfrm>
                  <a:off x="1382812" y="3940638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0" name="Star: 7 Points 79">
                  <a:extLst>
                    <a:ext uri="{FF2B5EF4-FFF2-40B4-BE49-F238E27FC236}">
                      <a16:creationId xmlns:a16="http://schemas.microsoft.com/office/drawing/2014/main" id="{65BE1687-0DDA-40BD-A0EA-9FEFAEAE17E1}"/>
                    </a:ext>
                  </a:extLst>
                </p:cNvPr>
                <p:cNvSpPr/>
                <p:nvPr/>
              </p:nvSpPr>
              <p:spPr bwMode="auto">
                <a:xfrm>
                  <a:off x="1022539" y="4198848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1" name="Star: 7 Points 80">
                  <a:extLst>
                    <a:ext uri="{FF2B5EF4-FFF2-40B4-BE49-F238E27FC236}">
                      <a16:creationId xmlns:a16="http://schemas.microsoft.com/office/drawing/2014/main" id="{0E8FA45E-9215-4D43-8B29-BF7FBDEA66DF}"/>
                    </a:ext>
                  </a:extLst>
                </p:cNvPr>
                <p:cNvSpPr/>
                <p:nvPr/>
              </p:nvSpPr>
              <p:spPr bwMode="auto">
                <a:xfrm>
                  <a:off x="4171979" y="6380644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3" name="Star: 7 Points 82">
                  <a:extLst>
                    <a:ext uri="{FF2B5EF4-FFF2-40B4-BE49-F238E27FC236}">
                      <a16:creationId xmlns:a16="http://schemas.microsoft.com/office/drawing/2014/main" id="{E1730F3C-ACA0-48B9-BF56-06945C8A2247}"/>
                    </a:ext>
                  </a:extLst>
                </p:cNvPr>
                <p:cNvSpPr/>
                <p:nvPr/>
              </p:nvSpPr>
              <p:spPr bwMode="auto">
                <a:xfrm>
                  <a:off x="3678415" y="6359342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84" name="Star: 7 Points 83">
                  <a:extLst>
                    <a:ext uri="{FF2B5EF4-FFF2-40B4-BE49-F238E27FC236}">
                      <a16:creationId xmlns:a16="http://schemas.microsoft.com/office/drawing/2014/main" id="{0C57EEF3-CA4A-44EC-99E6-4A830D51A4CE}"/>
                    </a:ext>
                  </a:extLst>
                </p:cNvPr>
                <p:cNvSpPr/>
                <p:nvPr/>
              </p:nvSpPr>
              <p:spPr bwMode="auto">
                <a:xfrm>
                  <a:off x="7134013" y="4350419"/>
                  <a:ext cx="100584" cy="100584"/>
                </a:xfrm>
                <a:prstGeom prst="star7">
                  <a:avLst/>
                </a:prstGeom>
                <a:solidFill>
                  <a:srgbClr val="FF85E8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68" name="Star: 7 Points 67">
                <a:extLst>
                  <a:ext uri="{FF2B5EF4-FFF2-40B4-BE49-F238E27FC236}">
                    <a16:creationId xmlns:a16="http://schemas.microsoft.com/office/drawing/2014/main" id="{E291D38E-345A-4712-93DE-0F7959C2BE9F}"/>
                  </a:ext>
                </a:extLst>
              </p:cNvPr>
              <p:cNvSpPr/>
              <p:nvPr/>
            </p:nvSpPr>
            <p:spPr bwMode="auto">
              <a:xfrm>
                <a:off x="4166746" y="4058581"/>
                <a:ext cx="100584" cy="100584"/>
              </a:xfrm>
              <a:prstGeom prst="star7">
                <a:avLst/>
              </a:prstGeom>
              <a:solidFill>
                <a:srgbClr val="FF85E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" name="Star: 7 Points 69">
              <a:extLst>
                <a:ext uri="{FF2B5EF4-FFF2-40B4-BE49-F238E27FC236}">
                  <a16:creationId xmlns:a16="http://schemas.microsoft.com/office/drawing/2014/main" id="{15D0B034-04EA-4133-BEAB-FC97304AD313}"/>
                </a:ext>
              </a:extLst>
            </p:cNvPr>
            <p:cNvSpPr/>
            <p:nvPr/>
          </p:nvSpPr>
          <p:spPr bwMode="auto">
            <a:xfrm>
              <a:off x="1710755" y="3246817"/>
              <a:ext cx="100584" cy="100584"/>
            </a:xfrm>
            <a:prstGeom prst="star7">
              <a:avLst/>
            </a:prstGeom>
            <a:solidFill>
              <a:srgbClr val="FF85E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Star: 7 Points 69">
              <a:extLst>
                <a:ext uri="{FF2B5EF4-FFF2-40B4-BE49-F238E27FC236}">
                  <a16:creationId xmlns:a16="http://schemas.microsoft.com/office/drawing/2014/main" id="{210463DF-8BAD-4CF1-AC4E-2426DB306072}"/>
                </a:ext>
              </a:extLst>
            </p:cNvPr>
            <p:cNvSpPr/>
            <p:nvPr/>
          </p:nvSpPr>
          <p:spPr bwMode="auto">
            <a:xfrm>
              <a:off x="567054" y="3190845"/>
              <a:ext cx="100584" cy="100584"/>
            </a:xfrm>
            <a:prstGeom prst="star7">
              <a:avLst/>
            </a:prstGeom>
            <a:solidFill>
              <a:srgbClr val="FF85E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3418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6">
            <a:extLst>
              <a:ext uri="{FF2B5EF4-FFF2-40B4-BE49-F238E27FC236}">
                <a16:creationId xmlns:a16="http://schemas.microsoft.com/office/drawing/2014/main" id="{497DF635-4FA5-4FE6-BE1C-B1895349951A}"/>
              </a:ext>
            </a:extLst>
          </p:cNvPr>
          <p:cNvSpPr/>
          <p:nvPr/>
        </p:nvSpPr>
        <p:spPr bwMode="auto">
          <a:xfrm>
            <a:off x="-1" y="1568152"/>
            <a:ext cx="10012681" cy="5298992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A071CE-8235-409A-842E-B4F68505E2D8}"/>
              </a:ext>
            </a:extLst>
          </p:cNvPr>
          <p:cNvSpPr/>
          <p:nvPr/>
        </p:nvSpPr>
        <p:spPr>
          <a:xfrm>
            <a:off x="76453" y="1978261"/>
            <a:ext cx="9061703" cy="309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Αναδεικνύεται  η διάσταση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«κόστος για τον πολίτη» 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(υπήρξαν φόβοι), έτσι ώστε να γίνει κατανοητό ότι μέσω της αρχής του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«Πληρώνω όσο Πετάω (</a:t>
            </a:r>
            <a:r>
              <a:rPr lang="el-GR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Π.ο.Π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.)» 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και της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προώθησης της ανακύκλωσης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το όφελος για τον πολίτη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δεν είναι μόνο περιβαλλοντικό αλλά μπορεί να γίνει και οικονομικό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Για την αξιοποίηση των υπολειμμάτων επεξεργασίας αποβλήτων,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προκρίνονται οι εγχώριες </a:t>
            </a:r>
            <a:r>
              <a:rPr lang="el-GR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ενεργοβόρες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βιομηχανίες 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(τσιμεντοβιομηχανία, κεραμοποιία </a:t>
            </a:r>
            <a:r>
              <a:rPr lang="el-GR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κλπ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),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χωρίς να εγκαταλείπονται οι νέες μονάδες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ενεργειακής αξιοποίησης που θα δημιουργηθούν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337CCD-ACB4-454E-8A01-AE22C68D7F3F}"/>
              </a:ext>
            </a:extLst>
          </p:cNvPr>
          <p:cNvSpPr txBox="1">
            <a:spLocks/>
          </p:cNvSpPr>
          <p:nvPr/>
        </p:nvSpPr>
        <p:spPr>
          <a:xfrm>
            <a:off x="603504" y="666302"/>
            <a:ext cx="10927080" cy="683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sym typeface="Century Gothic"/>
              </a:rPr>
              <a:t>Κύριες προσθήκες στο ΕΣΔΑ ως αποτέλεσμα της διαβούλευσης </a:t>
            </a:r>
            <a:endParaRPr lang="en-US" kern="0" dirty="0">
              <a:solidFill>
                <a:srgbClr val="0D54A3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9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36">
            <a:extLst>
              <a:ext uri="{FF2B5EF4-FFF2-40B4-BE49-F238E27FC236}">
                <a16:creationId xmlns:a16="http://schemas.microsoft.com/office/drawing/2014/main" id="{24E66291-6F9A-43E1-914E-D4ADB62672A2}"/>
              </a:ext>
            </a:extLst>
          </p:cNvPr>
          <p:cNvSpPr/>
          <p:nvPr/>
        </p:nvSpPr>
        <p:spPr bwMode="auto">
          <a:xfrm>
            <a:off x="-1" y="1559008"/>
            <a:ext cx="10012681" cy="5298992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A071CE-8235-409A-842E-B4F68505E2D8}"/>
              </a:ext>
            </a:extLst>
          </p:cNvPr>
          <p:cNvSpPr/>
          <p:nvPr/>
        </p:nvSpPr>
        <p:spPr>
          <a:xfrm>
            <a:off x="82297" y="1878444"/>
            <a:ext cx="8986752" cy="490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Το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ΥΠΕΝ αποτελεί τον αρμόδιο φορέα 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για την υλοποίηση των απαραίτητων μονάδων ενεργειακής αξιοποίησης που θα γίνουν με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ΣΔΙΤ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και καθορίζει: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αριθμό μονάδων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προδιαγραφές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χωροθέτηση</a:t>
            </a:r>
            <a:endParaRPr lang="el-G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διαγωνιστική διαδικασία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διαχείριση της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λυματολάσπης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από τους βιολογικούς καθαρισμούς θα γίνεται μέσω των Φορέων Διαχείρισης Στερεών Αποβλήτων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(ΦΟΔΣΑ)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Προβλέπεται η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θεσμοθέτηση προδιαγραφών 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και ελέγχου του παραγόμενου </a:t>
            </a:r>
            <a:r>
              <a:rPr lang="el-GR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κομπόστ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από τις Μονάδες Επεξεργασίας </a:t>
            </a:r>
            <a:r>
              <a:rPr lang="el-GR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ΒιοΑποβλήτων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(ΜΕΒΑ)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94E1D6-5FBC-4AC1-9346-5E0F4BAD9D6A}"/>
              </a:ext>
            </a:extLst>
          </p:cNvPr>
          <p:cNvSpPr txBox="1">
            <a:spLocks/>
          </p:cNvSpPr>
          <p:nvPr/>
        </p:nvSpPr>
        <p:spPr>
          <a:xfrm>
            <a:off x="603504" y="666302"/>
            <a:ext cx="10927080" cy="683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kern="0" dirty="0">
                <a:solidFill>
                  <a:srgbClr val="119851"/>
                </a:solidFill>
                <a:ea typeface="Roboto" panose="02000000000000000000" pitchFamily="2" charset="0"/>
                <a:sym typeface="Century Gothic"/>
              </a:rPr>
              <a:t>Κύριες προσθήκες στο ΕΣΔΑ ως αποτέλεσμα της διαβούλευσης </a:t>
            </a:r>
            <a:endParaRPr lang="en-US" kern="0" dirty="0">
              <a:solidFill>
                <a:srgbClr val="0D54A3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67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Networ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C1B630528C84484F6CF47FBEAE234" ma:contentTypeVersion="10" ma:contentTypeDescription="Create a new document." ma:contentTypeScope="" ma:versionID="4682b40dfec9bb045cbfa728d420a572">
  <xsd:schema xmlns:xsd="http://www.w3.org/2001/XMLSchema" xmlns:xs="http://www.w3.org/2001/XMLSchema" xmlns:p="http://schemas.microsoft.com/office/2006/metadata/properties" xmlns:ns3="abb4b4a8-2e15-4728-83a7-55fcf949e790" targetNamespace="http://schemas.microsoft.com/office/2006/metadata/properties" ma:root="true" ma:fieldsID="3644b528a947fd8cd582092d740400c2" ns3:_="">
    <xsd:import namespace="abb4b4a8-2e15-4728-83a7-55fcf949e7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4b4a8-2e15-4728-83a7-55fcf949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301DF9-0F52-4376-A8A0-9610F5F90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4b4a8-2e15-4728-83a7-55fcf949e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C90EEA-872A-4202-8C96-77B3BDAD3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6F58A-356F-4319-9D11-8B78F025EA7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3879</TotalTime>
  <Words>578</Words>
  <Application>Microsoft Office PowerPoint</Application>
  <PresentationFormat>Ευρεία οθόνη</PresentationFormat>
  <Paragraphs>85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Tahoma</vt:lpstr>
      <vt:lpstr>Century Gothic</vt:lpstr>
      <vt:lpstr>Arial Narrow</vt:lpstr>
      <vt:lpstr>Roboto</vt:lpstr>
      <vt:lpstr>Wingdings</vt:lpstr>
      <vt:lpstr>Arial</vt:lpstr>
      <vt:lpstr>Calibri</vt:lpstr>
      <vt:lpstr>Network</vt:lpstr>
      <vt:lpstr>Custom Design</vt:lpstr>
      <vt:lpstr>Παρουσίαση του PowerPoint</vt:lpstr>
      <vt:lpstr>Παρουσίαση του PowerPoint</vt:lpstr>
      <vt:lpstr>Παρουσίαση του PowerPoint</vt:lpstr>
      <vt:lpstr>Προηγούμενο  Εθνικό Σχέδιο Διαχείρισης Αποβλήτων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Εθνικό  Σχέδιο Διαχείρισης Αποβλήτων (ΕΣΔΑ)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ΑΒ</dc:creator>
  <cp:lastModifiedBy>Martha Lekkakou</cp:lastModifiedBy>
  <cp:revision>209</cp:revision>
  <cp:lastPrinted>2020-08-28T21:39:48Z</cp:lastPrinted>
  <dcterms:created xsi:type="dcterms:W3CDTF">2020-06-23T11:47:36Z</dcterms:created>
  <dcterms:modified xsi:type="dcterms:W3CDTF">2020-08-31T13:13:59Z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0x010100FF4C1B630528C84484F6CF47FBEAE234</vt:lpwstr>
  </property>
</Properties>
</file>