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Θέση κειμένου 4"/>
          <p:cNvSpPr>
            <a:spLocks noGrp="1"/>
          </p:cNvSpPr>
          <p:nvPr>
            <p:ph type="body" sz="quarter" idx="21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Θέση κειμένου 3"/>
          <p:cNvSpPr>
            <a:spLocks noGrp="1"/>
          </p:cNvSpPr>
          <p:nvPr>
            <p:ph type="body" sz="quarter" idx="21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83" name="Θέση εικόνας 2"/>
          <p:cNvSpPr>
            <a:spLocks noGrp="1"/>
          </p:cNvSpPr>
          <p:nvPr>
            <p:ph type="pic" sz="half" idx="2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infrastructure/high-level-groups/central-and-south-eastern-europe-energy-connectivity_en" TargetMode="External"/><Relationship Id="rId2" Type="http://schemas.openxmlformats.org/officeDocument/2006/relationships/hyperlink" Target="https://energy.ec.europa.eu/publications/cesec-memorandum-understanding-updated-september-2017_e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6C4934-4BD7-B74E-0046-BD486D7A6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38" t="8005" r="3606" b="4376"/>
          <a:stretch/>
        </p:blipFill>
        <p:spPr>
          <a:xfrm>
            <a:off x="279918" y="119158"/>
            <a:ext cx="23139919" cy="135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062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Εικόνα 5" descr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24383664" cy="1386821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11877281" y="11138861"/>
            <a:ext cx="6015522" cy="254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pic>
        <p:nvPicPr>
          <p:cNvPr id="96" name="ypen-EN-big.png" descr="ypen-EN-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027" y="11656722"/>
            <a:ext cx="3053665" cy="150427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HE CESEC…"/>
          <p:cNvSpPr txBox="1"/>
          <p:nvPr/>
        </p:nvSpPr>
        <p:spPr>
          <a:xfrm>
            <a:off x="11028050" y="11606221"/>
            <a:ext cx="1992580" cy="1605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2300">
                <a:solidFill>
                  <a:srgbClr val="204C9E"/>
                </a:solidFill>
                <a:latin typeface="Sofia Pro Bold"/>
                <a:ea typeface="Sofia Pro Bold"/>
                <a:cs typeface="Sofia Pro Bold"/>
                <a:sym typeface="Sofia Pro Bold"/>
              </a:defRPr>
            </a:pPr>
            <a:r>
              <a:t>THE CESEC</a:t>
            </a:r>
          </a:p>
          <a:p>
            <a:pPr>
              <a:defRPr sz="2300">
                <a:solidFill>
                  <a:srgbClr val="204C9E"/>
                </a:solidFill>
                <a:latin typeface="Sofia Pro Bold"/>
                <a:ea typeface="Sofia Pro Bold"/>
                <a:cs typeface="Sofia Pro Bold"/>
                <a:sym typeface="Sofia Pro Bold"/>
              </a:defRPr>
            </a:pPr>
            <a:r>
              <a:t>INITIATIVE</a:t>
            </a:r>
          </a:p>
          <a:p>
            <a:pPr>
              <a:defRPr sz="2300">
                <a:solidFill>
                  <a:srgbClr val="204C9E"/>
                </a:solidFill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t>MINISTERIAL </a:t>
            </a:r>
          </a:p>
          <a:p>
            <a:pPr>
              <a:defRPr sz="2300">
                <a:solidFill>
                  <a:srgbClr val="204C9E"/>
                </a:solidFill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t>MEETING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7"/>
          <p:cNvSpPr txBox="1"/>
          <p:nvPr/>
        </p:nvSpPr>
        <p:spPr>
          <a:xfrm>
            <a:off x="1535573" y="3048614"/>
            <a:ext cx="6623255" cy="53413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110000"/>
              </a:lnSpc>
              <a:defRPr sz="4800" b="1">
                <a:solidFill>
                  <a:srgbClr val="045F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Central and South Eastern Europe Energy Connectivity</a:t>
            </a:r>
          </a:p>
          <a:p>
            <a:pPr>
              <a:lnSpc>
                <a:spcPct val="110000"/>
              </a:lnSpc>
              <a:defRPr b="1">
                <a:solidFill>
                  <a:srgbClr val="045F7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110000"/>
              </a:lnSpc>
              <a:defRPr>
                <a:solidFill>
                  <a:srgbClr val="045F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CESEC works to accelerate the integration of gas and electricity markets in the region.</a:t>
            </a:r>
          </a:p>
        </p:txBody>
      </p:sp>
      <p:sp>
        <p:nvSpPr>
          <p:cNvPr id="100" name="TextBox 10"/>
          <p:cNvSpPr txBox="1"/>
          <p:nvPr/>
        </p:nvSpPr>
        <p:spPr>
          <a:xfrm>
            <a:off x="9560499" y="2854550"/>
            <a:ext cx="13630595" cy="85976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685800" indent="-685800">
              <a:lnSpc>
                <a:spcPct val="120000"/>
              </a:lnSpc>
              <a:buSzPct val="100000"/>
              <a:buFont typeface="Arial"/>
              <a:buChar char="•"/>
              <a:defRPr sz="29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CESEC high-level working group was set up by </a:t>
            </a:r>
            <a:r>
              <a:rPr b="1">
                <a:solidFill>
                  <a:schemeClr val="accent5"/>
                </a:solidFill>
              </a:rPr>
              <a:t>Austria, Bulgaria, Croatia, Greece, Hungary, Italy, Romania, Slovakia and Slovenia and the EU </a:t>
            </a:r>
            <a:r>
              <a:t>in February 2015. </a:t>
            </a:r>
          </a:p>
          <a:p>
            <a:pPr marL="685800" indent="-685800">
              <a:lnSpc>
                <a:spcPct val="120000"/>
              </a:lnSpc>
              <a:buSzPct val="100000"/>
              <a:buFont typeface="Arial"/>
              <a:buChar char="•"/>
              <a:defRPr sz="29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685800" indent="-685800">
              <a:lnSpc>
                <a:spcPct val="120000"/>
              </a:lnSpc>
              <a:buSzPct val="100000"/>
              <a:buFont typeface="Arial"/>
              <a:buChar char="•"/>
              <a:defRPr sz="29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Slovakia is no longer a member of CESEC since 2021.</a:t>
            </a:r>
          </a:p>
          <a:p>
            <a:pPr marL="685800" indent="-685800">
              <a:lnSpc>
                <a:spcPct val="120000"/>
              </a:lnSpc>
              <a:buSzPct val="100000"/>
              <a:buFont typeface="Arial"/>
              <a:buChar char="•"/>
              <a:defRPr sz="29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685800" indent="-685800">
              <a:lnSpc>
                <a:spcPct val="120000"/>
              </a:lnSpc>
              <a:buSzPct val="100000"/>
              <a:buFont typeface="Arial"/>
              <a:buChar char="•"/>
              <a:defRPr sz="29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They were joined later by eight  Energy Community (organisation bringing EU and its neighbours together to create an integrated pan-European energy market) contracting parties</a:t>
            </a:r>
            <a:r>
              <a:rPr>
                <a:solidFill>
                  <a:srgbClr val="FF0000"/>
                </a:solidFill>
              </a:rPr>
              <a:t>: </a:t>
            </a:r>
            <a:r>
              <a:rPr b="1">
                <a:solidFill>
                  <a:schemeClr val="accent5"/>
                </a:solidFill>
              </a:rPr>
              <a:t>Ukraine, the Republic of Moldova, Serbia, the Republic of North Macedonia, Albania, Bosnia and Herzegovina, Kosovo</a:t>
            </a:r>
            <a:r>
              <a:rPr>
                <a:solidFill>
                  <a:srgbClr val="FF0000"/>
                </a:solidFill>
              </a:rPr>
              <a:t> </a:t>
            </a:r>
            <a:r>
              <a:t>(in line with UNSCR 1244 and the ICJ Opinion on the Kosovo declaration of independence) and </a:t>
            </a:r>
            <a:r>
              <a:rPr b="1">
                <a:solidFill>
                  <a:schemeClr val="accent5"/>
                </a:solidFill>
              </a:rPr>
              <a:t>Montenegro</a:t>
            </a:r>
            <a:r>
              <a:t>.</a:t>
            </a:r>
          </a:p>
          <a:p>
            <a:pPr marL="685800" indent="-685800">
              <a:lnSpc>
                <a:spcPct val="120000"/>
              </a:lnSpc>
              <a:buSzPct val="100000"/>
              <a:buFont typeface="Arial"/>
              <a:buChar char="•"/>
              <a:defRPr sz="29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 2017 members signed a MOU,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CESEC - Memorandum of Understanding (updated September 2017) - European Commission (europa.eu)</a:t>
            </a:r>
          </a:p>
          <a:p>
            <a:pPr marL="685800" indent="-685800">
              <a:lnSpc>
                <a:spcPct val="120000"/>
              </a:lnSpc>
              <a:buSzPct val="100000"/>
              <a:buFont typeface="Arial"/>
              <a:buChar char="•"/>
              <a:defRPr sz="2900" b="1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2023: 16 members</a:t>
            </a:r>
          </a:p>
          <a:p>
            <a:pPr marL="685800" indent="-685800">
              <a:lnSpc>
                <a:spcPct val="120000"/>
              </a:lnSpc>
              <a:buSzPct val="100000"/>
              <a:buFont typeface="Arial"/>
              <a:buChar char="•"/>
              <a:defRPr sz="2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Web: Central and South Eastern Europe energy connectivity (europa.eu)</a:t>
            </a:r>
          </a:p>
        </p:txBody>
      </p:sp>
      <p:sp>
        <p:nvSpPr>
          <p:cNvPr id="101" name="Rounded Rectangle"/>
          <p:cNvSpPr/>
          <p:nvPr/>
        </p:nvSpPr>
        <p:spPr>
          <a:xfrm rot="10800000">
            <a:off x="-1519532" y="274772"/>
            <a:ext cx="11207516" cy="1409701"/>
          </a:xfrm>
          <a:prstGeom prst="roundRect">
            <a:avLst>
              <a:gd name="adj" fmla="val 50000"/>
            </a:avLst>
          </a:prstGeom>
          <a:solidFill>
            <a:srgbClr val="5899C3"/>
          </a:solidFill>
          <a:ln w="25400">
            <a:miter lim="400000"/>
          </a:ln>
        </p:spPr>
        <p:txBody>
          <a:bodyPr lIns="101600" tIns="101600" rIns="101600" bIns="101600" anchor="ctr"/>
          <a:lstStyle/>
          <a:p>
            <a:pPr defTabSz="7315200">
              <a:defRPr sz="14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About CESEC"/>
          <p:cNvSpPr txBox="1"/>
          <p:nvPr/>
        </p:nvSpPr>
        <p:spPr>
          <a:xfrm>
            <a:off x="829551" y="425142"/>
            <a:ext cx="7551929" cy="11089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About CESEC</a:t>
            </a:r>
          </a:p>
        </p:txBody>
      </p:sp>
      <p:sp>
        <p:nvSpPr>
          <p:cNvPr id="103" name="THE CESEC INITIATIVE…"/>
          <p:cNvSpPr txBox="1"/>
          <p:nvPr/>
        </p:nvSpPr>
        <p:spPr>
          <a:xfrm>
            <a:off x="21542698" y="348432"/>
            <a:ext cx="3264091" cy="1262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2200" b="1" spc="-22">
                <a:solidFill>
                  <a:srgbClr val="204C9E"/>
                </a:solidFill>
                <a:latin typeface="Avenir Next Condensed Regular"/>
                <a:ea typeface="Avenir Next Condensed Regular"/>
                <a:cs typeface="Avenir Next Condensed Regular"/>
                <a:sym typeface="Avenir Next Condensed Regular"/>
              </a:defRPr>
            </a:pPr>
            <a:r>
              <a:t>THE CESEC INITIATIVE</a:t>
            </a:r>
          </a:p>
          <a:p>
            <a:pPr>
              <a:defRPr sz="2200" spc="44">
                <a:solidFill>
                  <a:srgbClr val="204C9E"/>
                </a:solidFill>
                <a:latin typeface="Avenir Next Condensed Regular"/>
                <a:ea typeface="Avenir Next Condensed Regular"/>
                <a:cs typeface="Avenir Next Condensed Regular"/>
                <a:sym typeface="Avenir Next Condensed Regular"/>
              </a:defRPr>
            </a:pPr>
            <a:r>
              <a:t>MINISTERIAL MEETING</a:t>
            </a:r>
          </a:p>
          <a:p>
            <a:pPr>
              <a:defRPr sz="2100" spc="63">
                <a:solidFill>
                  <a:srgbClr val="00AC00"/>
                </a:solidFill>
                <a:latin typeface="Sofia Pro Bold"/>
                <a:ea typeface="Sofia Pro Bold"/>
                <a:cs typeface="Sofia Pro Bold"/>
                <a:sym typeface="Sofia Pro Bold"/>
              </a:defRPr>
            </a:pPr>
            <a:r>
              <a:t>ATHENS 18-19 JAN</a:t>
            </a:r>
          </a:p>
        </p:txBody>
      </p:sp>
      <p:sp>
        <p:nvSpPr>
          <p:cNvPr id="104" name="5"/>
          <p:cNvSpPr txBox="1"/>
          <p:nvPr/>
        </p:nvSpPr>
        <p:spPr>
          <a:xfrm>
            <a:off x="23426825" y="12797785"/>
            <a:ext cx="389574" cy="4514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defRPr sz="2500">
                <a:solidFill>
                  <a:srgbClr val="6E6E6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Εικόνα 4" descr="Εικόνα 4"/>
          <p:cNvPicPr>
            <a:picLocks noChangeAspect="1"/>
          </p:cNvPicPr>
          <p:nvPr/>
        </p:nvPicPr>
        <p:blipFill>
          <a:blip r:embed="rId2"/>
          <a:srcRect l="30077" t="11837" r="32729" b="68299"/>
          <a:stretch>
            <a:fillRect/>
          </a:stretch>
        </p:blipFill>
        <p:spPr>
          <a:xfrm>
            <a:off x="7352850" y="417522"/>
            <a:ext cx="15200922" cy="4566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Εικόνα 6" descr="Εικόνα 6"/>
          <p:cNvPicPr>
            <a:picLocks noChangeAspect="1"/>
          </p:cNvPicPr>
          <p:nvPr/>
        </p:nvPicPr>
        <p:blipFill>
          <a:blip r:embed="rId3"/>
          <a:srcRect l="25714" t="48436" r="28750" b="17415"/>
          <a:stretch>
            <a:fillRect/>
          </a:stretch>
        </p:blipFill>
        <p:spPr>
          <a:xfrm>
            <a:off x="6925735" y="5866654"/>
            <a:ext cx="15201150" cy="6412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4"/>
          <a:srcRect l="36505" t="8285" r="36708" b="72037"/>
          <a:stretch>
            <a:fillRect/>
          </a:stretch>
        </p:blipFill>
        <p:spPr>
          <a:xfrm>
            <a:off x="12192000" y="4950988"/>
            <a:ext cx="3023119" cy="1045137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Ορθογώνιο 7"/>
          <p:cNvSpPr/>
          <p:nvPr/>
        </p:nvSpPr>
        <p:spPr>
          <a:xfrm>
            <a:off x="1028150" y="2814803"/>
            <a:ext cx="4301748" cy="141478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8000"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t>Dec. 2022</a:t>
            </a:r>
          </a:p>
        </p:txBody>
      </p:sp>
      <p:sp>
        <p:nvSpPr>
          <p:cNvPr id="110" name="THE CESEC INITIATIVE…"/>
          <p:cNvSpPr txBox="1"/>
          <p:nvPr/>
        </p:nvSpPr>
        <p:spPr>
          <a:xfrm>
            <a:off x="638692" y="11989965"/>
            <a:ext cx="3264091" cy="1262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2200" b="1" spc="-22">
                <a:solidFill>
                  <a:srgbClr val="204C9E"/>
                </a:solidFill>
                <a:latin typeface="Avenir Next Condensed Regular"/>
                <a:ea typeface="Avenir Next Condensed Regular"/>
                <a:cs typeface="Avenir Next Condensed Regular"/>
                <a:sym typeface="Avenir Next Condensed Regular"/>
              </a:defRPr>
            </a:pPr>
            <a:r>
              <a:t>THE CESEC INITIATIVE</a:t>
            </a:r>
          </a:p>
          <a:p>
            <a:pPr>
              <a:defRPr sz="2200" spc="44">
                <a:solidFill>
                  <a:srgbClr val="204C9E"/>
                </a:solidFill>
                <a:latin typeface="Avenir Next Condensed Regular"/>
                <a:ea typeface="Avenir Next Condensed Regular"/>
                <a:cs typeface="Avenir Next Condensed Regular"/>
                <a:sym typeface="Avenir Next Condensed Regular"/>
              </a:defRPr>
            </a:pPr>
            <a:r>
              <a:t>MINISTERIAL MEETING</a:t>
            </a:r>
          </a:p>
          <a:p>
            <a:pPr>
              <a:defRPr sz="2100" spc="63">
                <a:solidFill>
                  <a:srgbClr val="00AC00"/>
                </a:solidFill>
                <a:latin typeface="Sofia Pro Bold"/>
                <a:ea typeface="Sofia Pro Bold"/>
                <a:cs typeface="Sofia Pro Bold"/>
                <a:sym typeface="Sofia Pro Bold"/>
              </a:defRPr>
            </a:pPr>
            <a:r>
              <a:t>ATHENS 18-19 JAN</a:t>
            </a:r>
          </a:p>
        </p:txBody>
      </p:sp>
      <p:sp>
        <p:nvSpPr>
          <p:cNvPr id="111" name="Rounded Rectangle"/>
          <p:cNvSpPr/>
          <p:nvPr/>
        </p:nvSpPr>
        <p:spPr>
          <a:xfrm rot="10800000">
            <a:off x="-1519532" y="274772"/>
            <a:ext cx="11207516" cy="1409701"/>
          </a:xfrm>
          <a:prstGeom prst="roundRect">
            <a:avLst>
              <a:gd name="adj" fmla="val 50000"/>
            </a:avLst>
          </a:prstGeom>
          <a:solidFill>
            <a:srgbClr val="5899C3"/>
          </a:solidFill>
          <a:ln w="25400">
            <a:miter lim="400000"/>
          </a:ln>
        </p:spPr>
        <p:txBody>
          <a:bodyPr lIns="101600" tIns="101600" rIns="101600" bIns="101600" anchor="ctr"/>
          <a:lstStyle/>
          <a:p>
            <a:pPr defTabSz="7315200">
              <a:defRPr sz="14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About CESEC"/>
          <p:cNvSpPr txBox="1"/>
          <p:nvPr/>
        </p:nvSpPr>
        <p:spPr>
          <a:xfrm>
            <a:off x="829551" y="425142"/>
            <a:ext cx="7551929" cy="11089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About CESEC</a:t>
            </a:r>
          </a:p>
        </p:txBody>
      </p:sp>
      <p:sp>
        <p:nvSpPr>
          <p:cNvPr id="113" name="5"/>
          <p:cNvSpPr txBox="1"/>
          <p:nvPr/>
        </p:nvSpPr>
        <p:spPr>
          <a:xfrm>
            <a:off x="23426825" y="12797785"/>
            <a:ext cx="389574" cy="4514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defRPr sz="2500">
                <a:solidFill>
                  <a:srgbClr val="6E6E6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Εικόνα 2" descr="Εικόνα 2"/>
          <p:cNvPicPr>
            <a:picLocks noChangeAspect="1"/>
          </p:cNvPicPr>
          <p:nvPr/>
        </p:nvPicPr>
        <p:blipFill>
          <a:blip r:embed="rId2"/>
          <a:srcRect l="25637" t="29251" r="29362" b="24625"/>
          <a:stretch>
            <a:fillRect/>
          </a:stretch>
        </p:blipFill>
        <p:spPr>
          <a:xfrm>
            <a:off x="5200585" y="2459567"/>
            <a:ext cx="18586580" cy="1071572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Ορθογώνιο 4"/>
          <p:cNvSpPr/>
          <p:nvPr/>
        </p:nvSpPr>
        <p:spPr>
          <a:xfrm>
            <a:off x="692216" y="2978763"/>
            <a:ext cx="4301749" cy="141478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8000"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t>Dec. 2022</a:t>
            </a:r>
          </a:p>
        </p:txBody>
      </p:sp>
      <p:sp>
        <p:nvSpPr>
          <p:cNvPr id="117" name="Rounded Rectangle"/>
          <p:cNvSpPr/>
          <p:nvPr/>
        </p:nvSpPr>
        <p:spPr>
          <a:xfrm rot="10800000">
            <a:off x="-1519532" y="274772"/>
            <a:ext cx="11207516" cy="1409701"/>
          </a:xfrm>
          <a:prstGeom prst="roundRect">
            <a:avLst>
              <a:gd name="adj" fmla="val 50000"/>
            </a:avLst>
          </a:prstGeom>
          <a:solidFill>
            <a:srgbClr val="5899C3"/>
          </a:solidFill>
          <a:ln w="25400">
            <a:miter lim="400000"/>
          </a:ln>
        </p:spPr>
        <p:txBody>
          <a:bodyPr lIns="101600" tIns="101600" rIns="101600" bIns="101600" anchor="ctr"/>
          <a:lstStyle/>
          <a:p>
            <a:pPr defTabSz="7315200">
              <a:defRPr sz="14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About CESEC"/>
          <p:cNvSpPr txBox="1"/>
          <p:nvPr/>
        </p:nvSpPr>
        <p:spPr>
          <a:xfrm>
            <a:off x="829551" y="425142"/>
            <a:ext cx="7551929" cy="11089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About CESEC</a:t>
            </a:r>
          </a:p>
        </p:txBody>
      </p:sp>
      <p:sp>
        <p:nvSpPr>
          <p:cNvPr id="119" name="THE CESEC INITIATIVE…"/>
          <p:cNvSpPr txBox="1"/>
          <p:nvPr/>
        </p:nvSpPr>
        <p:spPr>
          <a:xfrm>
            <a:off x="638692" y="11989965"/>
            <a:ext cx="3264091" cy="1262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2200" b="1" spc="-22">
                <a:solidFill>
                  <a:srgbClr val="204C9E"/>
                </a:solidFill>
                <a:latin typeface="Avenir Next Condensed Regular"/>
                <a:ea typeface="Avenir Next Condensed Regular"/>
                <a:cs typeface="Avenir Next Condensed Regular"/>
                <a:sym typeface="Avenir Next Condensed Regular"/>
              </a:defRPr>
            </a:pPr>
            <a:r>
              <a:t>THE CESEC INITIATIVE</a:t>
            </a:r>
          </a:p>
          <a:p>
            <a:pPr>
              <a:defRPr sz="2200" spc="44">
                <a:solidFill>
                  <a:srgbClr val="204C9E"/>
                </a:solidFill>
                <a:latin typeface="Avenir Next Condensed Regular"/>
                <a:ea typeface="Avenir Next Condensed Regular"/>
                <a:cs typeface="Avenir Next Condensed Regular"/>
                <a:sym typeface="Avenir Next Condensed Regular"/>
              </a:defRPr>
            </a:pPr>
            <a:r>
              <a:t>MINISTERIAL MEETING</a:t>
            </a:r>
          </a:p>
          <a:p>
            <a:pPr>
              <a:defRPr sz="2100" spc="63">
                <a:solidFill>
                  <a:srgbClr val="00AC00"/>
                </a:solidFill>
                <a:latin typeface="Sofia Pro Bold"/>
                <a:ea typeface="Sofia Pro Bold"/>
                <a:cs typeface="Sofia Pro Bold"/>
                <a:sym typeface="Sofia Pro Bold"/>
              </a:defRPr>
            </a:pPr>
            <a:r>
              <a:t>ATHENS 18-19 JAN</a:t>
            </a:r>
          </a:p>
        </p:txBody>
      </p:sp>
      <p:sp>
        <p:nvSpPr>
          <p:cNvPr id="120" name="5"/>
          <p:cNvSpPr txBox="1"/>
          <p:nvPr/>
        </p:nvSpPr>
        <p:spPr>
          <a:xfrm>
            <a:off x="23426825" y="12797785"/>
            <a:ext cx="389574" cy="4514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defRPr sz="2500">
                <a:solidFill>
                  <a:srgbClr val="6E6E6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Εικόνα 3" descr="Εικόνα 3"/>
          <p:cNvPicPr>
            <a:picLocks noChangeAspect="1"/>
          </p:cNvPicPr>
          <p:nvPr/>
        </p:nvPicPr>
        <p:blipFill>
          <a:blip r:embed="rId2"/>
          <a:srcRect l="26096" t="21904" r="28674" b="8028"/>
          <a:stretch>
            <a:fillRect/>
          </a:stretch>
        </p:blipFill>
        <p:spPr>
          <a:xfrm>
            <a:off x="7774396" y="193476"/>
            <a:ext cx="16602404" cy="1332910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Ορθογώνιο 4"/>
          <p:cNvSpPr/>
          <p:nvPr/>
        </p:nvSpPr>
        <p:spPr>
          <a:xfrm>
            <a:off x="1251715" y="2150482"/>
            <a:ext cx="4301749" cy="141478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8000"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t>Dec. 2022</a:t>
            </a:r>
          </a:p>
        </p:txBody>
      </p:sp>
      <p:sp>
        <p:nvSpPr>
          <p:cNvPr id="124" name="Rounded Rectangle"/>
          <p:cNvSpPr/>
          <p:nvPr/>
        </p:nvSpPr>
        <p:spPr>
          <a:xfrm rot="10800000">
            <a:off x="-1036161" y="199715"/>
            <a:ext cx="8535410" cy="1409701"/>
          </a:xfrm>
          <a:prstGeom prst="roundRect">
            <a:avLst>
              <a:gd name="adj" fmla="val 50000"/>
            </a:avLst>
          </a:prstGeom>
          <a:solidFill>
            <a:srgbClr val="5899C3"/>
          </a:solidFill>
          <a:ln w="25400">
            <a:miter lim="400000"/>
          </a:ln>
        </p:spPr>
        <p:txBody>
          <a:bodyPr lIns="101600" tIns="101600" rIns="101600" bIns="101600" anchor="ctr"/>
          <a:lstStyle/>
          <a:p>
            <a:pPr defTabSz="7315200">
              <a:defRPr sz="14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About CESEC"/>
          <p:cNvSpPr txBox="1"/>
          <p:nvPr/>
        </p:nvSpPr>
        <p:spPr>
          <a:xfrm>
            <a:off x="480622" y="425142"/>
            <a:ext cx="6325871" cy="9588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5000" b="1">
                <a:solidFill>
                  <a:srgbClr val="FFFFFF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About CESEC</a:t>
            </a:r>
          </a:p>
        </p:txBody>
      </p:sp>
      <p:sp>
        <p:nvSpPr>
          <p:cNvPr id="126" name="THE CESEC INITIATIVE…"/>
          <p:cNvSpPr txBox="1"/>
          <p:nvPr/>
        </p:nvSpPr>
        <p:spPr>
          <a:xfrm>
            <a:off x="638692" y="11989965"/>
            <a:ext cx="3264091" cy="1262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2200" b="1" spc="-22">
                <a:solidFill>
                  <a:srgbClr val="204C9E"/>
                </a:solidFill>
                <a:latin typeface="Avenir Next Condensed Regular"/>
                <a:ea typeface="Avenir Next Condensed Regular"/>
                <a:cs typeface="Avenir Next Condensed Regular"/>
                <a:sym typeface="Avenir Next Condensed Regular"/>
              </a:defRPr>
            </a:pPr>
            <a:r>
              <a:t>THE CESEC INITIATIVE</a:t>
            </a:r>
          </a:p>
          <a:p>
            <a:pPr>
              <a:defRPr sz="2200" spc="44">
                <a:solidFill>
                  <a:srgbClr val="204C9E"/>
                </a:solidFill>
                <a:latin typeface="Avenir Next Condensed Regular"/>
                <a:ea typeface="Avenir Next Condensed Regular"/>
                <a:cs typeface="Avenir Next Condensed Regular"/>
                <a:sym typeface="Avenir Next Condensed Regular"/>
              </a:defRPr>
            </a:pPr>
            <a:r>
              <a:t>MINISTERIAL MEETING</a:t>
            </a:r>
          </a:p>
          <a:p>
            <a:pPr>
              <a:defRPr sz="2100" spc="63">
                <a:solidFill>
                  <a:srgbClr val="00AC00"/>
                </a:solidFill>
                <a:latin typeface="Sofia Pro Bold"/>
                <a:ea typeface="Sofia Pro Bold"/>
                <a:cs typeface="Sofia Pro Bold"/>
                <a:sym typeface="Sofia Pro Bold"/>
              </a:defRPr>
            </a:pPr>
            <a:r>
              <a:t>ATHENS 18-19 JAN</a:t>
            </a:r>
          </a:p>
        </p:txBody>
      </p:sp>
      <p:sp>
        <p:nvSpPr>
          <p:cNvPr id="127" name="5"/>
          <p:cNvSpPr txBox="1"/>
          <p:nvPr/>
        </p:nvSpPr>
        <p:spPr>
          <a:xfrm>
            <a:off x="23659754" y="12953070"/>
            <a:ext cx="389573" cy="4514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defRPr sz="2500">
                <a:solidFill>
                  <a:srgbClr val="6E6E6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5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3"/>
          <p:cNvSpPr txBox="1"/>
          <p:nvPr/>
        </p:nvSpPr>
        <p:spPr>
          <a:xfrm>
            <a:off x="1169608" y="3709566"/>
            <a:ext cx="21883823" cy="8540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>
              <a:lnSpc>
                <a:spcPct val="120000"/>
              </a:lnSpc>
              <a:defRPr sz="3800" b="1" u="sng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Thursday 18, January 2024</a:t>
            </a:r>
          </a:p>
          <a:p>
            <a:pPr>
              <a:lnSpc>
                <a:spcPct val="120000"/>
              </a:lnSpc>
              <a:defRPr sz="3800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>
              <a:lnSpc>
                <a:spcPct val="120000"/>
              </a:lnSpc>
              <a:defRPr sz="3800" b="1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18:00</a:t>
            </a:r>
            <a:r>
              <a:rPr lang="en-US" dirty="0"/>
              <a:t>'</a:t>
            </a:r>
            <a:r>
              <a:rPr dirty="0"/>
              <a:t> - 19:00</a:t>
            </a:r>
            <a:r>
              <a:rPr lang="en-US" dirty="0"/>
              <a:t>'</a:t>
            </a:r>
            <a:r>
              <a:rPr dirty="0"/>
              <a:t>     </a:t>
            </a:r>
            <a:r>
              <a:rPr b="0" dirty="0"/>
              <a:t>Acropolis Museum Guide Tour</a:t>
            </a:r>
          </a:p>
          <a:p>
            <a:pPr>
              <a:lnSpc>
                <a:spcPct val="120000"/>
              </a:lnSpc>
              <a:defRPr sz="3800" b="1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19:00</a:t>
            </a:r>
            <a:r>
              <a:rPr lang="en-US" dirty="0"/>
              <a:t>'</a:t>
            </a:r>
            <a:r>
              <a:rPr dirty="0"/>
              <a:t> - 21:00</a:t>
            </a:r>
            <a:r>
              <a:rPr lang="en-US" dirty="0"/>
              <a:t>'</a:t>
            </a:r>
            <a:r>
              <a:rPr dirty="0"/>
              <a:t>     </a:t>
            </a:r>
            <a:r>
              <a:rPr b="0" dirty="0"/>
              <a:t>Official Dinner – Acropolis Museum</a:t>
            </a:r>
          </a:p>
          <a:p>
            <a:pPr>
              <a:lnSpc>
                <a:spcPct val="120000"/>
              </a:lnSpc>
              <a:defRPr sz="3800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dirty="0"/>
          </a:p>
          <a:p>
            <a:pPr>
              <a:lnSpc>
                <a:spcPct val="120000"/>
              </a:lnSpc>
              <a:defRPr sz="3800" b="1" u="sng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Friday 19, January 2024</a:t>
            </a:r>
          </a:p>
          <a:p>
            <a:pPr>
              <a:lnSpc>
                <a:spcPct val="120000"/>
              </a:lnSpc>
              <a:defRPr sz="3800" b="1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>
              <a:lnSpc>
                <a:spcPct val="120000"/>
              </a:lnSpc>
              <a:defRPr sz="3800" b="1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08:30</a:t>
            </a:r>
            <a:r>
              <a:rPr lang="en-US" dirty="0"/>
              <a:t>'</a:t>
            </a:r>
            <a:r>
              <a:rPr dirty="0"/>
              <a:t> - 14:30</a:t>
            </a:r>
            <a:r>
              <a:rPr lang="en-US" dirty="0"/>
              <a:t>'</a:t>
            </a:r>
            <a:r>
              <a:rPr dirty="0"/>
              <a:t>     </a:t>
            </a:r>
            <a:r>
              <a:rPr b="0" dirty="0"/>
              <a:t>Ministerial Meeting, </a:t>
            </a:r>
            <a:r>
              <a:rPr dirty="0"/>
              <a:t>GRAND HYATT HOTEL</a:t>
            </a:r>
            <a:endParaRPr lang="en-US" dirty="0"/>
          </a:p>
          <a:p>
            <a:pPr>
              <a:lnSpc>
                <a:spcPct val="120000"/>
              </a:lnSpc>
              <a:defRPr sz="3800" b="1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14:30’ – 14.45’     </a:t>
            </a:r>
            <a:r>
              <a:rPr lang="en-US" dirty="0">
                <a:latin typeface="+mn-lt"/>
              </a:rPr>
              <a:t>Joint press statement by Commissioner Kadri Simson and Minister  </a:t>
            </a:r>
          </a:p>
          <a:p>
            <a:pPr>
              <a:lnSpc>
                <a:spcPct val="120000"/>
              </a:lnSpc>
              <a:defRPr sz="3800" b="1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>
                <a:latin typeface="+mn-lt"/>
              </a:rPr>
              <a:t>                             Theodoros </a:t>
            </a:r>
            <a:r>
              <a:rPr lang="en-US" dirty="0" err="1">
                <a:latin typeface="+mn-lt"/>
              </a:rPr>
              <a:t>Skylakakis</a:t>
            </a:r>
            <a:endParaRPr lang="en-US" sz="3200" dirty="0">
              <a:latin typeface="+mn-lt"/>
            </a:endParaRPr>
          </a:p>
          <a:p>
            <a:pPr>
              <a:lnSpc>
                <a:spcPct val="120000"/>
              </a:lnSpc>
              <a:defRPr sz="3800" b="1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dirty="0"/>
          </a:p>
          <a:p>
            <a:pPr>
              <a:lnSpc>
                <a:spcPct val="120000"/>
              </a:lnSpc>
              <a:defRPr sz="3800" b="1">
                <a:solidFill>
                  <a:srgbClr val="045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sp>
        <p:nvSpPr>
          <p:cNvPr id="141" name="Rounded Rectangle"/>
          <p:cNvSpPr/>
          <p:nvPr/>
        </p:nvSpPr>
        <p:spPr>
          <a:xfrm rot="10800000">
            <a:off x="-2496816" y="390399"/>
            <a:ext cx="21150243" cy="2294054"/>
          </a:xfrm>
          <a:prstGeom prst="roundRect">
            <a:avLst>
              <a:gd name="adj" fmla="val 50000"/>
            </a:avLst>
          </a:prstGeom>
          <a:solidFill>
            <a:srgbClr val="5899C3"/>
          </a:solidFill>
          <a:ln w="25400">
            <a:miter lim="400000"/>
          </a:ln>
        </p:spPr>
        <p:txBody>
          <a:bodyPr lIns="101600" tIns="101600" rIns="101600" bIns="101600" anchor="ctr"/>
          <a:lstStyle/>
          <a:p>
            <a:pPr defTabSz="7315200">
              <a:defRPr sz="14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MINISTERIAL MEETING OF THE CESEC INITIATIVE…"/>
          <p:cNvSpPr txBox="1"/>
          <p:nvPr/>
        </p:nvSpPr>
        <p:spPr>
          <a:xfrm>
            <a:off x="1207332" y="796268"/>
            <a:ext cx="15969552" cy="14823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lnSpc>
                <a:spcPct val="140000"/>
              </a:lnSpc>
              <a:defRPr sz="3500" b="1">
                <a:solidFill>
                  <a:srgbClr val="FFFFFF"/>
                </a:solidFill>
                <a:latin typeface="Naxos"/>
                <a:ea typeface="Naxos"/>
                <a:cs typeface="Naxos"/>
                <a:sym typeface="Naxos"/>
              </a:defRPr>
            </a:pPr>
            <a:r>
              <a:t>MINISTERIAL MEETING OF THE CESEC INITIATIVE</a:t>
            </a:r>
          </a:p>
          <a:p>
            <a:pPr algn="ctr">
              <a:lnSpc>
                <a:spcPct val="140000"/>
              </a:lnSpc>
              <a:defRPr sz="3500" b="1">
                <a:solidFill>
                  <a:srgbClr val="FFF3BD"/>
                </a:solidFill>
                <a:latin typeface="Naxos"/>
                <a:ea typeface="Naxos"/>
                <a:cs typeface="Naxos"/>
                <a:sym typeface="Naxos"/>
              </a:defRPr>
            </a:pPr>
            <a:r>
              <a:t>ATHENS 18 - 19 JANUARY 2024</a:t>
            </a:r>
          </a:p>
        </p:txBody>
      </p:sp>
      <p:sp>
        <p:nvSpPr>
          <p:cNvPr id="143" name="Text"/>
          <p:cNvSpPr txBox="1"/>
          <p:nvPr/>
        </p:nvSpPr>
        <p:spPr>
          <a:xfrm>
            <a:off x="11716595" y="6487160"/>
            <a:ext cx="950810" cy="7416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/>
          <a:p>
            <a:endParaRPr/>
          </a:p>
        </p:txBody>
      </p:sp>
      <p:sp>
        <p:nvSpPr>
          <p:cNvPr id="144" name="MEETING SCHEDULE"/>
          <p:cNvSpPr txBox="1"/>
          <p:nvPr/>
        </p:nvSpPr>
        <p:spPr>
          <a:xfrm>
            <a:off x="1207332" y="2885793"/>
            <a:ext cx="6085536" cy="919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FFA900"/>
                </a:solidFill>
                <a:latin typeface="Sofia Pro Bold"/>
                <a:ea typeface="Sofia Pro Bold"/>
                <a:cs typeface="Sofia Pro Bold"/>
                <a:sym typeface="Sofia Pro Bold"/>
              </a:defRPr>
            </a:lvl1pPr>
          </a:lstStyle>
          <a:p>
            <a:r>
              <a:rPr dirty="0"/>
              <a:t>MEETING SCHEDULE</a:t>
            </a:r>
          </a:p>
        </p:txBody>
      </p:sp>
      <p:sp>
        <p:nvSpPr>
          <p:cNvPr id="145" name="THE CESEC INITIATIVE…"/>
          <p:cNvSpPr txBox="1"/>
          <p:nvPr/>
        </p:nvSpPr>
        <p:spPr>
          <a:xfrm>
            <a:off x="21175295" y="906235"/>
            <a:ext cx="3264092" cy="1262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2200" b="1" spc="-22">
                <a:solidFill>
                  <a:srgbClr val="204C9E"/>
                </a:solidFill>
                <a:latin typeface="Avenir Next Condensed Regular"/>
                <a:ea typeface="Avenir Next Condensed Regular"/>
                <a:cs typeface="Avenir Next Condensed Regular"/>
                <a:sym typeface="Avenir Next Condensed Regular"/>
              </a:defRPr>
            </a:pPr>
            <a:r>
              <a:t>THE CESEC INITIATIVE</a:t>
            </a:r>
          </a:p>
          <a:p>
            <a:pPr>
              <a:defRPr sz="2200" spc="44">
                <a:solidFill>
                  <a:srgbClr val="204C9E"/>
                </a:solidFill>
                <a:latin typeface="Avenir Next Condensed Regular"/>
                <a:ea typeface="Avenir Next Condensed Regular"/>
                <a:cs typeface="Avenir Next Condensed Regular"/>
                <a:sym typeface="Avenir Next Condensed Regular"/>
              </a:defRPr>
            </a:pPr>
            <a:r>
              <a:t>MINISTERIAL MEETING</a:t>
            </a:r>
          </a:p>
          <a:p>
            <a:pPr>
              <a:defRPr sz="2100" spc="63">
                <a:solidFill>
                  <a:srgbClr val="00AC00"/>
                </a:solidFill>
                <a:latin typeface="Sofia Pro Bold"/>
                <a:ea typeface="Sofia Pro Bold"/>
                <a:cs typeface="Sofia Pro Bold"/>
                <a:sym typeface="Sofia Pro Bold"/>
              </a:defRPr>
            </a:pPr>
            <a:r>
              <a:t>ATHENS 18-19 JAN</a:t>
            </a:r>
          </a:p>
        </p:txBody>
      </p:sp>
      <p:sp>
        <p:nvSpPr>
          <p:cNvPr id="147" name="5"/>
          <p:cNvSpPr txBox="1"/>
          <p:nvPr/>
        </p:nvSpPr>
        <p:spPr>
          <a:xfrm>
            <a:off x="23426825" y="12797785"/>
            <a:ext cx="389574" cy="4514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defRPr sz="2500">
                <a:solidFill>
                  <a:srgbClr val="6E6E6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7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Θέμα του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Θέμα του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Θέμα του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317</Words>
  <Application>Microsoft Office PowerPoint</Application>
  <PresentationFormat>Προσαρμογή</PresentationFormat>
  <Paragraphs>55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 Korderas</dc:creator>
  <cp:lastModifiedBy>Dimitris Korderas</cp:lastModifiedBy>
  <cp:revision>5</cp:revision>
  <cp:lastPrinted>2024-01-04T15:24:08Z</cp:lastPrinted>
  <dcterms:modified xsi:type="dcterms:W3CDTF">2024-01-15T10:47:44Z</dcterms:modified>
</cp:coreProperties>
</file>