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  <p:sldMasterId id="2147483938" r:id="rId2"/>
    <p:sldMasterId id="2147484036" r:id="rId3"/>
    <p:sldMasterId id="2147484022" r:id="rId4"/>
    <p:sldMasterId id="2147484038" r:id="rId5"/>
  </p:sldMasterIdLst>
  <p:notesMasterIdLst>
    <p:notesMasterId r:id="rId14"/>
  </p:notesMasterIdLst>
  <p:handoutMasterIdLst>
    <p:handoutMasterId r:id="rId15"/>
  </p:handoutMasterIdLst>
  <p:sldIdLst>
    <p:sldId id="334" r:id="rId6"/>
    <p:sldId id="353" r:id="rId7"/>
    <p:sldId id="354" r:id="rId8"/>
    <p:sldId id="355" r:id="rId9"/>
    <p:sldId id="356" r:id="rId10"/>
    <p:sldId id="357" r:id="rId11"/>
    <p:sldId id="358" r:id="rId12"/>
    <p:sldId id="34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85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322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6DC3B-7917-4CBC-AFBC-6396275CC438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6C5CC3A-0E54-418F-BE7D-9AA8E94DBCB2}">
      <dgm:prSet phldrT="[Text]" custT="1"/>
      <dgm:spPr/>
      <dgm:t>
        <a:bodyPr lIns="0" rIns="0" anchor="ctr"/>
        <a:lstStyle/>
        <a:p>
          <a:pPr algn="l"/>
          <a:r>
            <a:rPr lang="el-GR" sz="1800" b="1" dirty="0" smtClean="0"/>
            <a:t>Οι τρεις βασικοί στόχοι:</a:t>
          </a:r>
        </a:p>
        <a:p>
          <a:pPr algn="l"/>
          <a:r>
            <a:rPr lang="el-GR" sz="1800" dirty="0" smtClean="0"/>
            <a:t>1. Διασφάλιση των αποθεμάτων (</a:t>
          </a:r>
          <a:r>
            <a:rPr lang="en-GB" sz="1800" dirty="0" smtClean="0"/>
            <a:t>security of supply</a:t>
          </a:r>
          <a:r>
            <a:rPr lang="el-GR" sz="1800" dirty="0" smtClean="0"/>
            <a:t>)</a:t>
          </a:r>
        </a:p>
        <a:p>
          <a:pPr algn="l"/>
          <a:r>
            <a:rPr lang="el-GR" sz="1800" dirty="0" smtClean="0"/>
            <a:t>2. Ανταγωνιστικότητα (</a:t>
          </a:r>
          <a:r>
            <a:rPr lang="en-GB" sz="1800" dirty="0" smtClean="0"/>
            <a:t>competitiveness</a:t>
          </a:r>
          <a:r>
            <a:rPr lang="el-GR" sz="1800" dirty="0" smtClean="0"/>
            <a:t>)</a:t>
          </a:r>
        </a:p>
        <a:p>
          <a:pPr algn="l"/>
          <a:r>
            <a:rPr lang="el-GR" sz="1800" dirty="0" smtClean="0"/>
            <a:t>3. </a:t>
          </a:r>
          <a:r>
            <a:rPr lang="el-GR" sz="1800" dirty="0" err="1" smtClean="0"/>
            <a:t>Αειφορία</a:t>
          </a:r>
          <a:r>
            <a:rPr lang="el-GR" sz="1800" dirty="0" smtClean="0"/>
            <a:t> (</a:t>
          </a:r>
          <a:r>
            <a:rPr lang="en-GB" sz="1800" dirty="0" smtClean="0"/>
            <a:t>sustainability</a:t>
          </a:r>
          <a:r>
            <a:rPr lang="el-GR" sz="1800" dirty="0" smtClean="0"/>
            <a:t>)</a:t>
          </a:r>
          <a:endParaRPr lang="el-GR" sz="1800" dirty="0"/>
        </a:p>
      </dgm:t>
    </dgm:pt>
    <dgm:pt modelId="{026398B1-A765-413A-A3ED-B8ED1B74433B}" type="parTrans" cxnId="{32AE1986-98B1-4859-97CE-4468BE6785FA}">
      <dgm:prSet/>
      <dgm:spPr/>
      <dgm:t>
        <a:bodyPr/>
        <a:lstStyle/>
        <a:p>
          <a:endParaRPr lang="el-GR"/>
        </a:p>
      </dgm:t>
    </dgm:pt>
    <dgm:pt modelId="{C0CF5C87-E1E8-4322-8DBE-F6672EE45F66}" type="sibTrans" cxnId="{32AE1986-98B1-4859-97CE-4468BE6785FA}">
      <dgm:prSet/>
      <dgm:spPr/>
      <dgm:t>
        <a:bodyPr/>
        <a:lstStyle/>
        <a:p>
          <a:endParaRPr lang="el-GR"/>
        </a:p>
      </dgm:t>
    </dgm:pt>
    <dgm:pt modelId="{08504C74-8121-4C5D-9773-3354CC140F74}">
      <dgm:prSet phldrT="[Text]"/>
      <dgm:spPr/>
      <dgm:t>
        <a:bodyPr/>
        <a:lstStyle/>
        <a:p>
          <a:endParaRPr lang="el-GR" dirty="0"/>
        </a:p>
      </dgm:t>
    </dgm:pt>
    <dgm:pt modelId="{0BA32C07-55F6-402D-98C5-D1F89B7FB276}" type="parTrans" cxnId="{E38345DB-97C6-4C2C-BD0A-1351BD9EA5DB}">
      <dgm:prSet/>
      <dgm:spPr/>
      <dgm:t>
        <a:bodyPr/>
        <a:lstStyle/>
        <a:p>
          <a:endParaRPr lang="el-GR"/>
        </a:p>
      </dgm:t>
    </dgm:pt>
    <dgm:pt modelId="{EE36BE00-4A11-4B12-8BC5-A197F66EB6F5}" type="sibTrans" cxnId="{E38345DB-97C6-4C2C-BD0A-1351BD9EA5DB}">
      <dgm:prSet/>
      <dgm:spPr/>
      <dgm:t>
        <a:bodyPr/>
        <a:lstStyle/>
        <a:p>
          <a:endParaRPr lang="el-GR"/>
        </a:p>
      </dgm:t>
    </dgm:pt>
    <dgm:pt modelId="{29036D6A-B7F6-497A-9629-FE60BABEB38D}">
      <dgm:prSet phldrT="[Text]"/>
      <dgm:spPr/>
      <dgm:t>
        <a:bodyPr/>
        <a:lstStyle/>
        <a:p>
          <a:endParaRPr lang="el-GR" dirty="0"/>
        </a:p>
      </dgm:t>
    </dgm:pt>
    <dgm:pt modelId="{36FB4A40-C19E-4416-A378-1DBA1510C2D9}" type="parTrans" cxnId="{CD23F3CC-71FD-49F3-8F29-EEA057EE5D1B}">
      <dgm:prSet/>
      <dgm:spPr/>
      <dgm:t>
        <a:bodyPr/>
        <a:lstStyle/>
        <a:p>
          <a:endParaRPr lang="el-GR"/>
        </a:p>
      </dgm:t>
    </dgm:pt>
    <dgm:pt modelId="{2384FF64-1DC8-47E1-A96C-DCD04BF2EDCB}" type="sibTrans" cxnId="{CD23F3CC-71FD-49F3-8F29-EEA057EE5D1B}">
      <dgm:prSet/>
      <dgm:spPr/>
      <dgm:t>
        <a:bodyPr/>
        <a:lstStyle/>
        <a:p>
          <a:endParaRPr lang="el-GR"/>
        </a:p>
      </dgm:t>
    </dgm:pt>
    <dgm:pt modelId="{5679C83D-5AC2-4E8B-AEB6-57EF55E56A66}">
      <dgm:prSet/>
      <dgm:spPr/>
      <dgm:t>
        <a:bodyPr tIns="0" anchor="t"/>
        <a:lstStyle/>
        <a:p>
          <a:r>
            <a:rPr lang="el-GR" b="1" dirty="0" smtClean="0"/>
            <a:t>Ν.4342/2015 (ΦΕΚ 143Α/9-11-2015)</a:t>
          </a:r>
          <a:r>
            <a:rPr lang="el-GR" dirty="0" smtClean="0"/>
            <a:t>, </a:t>
          </a:r>
          <a:r>
            <a:rPr lang="el-GR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εναρμόνιση στο Ελληνικό Δίκαιο της Οδηγίας 2012/27/ΕΕ για την ενεργειακή απόδοση</a:t>
          </a:r>
        </a:p>
        <a:p>
          <a:r>
            <a:rPr lang="el-GR" b="1" i="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ΚΥΑ 178679 (ΦΕΚ 2337B/10.7.2017)</a:t>
          </a:r>
          <a:r>
            <a:rPr lang="el-GR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, η οποία εμπεριέχει τις </a:t>
          </a:r>
          <a:r>
            <a:rPr lang="el-GR" i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εφαρμοστικές</a:t>
          </a:r>
          <a:r>
            <a:rPr lang="el-GR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διατάξεις του Ν.4342/2015, για τη θέσπιση του Μητρώου Ενεργειακών Επιθεωρητών  </a:t>
          </a:r>
          <a:endParaRPr lang="el-GR" i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E3649E-F796-44F8-9572-EFB331BB97CD}" type="parTrans" cxnId="{B8ED50B0-AF59-4043-938F-18793CFBD528}">
      <dgm:prSet/>
      <dgm:spPr/>
      <dgm:t>
        <a:bodyPr/>
        <a:lstStyle/>
        <a:p>
          <a:endParaRPr lang="el-GR"/>
        </a:p>
      </dgm:t>
    </dgm:pt>
    <dgm:pt modelId="{60B33056-16CC-4441-8B22-B60C94C258A2}" type="sibTrans" cxnId="{B8ED50B0-AF59-4043-938F-18793CFBD528}">
      <dgm:prSet/>
      <dgm:spPr/>
      <dgm:t>
        <a:bodyPr/>
        <a:lstStyle/>
        <a:p>
          <a:endParaRPr lang="el-GR"/>
        </a:p>
      </dgm:t>
    </dgm:pt>
    <dgm:pt modelId="{41A5BE6B-395C-4A90-A1CF-B2C8910E0C87}">
      <dgm:prSet/>
      <dgm:spPr>
        <a:solidFill>
          <a:srgbClr val="FFFF00">
            <a:alpha val="46000"/>
          </a:srgbClr>
        </a:solidFill>
      </dgm:spPr>
      <dgm:t>
        <a:bodyPr anchor="t"/>
        <a:lstStyle/>
        <a:p>
          <a:r>
            <a:rPr lang="el-GR" b="1" dirty="0" smtClean="0">
              <a:solidFill>
                <a:schemeClr val="tx1"/>
              </a:solidFill>
            </a:rPr>
            <a:t>Οδ.27/2012/</a:t>
          </a:r>
          <a:r>
            <a:rPr lang="en-US" b="1" dirty="0" smtClean="0">
              <a:solidFill>
                <a:schemeClr val="tx1"/>
              </a:solidFill>
            </a:rPr>
            <a:t>E</a:t>
          </a:r>
          <a:r>
            <a:rPr lang="el-GR" b="1" dirty="0" smtClean="0">
              <a:solidFill>
                <a:schemeClr val="tx1"/>
              </a:solidFill>
            </a:rPr>
            <a:t>Ε,</a:t>
          </a:r>
          <a:r>
            <a:rPr lang="el-GR" dirty="0" smtClean="0">
              <a:solidFill>
                <a:schemeClr val="tx1"/>
              </a:solidFill>
            </a:rPr>
            <a:t> </a:t>
          </a:r>
          <a:r>
            <a:rPr lang="el-GR" i="1" dirty="0" smtClean="0">
              <a:solidFill>
                <a:schemeClr val="tx1"/>
              </a:solidFill>
            </a:rPr>
            <a:t>περί ενεργειακής απόδοσης</a:t>
          </a:r>
        </a:p>
        <a:p>
          <a:r>
            <a:rPr lang="el-GR" b="1" dirty="0" smtClean="0">
              <a:solidFill>
                <a:schemeClr val="tx1"/>
              </a:solidFill>
            </a:rPr>
            <a:t>Οδ.</a:t>
          </a:r>
          <a:r>
            <a:rPr lang="en-US" b="1" dirty="0" smtClean="0">
              <a:solidFill>
                <a:schemeClr val="tx1"/>
              </a:solidFill>
            </a:rPr>
            <a:t>28/2009/E</a:t>
          </a:r>
          <a:r>
            <a:rPr lang="el-GR" b="1" dirty="0" smtClean="0">
              <a:solidFill>
                <a:schemeClr val="tx1"/>
              </a:solidFill>
            </a:rPr>
            <a:t>Ε</a:t>
          </a:r>
          <a:r>
            <a:rPr lang="el-GR" dirty="0" smtClean="0">
              <a:solidFill>
                <a:schemeClr val="tx1"/>
              </a:solidFill>
            </a:rPr>
            <a:t>,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l-GR" i="1" dirty="0" smtClean="0">
              <a:solidFill>
                <a:schemeClr val="tx1"/>
              </a:solidFill>
            </a:rPr>
            <a:t>περί ανανεώσιμων πηγών ενέργει</a:t>
          </a:r>
          <a:r>
            <a:rPr lang="el-GR" dirty="0" smtClean="0">
              <a:solidFill>
                <a:schemeClr val="tx1"/>
              </a:solidFill>
            </a:rPr>
            <a:t>ες</a:t>
          </a:r>
        </a:p>
        <a:p>
          <a:r>
            <a:rPr lang="el-GR" b="1" u="sng" dirty="0" smtClean="0">
              <a:solidFill>
                <a:schemeClr val="tx1"/>
              </a:solidFill>
            </a:rPr>
            <a:t>Πλαίσιο Αγοράς Ενέργειας</a:t>
          </a:r>
          <a:r>
            <a:rPr lang="el-GR" dirty="0" smtClean="0">
              <a:solidFill>
                <a:schemeClr val="tx1"/>
              </a:solidFill>
            </a:rPr>
            <a:t/>
          </a:r>
          <a:br>
            <a:rPr lang="el-GR" dirty="0" smtClean="0">
              <a:solidFill>
                <a:schemeClr val="tx1"/>
              </a:solidFill>
            </a:rPr>
          </a:br>
          <a:r>
            <a:rPr lang="el-GR" b="1" dirty="0" smtClean="0">
              <a:solidFill>
                <a:schemeClr val="tx1"/>
              </a:solidFill>
            </a:rPr>
            <a:t>Οδ.2009/72/</a:t>
          </a:r>
          <a:r>
            <a:rPr lang="en-US" b="1" dirty="0" smtClean="0">
              <a:solidFill>
                <a:schemeClr val="tx1"/>
              </a:solidFill>
            </a:rPr>
            <a:t>E</a:t>
          </a:r>
          <a:r>
            <a:rPr lang="el-GR" b="1" dirty="0" smtClean="0">
              <a:solidFill>
                <a:schemeClr val="tx1"/>
              </a:solidFill>
            </a:rPr>
            <a:t>Ε</a:t>
          </a:r>
          <a:r>
            <a:rPr lang="el-GR" dirty="0" smtClean="0">
              <a:solidFill>
                <a:schemeClr val="tx1"/>
              </a:solidFill>
            </a:rPr>
            <a:t>,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l-GR" i="1" dirty="0" smtClean="0">
              <a:solidFill>
                <a:schemeClr val="tx1"/>
              </a:solidFill>
            </a:rPr>
            <a:t>Ηλεκτρική ενέργεια            </a:t>
          </a:r>
          <a:r>
            <a:rPr lang="el-GR" b="1" dirty="0" smtClean="0">
              <a:solidFill>
                <a:schemeClr val="tx1"/>
              </a:solidFill>
            </a:rPr>
            <a:t>Οδ.2009/73/</a:t>
          </a:r>
          <a:r>
            <a:rPr lang="en-US" b="1" dirty="0" smtClean="0">
              <a:solidFill>
                <a:schemeClr val="tx1"/>
              </a:solidFill>
            </a:rPr>
            <a:t>E</a:t>
          </a:r>
          <a:r>
            <a:rPr lang="el-GR" b="1" dirty="0" smtClean="0">
              <a:solidFill>
                <a:schemeClr val="tx1"/>
              </a:solidFill>
            </a:rPr>
            <a:t>Ε</a:t>
          </a:r>
          <a:r>
            <a:rPr lang="el-GR" dirty="0" smtClean="0">
              <a:solidFill>
                <a:schemeClr val="tx1"/>
              </a:solidFill>
            </a:rPr>
            <a:t>, </a:t>
          </a:r>
          <a:r>
            <a:rPr lang="el-GR" i="1" dirty="0" smtClean="0">
              <a:solidFill>
                <a:schemeClr val="tx1"/>
              </a:solidFill>
            </a:rPr>
            <a:t>Φυσικό Αέριο</a:t>
          </a:r>
        </a:p>
        <a:p>
          <a:r>
            <a:rPr lang="el-GR" b="1" dirty="0" smtClean="0">
              <a:solidFill>
                <a:schemeClr val="tx1"/>
              </a:solidFill>
            </a:rPr>
            <a:t>Οδ.2003/87/ΕΕ, </a:t>
          </a:r>
          <a:r>
            <a:rPr lang="el-GR" i="1" dirty="0" smtClean="0">
              <a:solidFill>
                <a:schemeClr val="tx1"/>
              </a:solidFill>
            </a:rPr>
            <a:t>περί του συστήματος εμπορίας δικαιωμάτων εκπομπής αερίων θερμοκηπίο</a:t>
          </a:r>
          <a:r>
            <a:rPr lang="el-GR" dirty="0" smtClean="0">
              <a:solidFill>
                <a:schemeClr val="tx1"/>
              </a:solidFill>
            </a:rPr>
            <a:t>υ</a:t>
          </a:r>
        </a:p>
        <a:p>
          <a:endParaRPr lang="el-GR" dirty="0" smtClean="0">
            <a:solidFill>
              <a:schemeClr val="tx1"/>
            </a:solidFill>
          </a:endParaRPr>
        </a:p>
        <a:p>
          <a:endParaRPr lang="el-GR" dirty="0" smtClean="0">
            <a:solidFill>
              <a:schemeClr val="tx1"/>
            </a:solidFill>
          </a:endParaRPr>
        </a:p>
        <a:p>
          <a:endParaRPr lang="el-GR" dirty="0" smtClean="0">
            <a:solidFill>
              <a:schemeClr val="tx1"/>
            </a:solidFill>
          </a:endParaRPr>
        </a:p>
        <a:p>
          <a:endParaRPr lang="el-GR" dirty="0" smtClean="0">
            <a:solidFill>
              <a:schemeClr val="tx1"/>
            </a:solidFill>
          </a:endParaRPr>
        </a:p>
        <a:p>
          <a:endParaRPr lang="el-GR" dirty="0">
            <a:solidFill>
              <a:schemeClr val="tx1"/>
            </a:solidFill>
          </a:endParaRPr>
        </a:p>
      </dgm:t>
    </dgm:pt>
    <dgm:pt modelId="{93A4FEB7-1370-4D24-B40B-545415F0DCD0}" type="parTrans" cxnId="{60843B00-0D71-4595-91E8-B7333EF739FB}">
      <dgm:prSet/>
      <dgm:spPr/>
      <dgm:t>
        <a:bodyPr/>
        <a:lstStyle/>
        <a:p>
          <a:endParaRPr lang="el-GR"/>
        </a:p>
      </dgm:t>
    </dgm:pt>
    <dgm:pt modelId="{F2B51393-C791-405B-86D9-D28062F41B6D}" type="sibTrans" cxnId="{60843B00-0D71-4595-91E8-B7333EF739FB}">
      <dgm:prSet/>
      <dgm:spPr/>
      <dgm:t>
        <a:bodyPr/>
        <a:lstStyle/>
        <a:p>
          <a:endParaRPr lang="el-GR"/>
        </a:p>
      </dgm:t>
    </dgm:pt>
    <dgm:pt modelId="{CE2FB613-AED6-4CB8-ADAB-46E45DDD16A8}" type="pres">
      <dgm:prSet presAssocID="{B556DC3B-7917-4CBC-AFBC-6396275CC438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F31A9A1-D3E8-4E03-9F93-59E7C8EC36F1}" type="pres">
      <dgm:prSet presAssocID="{B556DC3B-7917-4CBC-AFBC-6396275CC438}" presName="matrix" presStyleCnt="0"/>
      <dgm:spPr/>
    </dgm:pt>
    <dgm:pt modelId="{CA8AD113-9902-4C01-B984-ADBDC1957743}" type="pres">
      <dgm:prSet presAssocID="{B556DC3B-7917-4CBC-AFBC-6396275CC438}" presName="tile1" presStyleLbl="node1" presStyleIdx="0" presStyleCnt="4" custScaleY="36671" custLinFactNeighborX="-6333" custLinFactNeighborY="-14440"/>
      <dgm:spPr/>
      <dgm:t>
        <a:bodyPr/>
        <a:lstStyle/>
        <a:p>
          <a:endParaRPr lang="el-GR"/>
        </a:p>
      </dgm:t>
    </dgm:pt>
    <dgm:pt modelId="{F80F299F-6F75-4092-8417-C17DD1142686}" type="pres">
      <dgm:prSet presAssocID="{B556DC3B-7917-4CBC-AFBC-6396275CC43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561DCDB-A082-4984-9B59-6AF2FAFF085A}" type="pres">
      <dgm:prSet presAssocID="{B556DC3B-7917-4CBC-AFBC-6396275CC438}" presName="tile2" presStyleLbl="node1" presStyleIdx="1" presStyleCnt="4" custScaleX="100154" custScaleY="24358" custLinFactNeighborX="-830" custLinFactNeighborY="-5945"/>
      <dgm:spPr/>
      <dgm:t>
        <a:bodyPr/>
        <a:lstStyle/>
        <a:p>
          <a:endParaRPr lang="el-GR"/>
        </a:p>
      </dgm:t>
    </dgm:pt>
    <dgm:pt modelId="{C0221093-842D-4343-A230-0F6DA8C1334E}" type="pres">
      <dgm:prSet presAssocID="{B556DC3B-7917-4CBC-AFBC-6396275CC43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F4EB54-CEEA-4F77-A041-4FB454C02974}" type="pres">
      <dgm:prSet presAssocID="{B556DC3B-7917-4CBC-AFBC-6396275CC438}" presName="tile3" presStyleLbl="node1" presStyleIdx="2" presStyleCnt="4" custScaleY="166358" custLinFactNeighborX="308" custLinFactNeighborY="-10117"/>
      <dgm:spPr/>
      <dgm:t>
        <a:bodyPr/>
        <a:lstStyle/>
        <a:p>
          <a:endParaRPr lang="el-GR"/>
        </a:p>
      </dgm:t>
    </dgm:pt>
    <dgm:pt modelId="{EF646C23-A046-46DE-9B03-6FAA3A3594FF}" type="pres">
      <dgm:prSet presAssocID="{B556DC3B-7917-4CBC-AFBC-6396275CC43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3247DD5-855C-4A32-9814-812A4332E6F2}" type="pres">
      <dgm:prSet presAssocID="{B556DC3B-7917-4CBC-AFBC-6396275CC438}" presName="tile4" presStyleLbl="node1" presStyleIdx="3" presStyleCnt="4" custScaleY="165087" custLinFactNeighborX="850" custLinFactNeighborY="-10389"/>
      <dgm:spPr/>
      <dgm:t>
        <a:bodyPr/>
        <a:lstStyle/>
        <a:p>
          <a:endParaRPr lang="el-GR"/>
        </a:p>
      </dgm:t>
    </dgm:pt>
    <dgm:pt modelId="{4DD2A6A9-4E79-40C5-B1D7-EFF17B6E1610}" type="pres">
      <dgm:prSet presAssocID="{B556DC3B-7917-4CBC-AFBC-6396275CC43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B95DA55-1AD2-471F-8477-F214544E80BA}" type="pres">
      <dgm:prSet presAssocID="{B556DC3B-7917-4CBC-AFBC-6396275CC438}" presName="centerTile" presStyleLbl="fgShp" presStyleIdx="0" presStyleCnt="1" custScaleX="333333" custScaleY="133850" custLinFactY="30327" custLinFactNeighborX="-83294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B8ED50B0-AF59-4043-938F-18793CFBD528}" srcId="{06C5CC3A-0E54-418F-BE7D-9AA8E94DBCB2}" destId="{5679C83D-5AC2-4E8B-AEB6-57EF55E56A66}" srcOrd="2" destOrd="0" parTransId="{5AE3649E-F796-44F8-9572-EFB331BB97CD}" sibTransId="{60B33056-16CC-4441-8B22-B60C94C258A2}"/>
    <dgm:cxn modelId="{DE60BF4A-0DBF-41C8-8646-F841513D1C06}" type="presOf" srcId="{29036D6A-B7F6-497A-9629-FE60BABEB38D}" destId="{C0221093-842D-4343-A230-0F6DA8C1334E}" srcOrd="1" destOrd="0" presId="urn:microsoft.com/office/officeart/2005/8/layout/matrix1"/>
    <dgm:cxn modelId="{EE759EC8-14DB-4A0C-9707-E05DCC420D95}" type="presOf" srcId="{5679C83D-5AC2-4E8B-AEB6-57EF55E56A66}" destId="{D6F4EB54-CEEA-4F77-A041-4FB454C02974}" srcOrd="0" destOrd="0" presId="urn:microsoft.com/office/officeart/2005/8/layout/matrix1"/>
    <dgm:cxn modelId="{60843B00-0D71-4595-91E8-B7333EF739FB}" srcId="{06C5CC3A-0E54-418F-BE7D-9AA8E94DBCB2}" destId="{41A5BE6B-395C-4A90-A1CF-B2C8910E0C87}" srcOrd="3" destOrd="0" parTransId="{93A4FEB7-1370-4D24-B40B-545415F0DCD0}" sibTransId="{F2B51393-C791-405B-86D9-D28062F41B6D}"/>
    <dgm:cxn modelId="{E38345DB-97C6-4C2C-BD0A-1351BD9EA5DB}" srcId="{06C5CC3A-0E54-418F-BE7D-9AA8E94DBCB2}" destId="{08504C74-8121-4C5D-9773-3354CC140F74}" srcOrd="0" destOrd="0" parTransId="{0BA32C07-55F6-402D-98C5-D1F89B7FB276}" sibTransId="{EE36BE00-4A11-4B12-8BC5-A197F66EB6F5}"/>
    <dgm:cxn modelId="{A65438C6-4F98-4879-8373-7F77B165E241}" type="presOf" srcId="{41A5BE6B-395C-4A90-A1CF-B2C8910E0C87}" destId="{4DD2A6A9-4E79-40C5-B1D7-EFF17B6E1610}" srcOrd="1" destOrd="0" presId="urn:microsoft.com/office/officeart/2005/8/layout/matrix1"/>
    <dgm:cxn modelId="{CD23F3CC-71FD-49F3-8F29-EEA057EE5D1B}" srcId="{06C5CC3A-0E54-418F-BE7D-9AA8E94DBCB2}" destId="{29036D6A-B7F6-497A-9629-FE60BABEB38D}" srcOrd="1" destOrd="0" parTransId="{36FB4A40-C19E-4416-A378-1DBA1510C2D9}" sibTransId="{2384FF64-1DC8-47E1-A96C-DCD04BF2EDCB}"/>
    <dgm:cxn modelId="{90E1EB3B-5C69-42E9-95AD-02F72185BBB9}" type="presOf" srcId="{5679C83D-5AC2-4E8B-AEB6-57EF55E56A66}" destId="{EF646C23-A046-46DE-9B03-6FAA3A3594FF}" srcOrd="1" destOrd="0" presId="urn:microsoft.com/office/officeart/2005/8/layout/matrix1"/>
    <dgm:cxn modelId="{4D812948-031D-46FB-A727-02FE568FBE45}" type="presOf" srcId="{08504C74-8121-4C5D-9773-3354CC140F74}" destId="{CA8AD113-9902-4C01-B984-ADBDC1957743}" srcOrd="0" destOrd="0" presId="urn:microsoft.com/office/officeart/2005/8/layout/matrix1"/>
    <dgm:cxn modelId="{F66A7CA9-4797-4D3F-B4B7-F8380738F80B}" type="presOf" srcId="{41A5BE6B-395C-4A90-A1CF-B2C8910E0C87}" destId="{33247DD5-855C-4A32-9814-812A4332E6F2}" srcOrd="0" destOrd="0" presId="urn:microsoft.com/office/officeart/2005/8/layout/matrix1"/>
    <dgm:cxn modelId="{32AE1986-98B1-4859-97CE-4468BE6785FA}" srcId="{B556DC3B-7917-4CBC-AFBC-6396275CC438}" destId="{06C5CC3A-0E54-418F-BE7D-9AA8E94DBCB2}" srcOrd="0" destOrd="0" parTransId="{026398B1-A765-413A-A3ED-B8ED1B74433B}" sibTransId="{C0CF5C87-E1E8-4322-8DBE-F6672EE45F66}"/>
    <dgm:cxn modelId="{1D9C4215-7317-46FD-905A-A5E748CB95F1}" type="presOf" srcId="{B556DC3B-7917-4CBC-AFBC-6396275CC438}" destId="{CE2FB613-AED6-4CB8-ADAB-46E45DDD16A8}" srcOrd="0" destOrd="0" presId="urn:microsoft.com/office/officeart/2005/8/layout/matrix1"/>
    <dgm:cxn modelId="{49B46C08-1645-4EBF-AC35-FEC35C022F98}" type="presOf" srcId="{29036D6A-B7F6-497A-9629-FE60BABEB38D}" destId="{8561DCDB-A082-4984-9B59-6AF2FAFF085A}" srcOrd="0" destOrd="0" presId="urn:microsoft.com/office/officeart/2005/8/layout/matrix1"/>
    <dgm:cxn modelId="{70D599CB-2017-4E08-B8AE-AF664B1C8224}" type="presOf" srcId="{06C5CC3A-0E54-418F-BE7D-9AA8E94DBCB2}" destId="{9B95DA55-1AD2-471F-8477-F214544E80BA}" srcOrd="0" destOrd="0" presId="urn:microsoft.com/office/officeart/2005/8/layout/matrix1"/>
    <dgm:cxn modelId="{CDC14123-F566-4A2F-A03F-6BF082C51610}" type="presOf" srcId="{08504C74-8121-4C5D-9773-3354CC140F74}" destId="{F80F299F-6F75-4092-8417-C17DD1142686}" srcOrd="1" destOrd="0" presId="urn:microsoft.com/office/officeart/2005/8/layout/matrix1"/>
    <dgm:cxn modelId="{BF062A40-4BEA-452F-834E-99494964F007}" type="presParOf" srcId="{CE2FB613-AED6-4CB8-ADAB-46E45DDD16A8}" destId="{3F31A9A1-D3E8-4E03-9F93-59E7C8EC36F1}" srcOrd="0" destOrd="0" presId="urn:microsoft.com/office/officeart/2005/8/layout/matrix1"/>
    <dgm:cxn modelId="{3F20AC8D-C82E-4F58-9394-67707325198C}" type="presParOf" srcId="{3F31A9A1-D3E8-4E03-9F93-59E7C8EC36F1}" destId="{CA8AD113-9902-4C01-B984-ADBDC1957743}" srcOrd="0" destOrd="0" presId="urn:microsoft.com/office/officeart/2005/8/layout/matrix1"/>
    <dgm:cxn modelId="{9819DEEE-59D4-4D8F-99F7-B561BDDCC181}" type="presParOf" srcId="{3F31A9A1-D3E8-4E03-9F93-59E7C8EC36F1}" destId="{F80F299F-6F75-4092-8417-C17DD1142686}" srcOrd="1" destOrd="0" presId="urn:microsoft.com/office/officeart/2005/8/layout/matrix1"/>
    <dgm:cxn modelId="{97766848-60AC-4B3C-800F-F7E526E8BE01}" type="presParOf" srcId="{3F31A9A1-D3E8-4E03-9F93-59E7C8EC36F1}" destId="{8561DCDB-A082-4984-9B59-6AF2FAFF085A}" srcOrd="2" destOrd="0" presId="urn:microsoft.com/office/officeart/2005/8/layout/matrix1"/>
    <dgm:cxn modelId="{891C0313-8AEE-4F46-AC4B-F089DF7F5706}" type="presParOf" srcId="{3F31A9A1-D3E8-4E03-9F93-59E7C8EC36F1}" destId="{C0221093-842D-4343-A230-0F6DA8C1334E}" srcOrd="3" destOrd="0" presId="urn:microsoft.com/office/officeart/2005/8/layout/matrix1"/>
    <dgm:cxn modelId="{F43568AC-FE67-4742-B8E1-4647075A3FC6}" type="presParOf" srcId="{3F31A9A1-D3E8-4E03-9F93-59E7C8EC36F1}" destId="{D6F4EB54-CEEA-4F77-A041-4FB454C02974}" srcOrd="4" destOrd="0" presId="urn:microsoft.com/office/officeart/2005/8/layout/matrix1"/>
    <dgm:cxn modelId="{2625F2FE-C493-40ED-AA54-9AE3D8389DB7}" type="presParOf" srcId="{3F31A9A1-D3E8-4E03-9F93-59E7C8EC36F1}" destId="{EF646C23-A046-46DE-9B03-6FAA3A3594FF}" srcOrd="5" destOrd="0" presId="urn:microsoft.com/office/officeart/2005/8/layout/matrix1"/>
    <dgm:cxn modelId="{42D5DB76-1C03-455C-9EDE-603558E7DF64}" type="presParOf" srcId="{3F31A9A1-D3E8-4E03-9F93-59E7C8EC36F1}" destId="{33247DD5-855C-4A32-9814-812A4332E6F2}" srcOrd="6" destOrd="0" presId="urn:microsoft.com/office/officeart/2005/8/layout/matrix1"/>
    <dgm:cxn modelId="{BF449559-95F3-4CA8-A32A-D3AAF36427AA}" type="presParOf" srcId="{3F31A9A1-D3E8-4E03-9F93-59E7C8EC36F1}" destId="{4DD2A6A9-4E79-40C5-B1D7-EFF17B6E1610}" srcOrd="7" destOrd="0" presId="urn:microsoft.com/office/officeart/2005/8/layout/matrix1"/>
    <dgm:cxn modelId="{472AFC8D-5233-41A9-870F-200BCEBB523F}" type="presParOf" srcId="{CE2FB613-AED6-4CB8-ADAB-46E45DDD16A8}" destId="{9B95DA55-1AD2-471F-8477-F214544E80B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AD113-9902-4C01-B984-ADBDC1957743}">
      <dsp:nvSpPr>
        <dsp:cNvPr id="0" name=""/>
        <dsp:cNvSpPr/>
      </dsp:nvSpPr>
      <dsp:spPr>
        <a:xfrm rot="16200000">
          <a:off x="1579437" y="-1600345"/>
          <a:ext cx="936100" cy="409813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kern="1200" dirty="0"/>
        </a:p>
      </dsp:txBody>
      <dsp:txXfrm rot="5400000">
        <a:off x="-1578" y="-19330"/>
        <a:ext cx="4098131" cy="702075"/>
      </dsp:txXfrm>
    </dsp:sp>
    <dsp:sp modelId="{8561DCDB-A082-4984-9B59-6AF2FAFF085A}">
      <dsp:nvSpPr>
        <dsp:cNvPr id="0" name=""/>
        <dsp:cNvSpPr/>
      </dsp:nvSpPr>
      <dsp:spPr>
        <a:xfrm>
          <a:off x="4059383" y="0"/>
          <a:ext cx="4104442" cy="62178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kern="1200" dirty="0"/>
        </a:p>
      </dsp:txBody>
      <dsp:txXfrm>
        <a:off x="4059383" y="0"/>
        <a:ext cx="4104442" cy="466339"/>
      </dsp:txXfrm>
    </dsp:sp>
    <dsp:sp modelId="{D6F4EB54-CEEA-4F77-A041-4FB454C02974}">
      <dsp:nvSpPr>
        <dsp:cNvPr id="0" name=""/>
        <dsp:cNvSpPr/>
      </dsp:nvSpPr>
      <dsp:spPr>
        <a:xfrm rot="10800000">
          <a:off x="11044" y="619852"/>
          <a:ext cx="4098131" cy="424662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0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/>
            <a:t>Ν.4342/2015 (ΦΕΚ 143Α/9-11-2015)</a:t>
          </a:r>
          <a:r>
            <a:rPr lang="el-GR" sz="1200" kern="1200" dirty="0" smtClean="0"/>
            <a:t>, </a:t>
          </a:r>
          <a:r>
            <a:rPr lang="el-GR" sz="1200" i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εναρμόνιση στο Ελληνικό Δίκαιο της Οδηγίας 2012/27/ΕΕ για την ενεργειακή απόδοση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i="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ΚΥΑ 178679 (ΦΕΚ 2337B/10.7.2017)</a:t>
          </a:r>
          <a:r>
            <a:rPr lang="el-GR" sz="1200" i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, η οποία εμπεριέχει τις </a:t>
          </a:r>
          <a:r>
            <a:rPr lang="el-GR" sz="1200" i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εφαρμοστικές</a:t>
          </a:r>
          <a:r>
            <a:rPr lang="el-GR" sz="1200" i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διατάξεις του Ν.4342/2015, για τη θέσπιση του Μητρώου Ενεργειακών Επιθεωρητών  </a:t>
          </a:r>
          <a:endParaRPr lang="el-GR" sz="1200" i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1044" y="1681508"/>
        <a:ext cx="4098131" cy="3184965"/>
      </dsp:txXfrm>
    </dsp:sp>
    <dsp:sp modelId="{33247DD5-855C-4A32-9814-812A4332E6F2}">
      <dsp:nvSpPr>
        <dsp:cNvPr id="0" name=""/>
        <dsp:cNvSpPr/>
      </dsp:nvSpPr>
      <dsp:spPr>
        <a:xfrm rot="5400000">
          <a:off x="4040109" y="687154"/>
          <a:ext cx="4214175" cy="4098131"/>
        </a:xfrm>
        <a:prstGeom prst="round1Rect">
          <a:avLst/>
        </a:prstGeom>
        <a:solidFill>
          <a:srgbClr val="FFFF00">
            <a:alpha val="46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solidFill>
                <a:schemeClr val="tx1"/>
              </a:solidFill>
            </a:rPr>
            <a:t>Οδ.27/2012/</a:t>
          </a:r>
          <a:r>
            <a:rPr lang="en-US" sz="1200" b="1" kern="1200" dirty="0" smtClean="0">
              <a:solidFill>
                <a:schemeClr val="tx1"/>
              </a:solidFill>
            </a:rPr>
            <a:t>E</a:t>
          </a:r>
          <a:r>
            <a:rPr lang="el-GR" sz="1200" b="1" kern="1200" dirty="0" smtClean="0">
              <a:solidFill>
                <a:schemeClr val="tx1"/>
              </a:solidFill>
            </a:rPr>
            <a:t>Ε,</a:t>
          </a:r>
          <a:r>
            <a:rPr lang="el-GR" sz="1200" kern="1200" dirty="0" smtClean="0">
              <a:solidFill>
                <a:schemeClr val="tx1"/>
              </a:solidFill>
            </a:rPr>
            <a:t> </a:t>
          </a:r>
          <a:r>
            <a:rPr lang="el-GR" sz="1200" i="1" kern="1200" dirty="0" smtClean="0">
              <a:solidFill>
                <a:schemeClr val="tx1"/>
              </a:solidFill>
            </a:rPr>
            <a:t>περί ενεργειακής απόδοσης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solidFill>
                <a:schemeClr val="tx1"/>
              </a:solidFill>
            </a:rPr>
            <a:t>Οδ.</a:t>
          </a:r>
          <a:r>
            <a:rPr lang="en-US" sz="1200" b="1" kern="1200" dirty="0" smtClean="0">
              <a:solidFill>
                <a:schemeClr val="tx1"/>
              </a:solidFill>
            </a:rPr>
            <a:t>28/2009/E</a:t>
          </a:r>
          <a:r>
            <a:rPr lang="el-GR" sz="1200" b="1" kern="1200" dirty="0" smtClean="0">
              <a:solidFill>
                <a:schemeClr val="tx1"/>
              </a:solidFill>
            </a:rPr>
            <a:t>Ε</a:t>
          </a:r>
          <a:r>
            <a:rPr lang="el-GR" sz="1200" kern="1200" dirty="0" smtClean="0">
              <a:solidFill>
                <a:schemeClr val="tx1"/>
              </a:solidFill>
            </a:rPr>
            <a:t>,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l-GR" sz="1200" i="1" kern="1200" dirty="0" smtClean="0">
              <a:solidFill>
                <a:schemeClr val="tx1"/>
              </a:solidFill>
            </a:rPr>
            <a:t>περί ανανεώσιμων πηγών ενέργει</a:t>
          </a:r>
          <a:r>
            <a:rPr lang="el-GR" sz="1200" kern="1200" dirty="0" smtClean="0">
              <a:solidFill>
                <a:schemeClr val="tx1"/>
              </a:solidFill>
            </a:rPr>
            <a:t>ες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u="sng" kern="1200" dirty="0" smtClean="0">
              <a:solidFill>
                <a:schemeClr val="tx1"/>
              </a:solidFill>
            </a:rPr>
            <a:t>Πλαίσιο Αγοράς Ενέργειας</a:t>
          </a:r>
          <a:r>
            <a:rPr lang="el-GR" sz="1200" kern="1200" dirty="0" smtClean="0">
              <a:solidFill>
                <a:schemeClr val="tx1"/>
              </a:solidFill>
            </a:rPr>
            <a:t/>
          </a:r>
          <a:br>
            <a:rPr lang="el-GR" sz="1200" kern="1200" dirty="0" smtClean="0">
              <a:solidFill>
                <a:schemeClr val="tx1"/>
              </a:solidFill>
            </a:rPr>
          </a:br>
          <a:r>
            <a:rPr lang="el-GR" sz="1200" b="1" kern="1200" dirty="0" smtClean="0">
              <a:solidFill>
                <a:schemeClr val="tx1"/>
              </a:solidFill>
            </a:rPr>
            <a:t>Οδ.2009/72/</a:t>
          </a:r>
          <a:r>
            <a:rPr lang="en-US" sz="1200" b="1" kern="1200" dirty="0" smtClean="0">
              <a:solidFill>
                <a:schemeClr val="tx1"/>
              </a:solidFill>
            </a:rPr>
            <a:t>E</a:t>
          </a:r>
          <a:r>
            <a:rPr lang="el-GR" sz="1200" b="1" kern="1200" dirty="0" smtClean="0">
              <a:solidFill>
                <a:schemeClr val="tx1"/>
              </a:solidFill>
            </a:rPr>
            <a:t>Ε</a:t>
          </a:r>
          <a:r>
            <a:rPr lang="el-GR" sz="1200" kern="1200" dirty="0" smtClean="0">
              <a:solidFill>
                <a:schemeClr val="tx1"/>
              </a:solidFill>
            </a:rPr>
            <a:t>,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l-GR" sz="1200" i="1" kern="1200" dirty="0" smtClean="0">
              <a:solidFill>
                <a:schemeClr val="tx1"/>
              </a:solidFill>
            </a:rPr>
            <a:t>Ηλεκτρική ενέργεια            </a:t>
          </a:r>
          <a:r>
            <a:rPr lang="el-GR" sz="1200" b="1" kern="1200" dirty="0" smtClean="0">
              <a:solidFill>
                <a:schemeClr val="tx1"/>
              </a:solidFill>
            </a:rPr>
            <a:t>Οδ.2009/73/</a:t>
          </a:r>
          <a:r>
            <a:rPr lang="en-US" sz="1200" b="1" kern="1200" dirty="0" smtClean="0">
              <a:solidFill>
                <a:schemeClr val="tx1"/>
              </a:solidFill>
            </a:rPr>
            <a:t>E</a:t>
          </a:r>
          <a:r>
            <a:rPr lang="el-GR" sz="1200" b="1" kern="1200" dirty="0" smtClean="0">
              <a:solidFill>
                <a:schemeClr val="tx1"/>
              </a:solidFill>
            </a:rPr>
            <a:t>Ε</a:t>
          </a:r>
          <a:r>
            <a:rPr lang="el-GR" sz="1200" kern="1200" dirty="0" smtClean="0">
              <a:solidFill>
                <a:schemeClr val="tx1"/>
              </a:solidFill>
            </a:rPr>
            <a:t>, </a:t>
          </a:r>
          <a:r>
            <a:rPr lang="el-GR" sz="1200" i="1" kern="1200" dirty="0" smtClean="0">
              <a:solidFill>
                <a:schemeClr val="tx1"/>
              </a:solidFill>
            </a:rPr>
            <a:t>Φυσικό Αέριο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solidFill>
                <a:schemeClr val="tx1"/>
              </a:solidFill>
            </a:rPr>
            <a:t>Οδ.2003/87/ΕΕ, </a:t>
          </a:r>
          <a:r>
            <a:rPr lang="el-GR" sz="1200" i="1" kern="1200" dirty="0" smtClean="0">
              <a:solidFill>
                <a:schemeClr val="tx1"/>
              </a:solidFill>
            </a:rPr>
            <a:t>περί του συστήματος εμπορίας δικαιωμάτων εκπομπής αερίων θερμοκηπίο</a:t>
          </a:r>
          <a:r>
            <a:rPr lang="el-GR" sz="1200" kern="1200" dirty="0" smtClean="0">
              <a:solidFill>
                <a:schemeClr val="tx1"/>
              </a:solidFill>
            </a:rPr>
            <a:t>υ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kern="1200" dirty="0">
            <a:solidFill>
              <a:schemeClr val="tx1"/>
            </a:solidFill>
          </a:endParaRPr>
        </a:p>
      </dsp:txBody>
      <dsp:txXfrm rot="-5400000">
        <a:off x="4098131" y="1682676"/>
        <a:ext cx="4098131" cy="3160631"/>
      </dsp:txXfrm>
    </dsp:sp>
    <dsp:sp modelId="{9B95DA55-1AD2-471F-8477-F214544E80BA}">
      <dsp:nvSpPr>
        <dsp:cNvPr id="0" name=""/>
        <dsp:cNvSpPr/>
      </dsp:nvSpPr>
      <dsp:spPr>
        <a:xfrm>
          <a:off x="0" y="3361931"/>
          <a:ext cx="8196254" cy="170839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8580" rIns="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Οι τρεις βασικοί στόχοι: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1. Διασφάλιση των αποθεμάτων (</a:t>
          </a:r>
          <a:r>
            <a:rPr lang="en-GB" sz="1800" kern="1200" dirty="0" smtClean="0"/>
            <a:t>security of supply</a:t>
          </a:r>
          <a:r>
            <a:rPr lang="el-GR" sz="1800" kern="1200" dirty="0" smtClean="0"/>
            <a:t>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2. Ανταγωνιστικότητα (</a:t>
          </a:r>
          <a:r>
            <a:rPr lang="en-GB" sz="1800" kern="1200" dirty="0" smtClean="0"/>
            <a:t>competitiveness</a:t>
          </a:r>
          <a:r>
            <a:rPr lang="el-GR" sz="1800" kern="1200" dirty="0" smtClean="0"/>
            <a:t>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3. </a:t>
          </a:r>
          <a:r>
            <a:rPr lang="el-GR" sz="1800" kern="1200" dirty="0" err="1" smtClean="0"/>
            <a:t>Αειφορία</a:t>
          </a:r>
          <a:r>
            <a:rPr lang="el-GR" sz="1800" kern="1200" dirty="0" smtClean="0"/>
            <a:t> (</a:t>
          </a:r>
          <a:r>
            <a:rPr lang="en-GB" sz="1800" kern="1200" dirty="0" smtClean="0"/>
            <a:t>sustainability</a:t>
          </a:r>
          <a:r>
            <a:rPr lang="el-GR" sz="1800" kern="1200" dirty="0" smtClean="0"/>
            <a:t>)</a:t>
          </a:r>
          <a:endParaRPr lang="el-GR" sz="1800" kern="1200" dirty="0"/>
        </a:p>
      </dsp:txBody>
      <dsp:txXfrm>
        <a:off x="83397" y="3445328"/>
        <a:ext cx="8029460" cy="1541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9E77580-046C-4ED1-9065-5F9E27124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85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104A60-D597-4003-A0C7-2339A2C0B0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41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l-GR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F20C5C-C7E4-4CB2-A522-42EFBFF990D8}" type="slidenum">
              <a:rPr lang="de-AT" altLang="el-GR">
                <a:solidFill>
                  <a:prstClr val="black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de-AT" altLang="el-GR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81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C7B45-B841-483F-B9FE-03018053503F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28952-F6D9-4E80-9C85-AB82A48C0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2589B-8531-44CC-8B8B-B151A17EC469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6BC3-8B8D-4F46-90F0-9300A4904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6B5FB-496B-4099-A18B-1D6527B60E77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D00AB-678E-4DD5-A84D-DCC3F906A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827584" y="6494818"/>
            <a:ext cx="2895600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sz="1000" dirty="0" smtClean="0">
                <a:latin typeface="Calibri" pitchFamily="34" charset="0"/>
              </a:rPr>
              <a:t>www.tuvaustriahellas.gr</a:t>
            </a:r>
            <a:endParaRPr lang="de-DE" sz="1000" dirty="0">
              <a:latin typeface="Calibri" pitchFamily="34" charset="0"/>
            </a:endParaRP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5789613" y="2447925"/>
            <a:ext cx="3354387" cy="1628775"/>
          </a:xfrm>
          <a:prstGeom prst="rect">
            <a:avLst/>
          </a:prstGeom>
        </p:spPr>
        <p:txBody>
          <a:bodyPr anchor="t"/>
          <a:lstStyle>
            <a:lvl1pPr>
              <a:defRPr sz="2800" smtClean="0">
                <a:ea typeface="ＭＳ Ｐゴシック" pitchFamily="34" charset="-128"/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de-DE" dirty="0" smtClean="0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78500" y="4005263"/>
            <a:ext cx="3275013" cy="1630362"/>
          </a:xfrm>
        </p:spPr>
        <p:txBody>
          <a:bodyPr/>
          <a:lstStyle>
            <a:lvl1pPr marL="0" indent="0">
              <a:buFont typeface="Monaco CY" pitchFamily="48" charset="-52"/>
              <a:buNone/>
              <a:defRPr b="0" smtClean="0">
                <a:ea typeface="ＭＳ Ｐゴシック" pitchFamily="34" charset="-128"/>
              </a:defRPr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de-DE" smtClean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2179" y="417503"/>
            <a:ext cx="920576" cy="682811"/>
          </a:xfrm>
          <a:prstGeom prst="rect">
            <a:avLst/>
          </a:prstGeom>
        </p:spPr>
      </p:pic>
      <p:pic>
        <p:nvPicPr>
          <p:cNvPr id="13" name="Bild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08" y="-1"/>
            <a:ext cx="547159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6"/>
          <p:cNvSpPr txBox="1"/>
          <p:nvPr userDrawn="1"/>
        </p:nvSpPr>
        <p:spPr>
          <a:xfrm>
            <a:off x="3730646" y="6494818"/>
            <a:ext cx="1555750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TÜV AUSTRIA HELLAS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8256034" y="6494818"/>
            <a:ext cx="442913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62CE698-DA6A-4657-9A33-E64C6D17066F}" type="slidenum">
              <a:rPr lang="de-AT" altLang="el-GR" sz="1000" smtClean="0">
                <a:solidFill>
                  <a:srgbClr val="8D9393"/>
                </a:solidFill>
                <a:latin typeface="Helvetica Neue"/>
              </a:rPr>
              <a:pPr algn="r" eaLnBrk="1" hangingPunct="1"/>
              <a:t>‹#›</a:t>
            </a:fld>
            <a:endParaRPr lang="de-AT" altLang="el-GR" sz="1000" smtClean="0">
              <a:solidFill>
                <a:srgbClr val="8D9393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370055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7789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54875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71015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564341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77604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95674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94851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ACDE-9CAF-4D24-9636-DA42C5779E0B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61AB6-2CD4-4695-9128-CD5910BC1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100247"/>
      </p:ext>
    </p:extLst>
  </p:cSld>
  <p:clrMapOvr>
    <a:masterClrMapping/>
  </p:clrMapOvr>
  <p:transition spd="slow">
    <p:fade thruBlk="1"/>
  </p:transition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166523058"/>
      </p:ext>
    </p:extLst>
  </p:cSld>
  <p:clrMapOvr>
    <a:masterClrMapping/>
  </p:clrMapOvr>
  <p:transition spd="slow">
    <p:fade thruBlk="1"/>
  </p:transition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79783336"/>
      </p:ext>
    </p:extLst>
  </p:cSld>
  <p:clrMapOvr>
    <a:masterClrMapping/>
  </p:clrMapOvr>
  <p:transition spd="slow">
    <p:fade thruBlk="1"/>
  </p:transition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4707118"/>
      </p:ext>
    </p:extLst>
  </p:cSld>
  <p:clrMapOvr>
    <a:masterClrMapping/>
  </p:clrMapOvr>
  <p:transition spd="slow">
    <p:fade thruBlk="1"/>
  </p:transition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1714031"/>
      </p:ext>
    </p:extLst>
  </p:cSld>
  <p:clrMapOvr>
    <a:masterClrMapping/>
  </p:clrMapOvr>
  <p:transition spd="slow">
    <p:fade thruBlk="1"/>
  </p:transition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762000" y="1341438"/>
            <a:ext cx="8229600" cy="5000625"/>
          </a:xfrm>
        </p:spPr>
        <p:txBody>
          <a:bodyPr/>
          <a:lstStyle/>
          <a:p>
            <a:pPr lvl="0"/>
            <a:r>
              <a:rPr lang="el-GR" noProof="0" smtClean="0"/>
              <a:t>Κάντε κλικ στο εικονίδιο για να προσθέσετε έναν πίνακα</a:t>
            </a:r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674609102"/>
      </p:ext>
    </p:extLst>
  </p:cSld>
  <p:clrMapOvr>
    <a:masterClrMapping/>
  </p:clrMapOvr>
  <p:transition spd="med">
    <p:fade/>
  </p:transition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5769536"/>
      </p:ext>
    </p:extLst>
  </p:cSld>
  <p:clrMapOvr>
    <a:masterClrMapping/>
  </p:clrMapOvr>
  <p:transition spd="slow">
    <p:fade thruBlk="1"/>
  </p:transition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" r="684" b="1009"/>
          <a:stretch>
            <a:fillRect/>
          </a:stretch>
        </p:blipFill>
        <p:spPr bwMode="auto">
          <a:xfrm>
            <a:off x="425450" y="0"/>
            <a:ext cx="8597900" cy="648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/>
          <p:cNvSpPr/>
          <p:nvPr userDrawn="1"/>
        </p:nvSpPr>
        <p:spPr>
          <a:xfrm>
            <a:off x="1550988" y="2914651"/>
            <a:ext cx="6907212" cy="1750483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  <a:effectLst>
            <a:outerShdw blurRad="40000" dist="101600" dir="354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7" name="Textfeld 9"/>
          <p:cNvSpPr txBox="1"/>
          <p:nvPr userDrawn="1"/>
        </p:nvSpPr>
        <p:spPr>
          <a:xfrm rot="16200000">
            <a:off x="-3228181" y="3234531"/>
            <a:ext cx="6883400" cy="414338"/>
          </a:xfrm>
          <a:prstGeom prst="rect">
            <a:avLst/>
          </a:prstGeom>
          <a:solidFill>
            <a:srgbClr val="C30014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>
                <a:solidFill>
                  <a:prstClr val="white"/>
                </a:solidFill>
                <a:latin typeface="Helvetica Neue"/>
                <a:cs typeface="Helvetica Neue"/>
              </a:rPr>
              <a:t>   </a:t>
            </a:r>
            <a:r>
              <a:rPr lang="de-AT" sz="2050" spc="70" dirty="0">
                <a:solidFill>
                  <a:prstClr val="white"/>
                </a:solidFill>
                <a:latin typeface="Helvetica Neue"/>
                <a:cs typeface="Helvetica Neue"/>
              </a:rPr>
              <a:t>TÜV AUSTRIA </a:t>
            </a:r>
            <a:r>
              <a:rPr lang="en-GB" sz="2050" spc="70" dirty="0">
                <a:solidFill>
                  <a:prstClr val="white"/>
                </a:solidFill>
                <a:latin typeface="Helvetica Neue"/>
                <a:cs typeface="Helvetica Neue"/>
              </a:rPr>
              <a:t>GROUP</a:t>
            </a:r>
          </a:p>
        </p:txBody>
      </p:sp>
      <p:pic>
        <p:nvPicPr>
          <p:cNvPr id="8" name="Picture 10" descr="tuv_austria_hellas_smal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18585"/>
            <a:ext cx="1512888" cy="1492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238400" y="3182289"/>
            <a:ext cx="7322400" cy="1353600"/>
          </a:xfrm>
          <a:prstGeom prst="rect">
            <a:avLst/>
          </a:prstGeom>
        </p:spPr>
        <p:txBody>
          <a:bodyPr lIns="252000" tIns="374400" rIns="324000" anchor="b" anchorCtr="0"/>
          <a:lstStyle>
            <a:lvl1pPr algn="r">
              <a:defRPr lang="de-AT" sz="3200" b="1" i="0" kern="1200" spc="40" baseline="0" dirty="0">
                <a:solidFill>
                  <a:schemeClr val="accent2"/>
                </a:solidFill>
                <a:latin typeface="Garamond" panose="02020404030301010803" pitchFamily="18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AT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0"/>
          </p:nvPr>
        </p:nvSpPr>
        <p:spPr>
          <a:xfrm>
            <a:off x="744448" y="6036026"/>
            <a:ext cx="5513387" cy="3513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0" indent="0">
              <a:buNone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6529072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798796" y="1472540"/>
            <a:ext cx="8124487" cy="4969317"/>
          </a:xfr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468745" y="123825"/>
            <a:ext cx="7103630" cy="819150"/>
          </a:xfrm>
          <a:prstGeom prst="rect">
            <a:avLst/>
          </a:prstGeom>
        </p:spPr>
        <p:txBody>
          <a:bodyPr anchor="b" anchorCtr="0"/>
          <a:lstStyle>
            <a:lvl1pPr algn="l">
              <a:defRPr sz="2200" b="0" i="0" spc="40">
                <a:solidFill>
                  <a:srgbClr val="C3001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2729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3D21B-F656-4DCC-AC3E-65BBC1E7047E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4A64C-CEFC-4C85-8DBB-84ABE8E78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798796" y="1472540"/>
            <a:ext cx="8124487" cy="4969317"/>
          </a:xfr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AT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4581806" y="3100809"/>
            <a:ext cx="4581806" cy="769441"/>
          </a:xfrm>
          <a:prstGeom prst="rect">
            <a:avLst/>
          </a:prstGeom>
          <a:solidFill>
            <a:srgbClr val="EEF4F7">
              <a:alpha val="77000"/>
            </a:srgbClr>
          </a:solidFill>
        </p:spPr>
        <p:txBody>
          <a:bodyPr wrap="square" rIns="324000" anchor="b" anchorCtr="0">
            <a:spAutoFit/>
          </a:bodyPr>
          <a:lstStyle>
            <a:lvl1pPr algn="r">
              <a:defRPr sz="2200" b="0" i="0" spc="40">
                <a:solidFill>
                  <a:srgbClr val="C3001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801587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798796" y="1472540"/>
            <a:ext cx="8124487" cy="4969317"/>
          </a:xfr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AT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468745" y="123825"/>
            <a:ext cx="7103630" cy="819150"/>
          </a:xfrm>
          <a:prstGeom prst="rect">
            <a:avLst/>
          </a:prstGeom>
        </p:spPr>
        <p:txBody>
          <a:bodyPr anchor="b" anchorCtr="0"/>
          <a:lstStyle>
            <a:lvl1pPr algn="l">
              <a:defRPr sz="2200" b="0" i="0" spc="40">
                <a:solidFill>
                  <a:srgbClr val="C3001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111703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5319250"/>
      </p:ext>
    </p:extLst>
  </p:cSld>
  <p:clrMapOvr>
    <a:masterClrMapping/>
  </p:clrMapOvr>
  <p:transition spd="slow">
    <p:fade thruBlk="1"/>
  </p:transition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2654447"/>
      </p:ext>
    </p:extLst>
  </p:cSld>
  <p:clrMapOvr>
    <a:masterClrMapping/>
  </p:clrMapOvr>
  <p:transition spd="slow">
    <p:fade thruBlk="1"/>
  </p:transition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2671132"/>
      </p:ext>
    </p:extLst>
  </p:cSld>
  <p:clrMapOvr>
    <a:masterClrMapping/>
  </p:clrMapOvr>
  <p:transition spd="slow">
    <p:fade thruBlk="1"/>
  </p:transition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813245"/>
      </p:ext>
    </p:extLst>
  </p:cSld>
  <p:clrMapOvr>
    <a:masterClrMapping/>
  </p:clrMapOvr>
  <p:transition spd="slow">
    <p:fade thruBlk="1"/>
  </p:transition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2169471"/>
      </p:ext>
    </p:extLst>
  </p:cSld>
  <p:clrMapOvr>
    <a:masterClrMapping/>
  </p:clrMapOvr>
  <p:transition spd="slow">
    <p:fade thruBlk="1"/>
  </p:transition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4496636"/>
      </p:ext>
    </p:extLst>
  </p:cSld>
  <p:clrMapOvr>
    <a:masterClrMapping/>
  </p:clrMapOvr>
  <p:transition spd="slow">
    <p:fade thruBlk="1"/>
  </p:transition>
  <p:hf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798796" y="1472540"/>
            <a:ext cx="8124487" cy="4969317"/>
          </a:xfr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lnSpc>
                <a:spcPct val="150000"/>
              </a:lnSpc>
              <a:buFontTx/>
              <a:buBlip>
                <a:blip r:embed="rId2"/>
              </a:buBlip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ct val="150000"/>
              </a:lnSpc>
              <a:defRPr sz="1700">
                <a:solidFill>
                  <a:srgbClr val="4E606B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AT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468745" y="123825"/>
            <a:ext cx="7103630" cy="819150"/>
          </a:xfrm>
          <a:prstGeom prst="rect">
            <a:avLst/>
          </a:prstGeom>
        </p:spPr>
        <p:txBody>
          <a:bodyPr anchor="b" anchorCtr="0"/>
          <a:lstStyle>
            <a:lvl1pPr algn="l">
              <a:defRPr sz="2200" b="0" i="0" spc="40">
                <a:solidFill>
                  <a:srgbClr val="C3001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37845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9655560"/>
      </p:ext>
    </p:extLst>
  </p:cSld>
  <p:clrMapOvr>
    <a:masterClrMapping/>
  </p:clrMapOvr>
  <p:transition spd="slow">
    <p:fade thruBlk="1"/>
  </p:transition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F6DAB-16BB-41CD-89D4-AEBFDDDAAE45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A71D7-0A0A-4DB0-BDFE-88756C077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367491"/>
      </p:ext>
    </p:extLst>
  </p:cSld>
  <p:clrMapOvr>
    <a:masterClrMapping/>
  </p:clrMapOvr>
  <p:transition spd="slow">
    <p:fade thruBlk="1"/>
  </p:transition>
  <p:hf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4736448"/>
      </p:ext>
    </p:extLst>
  </p:cSld>
  <p:clrMapOvr>
    <a:masterClrMapping/>
  </p:clrMapOvr>
  <p:transition spd="slow">
    <p:fade thruBlk="1"/>
  </p:transition>
  <p:hf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 userDrawn="1"/>
        </p:nvSpPr>
        <p:spPr>
          <a:xfrm>
            <a:off x="827584" y="476672"/>
            <a:ext cx="684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Νέα πρότυπα &amp; Αειφορία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0919160"/>
      </p:ext>
    </p:extLst>
  </p:cSld>
  <p:clrMapOvr>
    <a:masterClrMapping/>
  </p:clrMapOvr>
  <p:transition spd="slow">
    <p:fade thruBlk="1"/>
  </p:transition>
  <p:hf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" r="684" b="1009"/>
          <a:stretch>
            <a:fillRect/>
          </a:stretch>
        </p:blipFill>
        <p:spPr bwMode="auto">
          <a:xfrm>
            <a:off x="425450" y="0"/>
            <a:ext cx="8597900" cy="648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/>
          <p:cNvSpPr/>
          <p:nvPr userDrawn="1"/>
        </p:nvSpPr>
        <p:spPr>
          <a:xfrm>
            <a:off x="1550988" y="2914651"/>
            <a:ext cx="6907212" cy="1750483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  <a:effectLst>
            <a:outerShdw blurRad="40000" dist="101600" dir="354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7" name="Textfeld 9"/>
          <p:cNvSpPr txBox="1"/>
          <p:nvPr userDrawn="1"/>
        </p:nvSpPr>
        <p:spPr>
          <a:xfrm rot="16200000">
            <a:off x="-3228181" y="3234531"/>
            <a:ext cx="6883400" cy="414338"/>
          </a:xfrm>
          <a:prstGeom prst="rect">
            <a:avLst/>
          </a:prstGeom>
          <a:solidFill>
            <a:srgbClr val="C30014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>
                <a:solidFill>
                  <a:prstClr val="white"/>
                </a:solidFill>
                <a:latin typeface="Helvetica Neue"/>
                <a:cs typeface="Helvetica Neue"/>
              </a:rPr>
              <a:t>   </a:t>
            </a:r>
            <a:r>
              <a:rPr lang="de-AT" sz="2050" spc="70" dirty="0">
                <a:solidFill>
                  <a:prstClr val="white"/>
                </a:solidFill>
                <a:latin typeface="Helvetica Neue"/>
                <a:cs typeface="Helvetica Neue"/>
              </a:rPr>
              <a:t>TÜV AUSTRIA </a:t>
            </a:r>
            <a:r>
              <a:rPr lang="en-GB" sz="2050" spc="70" dirty="0">
                <a:solidFill>
                  <a:prstClr val="white"/>
                </a:solidFill>
                <a:latin typeface="Helvetica Neue"/>
                <a:cs typeface="Helvetica Neue"/>
              </a:rPr>
              <a:t>GROUP</a:t>
            </a:r>
          </a:p>
        </p:txBody>
      </p:sp>
      <p:pic>
        <p:nvPicPr>
          <p:cNvPr id="8" name="Picture 10" descr="tuv_austria_hellas_smal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72135"/>
            <a:ext cx="1166094" cy="822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238400" y="3182289"/>
            <a:ext cx="7322400" cy="1353600"/>
          </a:xfrm>
          <a:prstGeom prst="rect">
            <a:avLst/>
          </a:prstGeom>
        </p:spPr>
        <p:txBody>
          <a:bodyPr lIns="252000" tIns="374400" rIns="324000" anchor="b" anchorCtr="0"/>
          <a:lstStyle>
            <a:lvl1pPr algn="r">
              <a:defRPr lang="de-AT" sz="3200" b="1" i="0" kern="1200" spc="40" baseline="0" dirty="0">
                <a:solidFill>
                  <a:schemeClr val="accent2"/>
                </a:solidFill>
                <a:latin typeface="Garamond" panose="02020404030301010803" pitchFamily="18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AT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0"/>
          </p:nvPr>
        </p:nvSpPr>
        <p:spPr>
          <a:xfrm>
            <a:off x="744448" y="6036026"/>
            <a:ext cx="5513387" cy="3513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5pPr marL="0" indent="0">
              <a:buNone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89057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cons beside+Logo, Title, Text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/>
          <p:nvPr userDrawn="1"/>
        </p:nvSpPr>
        <p:spPr>
          <a:xfrm>
            <a:off x="419100" y="1"/>
            <a:ext cx="8737600" cy="10795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25400" algn="tl" rotWithShape="0">
              <a:srgbClr val="000000">
                <a:alpha val="7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solidFill>
                  <a:prstClr val="white"/>
                </a:solidFill>
                <a:latin typeface="Helvetica Neue"/>
              </a:rPr>
              <a:t>x</a:t>
            </a:r>
            <a:endParaRPr lang="de-AT" dirty="0">
              <a:solidFill>
                <a:prstClr val="white"/>
              </a:solidFill>
              <a:latin typeface="Helvetica Neue"/>
            </a:endParaRPr>
          </a:p>
        </p:txBody>
      </p:sp>
      <p:pic>
        <p:nvPicPr>
          <p:cNvPr id="5" name="Picture 7" descr="tuv_austria_hellas_sm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318" y="249767"/>
            <a:ext cx="971007" cy="793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Inhaltsplatzhalter 2"/>
          <p:cNvSpPr>
            <a:spLocks noGrp="1"/>
          </p:cNvSpPr>
          <p:nvPr>
            <p:ph idx="1"/>
          </p:nvPr>
        </p:nvSpPr>
        <p:spPr>
          <a:xfrm>
            <a:off x="726624" y="1219208"/>
            <a:ext cx="8196667" cy="510539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buFontTx/>
              <a:buBlip>
                <a:blip r:embed="rId3"/>
              </a:buBlip>
              <a:defRPr sz="1600">
                <a:solidFill>
                  <a:srgbClr val="4E606B"/>
                </a:solidFill>
                <a:latin typeface="Helvetica Neue Light"/>
                <a:cs typeface="Helvetica Neue"/>
              </a:defRPr>
            </a:lvl1pPr>
            <a:lvl2pPr marL="741600" indent="-285750">
              <a:lnSpc>
                <a:spcPct val="100000"/>
              </a:lnSpc>
              <a:buFont typeface="Symbol" panose="05050102010706020507" pitchFamily="18" charset="2"/>
              <a:buChar char="-"/>
              <a:defRPr sz="1400">
                <a:solidFill>
                  <a:srgbClr val="4E606B"/>
                </a:solidFill>
                <a:latin typeface="Helvetica Neue Light"/>
                <a:cs typeface="Helvetica Neue"/>
              </a:defRPr>
            </a:lvl2pPr>
            <a:lvl3pPr marL="1143000" indent="-228600">
              <a:lnSpc>
                <a:spcPct val="100000"/>
              </a:lnSpc>
              <a:buFont typeface="Symbol" panose="05050102010706020507" pitchFamily="18" charset="2"/>
              <a:buChar char="-"/>
              <a:defRPr sz="1400" baseline="0">
                <a:solidFill>
                  <a:srgbClr val="4E606B"/>
                </a:solidFill>
                <a:latin typeface="Helvetica Neue Light"/>
                <a:cs typeface="Helvetica Neue"/>
              </a:defRPr>
            </a:lvl3pPr>
            <a:lvl4pPr marL="1600200" indent="-228600">
              <a:lnSpc>
                <a:spcPct val="100000"/>
              </a:lnSpc>
              <a:buFont typeface="Symbol" panose="05050102010706020507" pitchFamily="18" charset="2"/>
              <a:buChar char="-"/>
              <a:defRPr sz="1400" baseline="0">
                <a:solidFill>
                  <a:srgbClr val="4E606B"/>
                </a:solidFill>
                <a:latin typeface="Helvetica Neue Light"/>
                <a:cs typeface="Helvetica Neue"/>
              </a:defRPr>
            </a:lvl4pPr>
            <a:lvl5pPr marL="2057400" indent="-228600">
              <a:lnSpc>
                <a:spcPct val="100000"/>
              </a:lnSpc>
              <a:buFont typeface="Symbol" panose="05050102010706020507" pitchFamily="18" charset="2"/>
              <a:buChar char="-"/>
              <a:defRPr sz="1400">
                <a:solidFill>
                  <a:srgbClr val="4E606B"/>
                </a:solidFill>
                <a:latin typeface="Helvetica Neue Light"/>
                <a:cs typeface="Helvetica Neue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" name="Titel 7"/>
          <p:cNvSpPr>
            <a:spLocks noGrp="1"/>
          </p:cNvSpPr>
          <p:nvPr>
            <p:ph type="title"/>
          </p:nvPr>
        </p:nvSpPr>
        <p:spPr>
          <a:xfrm>
            <a:off x="727617" y="217391"/>
            <a:ext cx="6816184" cy="802540"/>
          </a:xfrm>
          <a:prstGeom prst="rect">
            <a:avLst/>
          </a:prstGeom>
        </p:spPr>
        <p:txBody>
          <a:bodyPr vert="horz"/>
          <a:lstStyle>
            <a:lvl1pPr algn="l">
              <a:defRPr lang="de-AT" sz="2200" b="0" i="0" kern="1200" spc="40" baseline="0" dirty="0" smtClean="0">
                <a:solidFill>
                  <a:srgbClr val="C30014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255966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beside+Logo, Titlearea without shadow, Text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uv_austria_hellas_sm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249767"/>
            <a:ext cx="938957" cy="793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Inhaltsplatzhalter 2"/>
          <p:cNvSpPr>
            <a:spLocks noGrp="1"/>
          </p:cNvSpPr>
          <p:nvPr>
            <p:ph idx="1"/>
          </p:nvPr>
        </p:nvSpPr>
        <p:spPr>
          <a:xfrm>
            <a:off x="726624" y="1219208"/>
            <a:ext cx="8196667" cy="510539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buFontTx/>
              <a:buBlip>
                <a:blip r:embed="rId3"/>
              </a:buBlip>
              <a:defRPr sz="1600">
                <a:solidFill>
                  <a:srgbClr val="4E606B"/>
                </a:solidFill>
                <a:latin typeface="Helvetica Neue Light"/>
                <a:cs typeface="Helvetica Neue"/>
              </a:defRPr>
            </a:lvl1pPr>
            <a:lvl2pPr marL="741600" indent="-285750">
              <a:lnSpc>
                <a:spcPct val="100000"/>
              </a:lnSpc>
              <a:buFont typeface="Symbol" panose="05050102010706020507" pitchFamily="18" charset="2"/>
              <a:buChar char="-"/>
              <a:defRPr sz="1400">
                <a:solidFill>
                  <a:srgbClr val="4E606B"/>
                </a:solidFill>
                <a:latin typeface="Helvetica Neue Light"/>
                <a:cs typeface="Helvetica Neue"/>
              </a:defRPr>
            </a:lvl2pPr>
            <a:lvl3pPr marL="1143000" indent="-228600">
              <a:lnSpc>
                <a:spcPct val="100000"/>
              </a:lnSpc>
              <a:buFont typeface="Symbol" panose="05050102010706020507" pitchFamily="18" charset="2"/>
              <a:buChar char="-"/>
              <a:defRPr sz="1400" baseline="0">
                <a:solidFill>
                  <a:srgbClr val="4E606B"/>
                </a:solidFill>
                <a:latin typeface="Helvetica Neue Light"/>
                <a:cs typeface="Helvetica Neue"/>
              </a:defRPr>
            </a:lvl3pPr>
            <a:lvl4pPr marL="1600200" indent="-228600">
              <a:lnSpc>
                <a:spcPct val="100000"/>
              </a:lnSpc>
              <a:buFont typeface="Symbol" panose="05050102010706020507" pitchFamily="18" charset="2"/>
              <a:buChar char="-"/>
              <a:defRPr sz="1400" baseline="0">
                <a:solidFill>
                  <a:srgbClr val="4E606B"/>
                </a:solidFill>
                <a:latin typeface="Helvetica Neue Light"/>
                <a:cs typeface="Helvetica Neue"/>
              </a:defRPr>
            </a:lvl4pPr>
            <a:lvl5pPr marL="2057400" indent="-228600">
              <a:lnSpc>
                <a:spcPct val="100000"/>
              </a:lnSpc>
              <a:buFont typeface="Symbol" panose="05050102010706020507" pitchFamily="18" charset="2"/>
              <a:buChar char="-"/>
              <a:defRPr sz="1400">
                <a:solidFill>
                  <a:srgbClr val="4E606B"/>
                </a:solidFill>
                <a:latin typeface="Helvetica Neue Light"/>
                <a:cs typeface="Helvetica Neue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3" name="Titel 7"/>
          <p:cNvSpPr>
            <a:spLocks noGrp="1"/>
          </p:cNvSpPr>
          <p:nvPr>
            <p:ph type="title"/>
          </p:nvPr>
        </p:nvSpPr>
        <p:spPr>
          <a:xfrm>
            <a:off x="727617" y="217391"/>
            <a:ext cx="6816184" cy="802540"/>
          </a:xfrm>
          <a:prstGeom prst="rect">
            <a:avLst/>
          </a:prstGeom>
        </p:spPr>
        <p:txBody>
          <a:bodyPr vert="horz"/>
          <a:lstStyle>
            <a:lvl1pPr algn="l">
              <a:defRPr lang="de-AT" sz="2200" b="0" i="0" kern="1200" spc="40" baseline="0" dirty="0" smtClean="0">
                <a:solidFill>
                  <a:srgbClr val="C30014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9670655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b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94189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 Group b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 rot="16200000">
            <a:off x="-3228181" y="3234531"/>
            <a:ext cx="6883400" cy="414338"/>
          </a:xfrm>
          <a:prstGeom prst="rect">
            <a:avLst/>
          </a:prstGeom>
          <a:solidFill>
            <a:srgbClr val="C30014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dirty="0">
                <a:solidFill>
                  <a:prstClr val="white"/>
                </a:solidFill>
                <a:latin typeface="Helvetica Neue"/>
                <a:cs typeface="Helvetica Neue"/>
              </a:rPr>
              <a:t>   </a:t>
            </a:r>
            <a:r>
              <a:rPr lang="de-AT" sz="2050" spc="70" dirty="0">
                <a:solidFill>
                  <a:prstClr val="white"/>
                </a:solidFill>
                <a:latin typeface="Helvetica Neue"/>
                <a:cs typeface="Helvetica Neue"/>
              </a:rPr>
              <a:t>TÜV AUSTRIA </a:t>
            </a:r>
            <a:r>
              <a:rPr lang="en-GB" sz="2050" spc="70" dirty="0">
                <a:solidFill>
                  <a:prstClr val="white"/>
                </a:solidFill>
                <a:latin typeface="Helvetica Neue"/>
                <a:cs typeface="Helvetica Neue"/>
              </a:rPr>
              <a:t>GROUP</a:t>
            </a:r>
          </a:p>
        </p:txBody>
      </p:sp>
    </p:spTree>
    <p:extLst>
      <p:ext uri="{BB962C8B-B14F-4D97-AF65-F5344CB8AC3E}">
        <p14:creationId xmlns:p14="http://schemas.microsoft.com/office/powerpoint/2010/main" val="8160477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4895220"/>
      </p:ext>
    </p:extLst>
  </p:cSld>
  <p:clrMapOvr>
    <a:masterClrMapping/>
  </p:clrMapOvr>
  <p:transition spd="slow">
    <p:fade thruBlk="1"/>
  </p:transition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7589437"/>
      </p:ext>
    </p:extLst>
  </p:cSld>
  <p:clrMapOvr>
    <a:masterClrMapping/>
  </p:clrMapOvr>
  <p:transition spd="slow">
    <p:fade thruBlk="1"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56401-A452-42FB-AA20-40DF4C4D870D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CFC4F-06E4-4D56-8CA2-EF57C34C7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723614"/>
      </p:ext>
    </p:extLst>
  </p:cSld>
  <p:clrMapOvr>
    <a:masterClrMapping/>
  </p:clrMapOvr>
  <p:transition spd="slow">
    <p:fade thruBlk="1"/>
  </p:transition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9973051"/>
      </p:ext>
    </p:extLst>
  </p:cSld>
  <p:clrMapOvr>
    <a:masterClrMapping/>
  </p:clrMapOvr>
  <p:transition spd="slow">
    <p:fade thruBlk="1"/>
  </p:transition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8379832"/>
      </p:ext>
    </p:extLst>
  </p:cSld>
  <p:clrMapOvr>
    <a:masterClrMapping/>
  </p:clrMapOvr>
  <p:transition spd="slow">
    <p:fade thruBlk="1"/>
  </p:transition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9915420"/>
      </p:ext>
    </p:extLst>
  </p:cSld>
  <p:clrMapOvr>
    <a:masterClrMapping/>
  </p:clrMapOvr>
  <p:transition spd="slow">
    <p:fade thruBlk="1"/>
  </p:transition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0594246"/>
      </p:ext>
    </p:extLst>
  </p:cSld>
  <p:clrMapOvr>
    <a:masterClrMapping/>
  </p:clrMapOvr>
  <p:transition spd="slow">
    <p:fade thruBlk="1"/>
  </p:transition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8010168"/>
      </p:ext>
    </p:extLst>
  </p:cSld>
  <p:clrMapOvr>
    <a:masterClrMapping/>
  </p:clrMapOvr>
  <p:transition spd="slow">
    <p:fade thruBlk="1"/>
  </p:transition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845360"/>
      </p:ext>
    </p:extLst>
  </p:cSld>
  <p:clrMapOvr>
    <a:masterClrMapping/>
  </p:clrMapOvr>
  <p:transition spd="slow">
    <p:fade thruBlk="1"/>
  </p:transition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5378042"/>
      </p:ext>
    </p:extLst>
  </p:cSld>
  <p:clrMapOvr>
    <a:masterClrMapping/>
  </p:clrMapOvr>
  <p:transition spd="slow">
    <p:fade thruBlk="1"/>
  </p:transition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7437717"/>
      </p:ext>
    </p:extLst>
  </p:cSld>
  <p:clrMapOvr>
    <a:masterClrMapping/>
  </p:clrMapOvr>
  <p:transition spd="slow">
    <p:fade thruBlk="1"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671F-E9EE-44FA-B1E4-21A3E5E91BAF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19122-7AFA-455A-894A-D4447DF74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96B18-DD77-4CF7-B328-5735E2BAC043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0A32F-306C-442E-B93E-4DD652C6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9328D-B0DF-4475-9AE5-8EC42D684218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A965-20B0-43F5-BDD9-A311EA74B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74C88-1C08-4CB3-B641-4AD3AB47665E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CC1CB-C501-484F-A066-51882D1570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0EB3CFC2-7CB0-4F65-9BF8-2DF696A1BADD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33AD3E83-AE03-4D91-B29E-4FC7B4268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3" r:id="rId2"/>
    <p:sldLayoutId id="2147483932" r:id="rId3"/>
    <p:sldLayoutId id="2147483931" r:id="rId4"/>
    <p:sldLayoutId id="2147483930" r:id="rId5"/>
    <p:sldLayoutId id="2147483929" r:id="rId6"/>
    <p:sldLayoutId id="2147483928" r:id="rId7"/>
    <p:sldLayoutId id="2147483927" r:id="rId8"/>
    <p:sldLayoutId id="2147483926" r:id="rId9"/>
    <p:sldLayoutId id="2147483925" r:id="rId10"/>
    <p:sldLayoutId id="214748392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341438"/>
            <a:ext cx="82296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519098" y="6596063"/>
            <a:ext cx="8624902" cy="261937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50800" dist="25400" algn="tl" rotWithShape="0">
              <a:srgbClr val="000000">
                <a:alpha val="7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18" name="Textfeld 8"/>
          <p:cNvSpPr txBox="1"/>
          <p:nvPr userDrawn="1"/>
        </p:nvSpPr>
        <p:spPr>
          <a:xfrm>
            <a:off x="558800" y="6574716"/>
            <a:ext cx="2144713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www.tuv</a:t>
            </a:r>
            <a:r>
              <a:rPr lang="en-US" sz="1000" dirty="0" err="1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austriahellas</a:t>
            </a: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.gr</a:t>
            </a:r>
          </a:p>
        </p:txBody>
      </p:sp>
      <p:pic>
        <p:nvPicPr>
          <p:cNvPr id="19" name="Bild 1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8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feld 16"/>
          <p:cNvSpPr txBox="1"/>
          <p:nvPr userDrawn="1"/>
        </p:nvSpPr>
        <p:spPr>
          <a:xfrm>
            <a:off x="3779912" y="6607884"/>
            <a:ext cx="1555750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TÜV AUSTRIA HELLAS</a:t>
            </a:r>
          </a:p>
        </p:txBody>
      </p:sp>
      <p:sp>
        <p:nvSpPr>
          <p:cNvPr id="21" name="Textfeld 14"/>
          <p:cNvSpPr txBox="1"/>
          <p:nvPr userDrawn="1"/>
        </p:nvSpPr>
        <p:spPr>
          <a:xfrm>
            <a:off x="8335317" y="6607884"/>
            <a:ext cx="442913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62CE698-DA6A-4657-9A33-E64C6D17066F}" type="slidenum">
              <a:rPr lang="de-AT" altLang="el-GR" sz="1000" smtClean="0">
                <a:solidFill>
                  <a:srgbClr val="8D9393"/>
                </a:solidFill>
                <a:latin typeface="Helvetica Neue"/>
              </a:rPr>
              <a:pPr algn="r" eaLnBrk="1" hangingPunct="1"/>
              <a:t>‹#›</a:t>
            </a:fld>
            <a:endParaRPr lang="de-AT" altLang="el-GR" sz="1000" dirty="0" smtClean="0">
              <a:solidFill>
                <a:srgbClr val="8D9393"/>
              </a:solidFill>
              <a:latin typeface="Helvetica Neue"/>
            </a:endParaRPr>
          </a:p>
        </p:txBody>
      </p:sp>
      <p:pic>
        <p:nvPicPr>
          <p:cNvPr id="22" name="Picture 6" descr="tuv_austria_hellas_small.jpg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875" y="187325"/>
            <a:ext cx="80645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23" r:id="rId16"/>
    <p:sldLayoutId id="2147484037" r:id="rId17"/>
    <p:sldLayoutId id="2147484055" r:id="rId18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  <a:ea typeface="ＭＳ Ｐゴシック" charset="-128"/>
          <a:cs typeface="ＭＳ Ｐゴシック" charset="-128"/>
        </a:defRPr>
      </a:lvl2pPr>
      <a:lvl3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  <a:ea typeface="ＭＳ Ｐゴシック" charset="-128"/>
          <a:cs typeface="ＭＳ Ｐゴシック" charset="-128"/>
        </a:defRPr>
      </a:lvl3pPr>
      <a:lvl4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  <a:ea typeface="ＭＳ Ｐゴシック" charset="-128"/>
          <a:cs typeface="ＭＳ Ｐゴシック" charset="-128"/>
        </a:defRPr>
      </a:lvl4pPr>
      <a:lvl5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</a:defRPr>
      </a:lvl6pPr>
      <a:lvl7pPr marL="9144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</a:defRPr>
      </a:lvl7pPr>
      <a:lvl8pPr marL="13716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</a:defRPr>
      </a:lvl8pPr>
      <a:lvl9pPr marL="18288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Arial" charset="-52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35000"/>
        </a:spcBef>
        <a:spcAft>
          <a:spcPct val="0"/>
        </a:spcAft>
        <a:buFont typeface="Monaco CY"/>
        <a:buBlip>
          <a:blip r:embed="rId22"/>
        </a:buBlip>
        <a:defRPr sz="2100" b="1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-"/>
        <a:defRPr sz="21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-"/>
        <a:defRPr sz="21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-"/>
        <a:defRPr sz="21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-"/>
        <a:defRPr sz="21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25146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718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29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886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/>
        </p:nvSpPr>
        <p:spPr>
          <a:xfrm>
            <a:off x="406400" y="6508752"/>
            <a:ext cx="8737600" cy="3492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25400" algn="tl" rotWithShape="0">
              <a:srgbClr val="000000">
                <a:alpha val="7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dirty="0">
              <a:solidFill>
                <a:prstClr val="white"/>
              </a:solidFill>
              <a:latin typeface="Helvetica Neue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8635553" y="6512985"/>
            <a:ext cx="34176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62CE698-DA6A-4657-9A33-E64C6D17066F}" type="slidenum">
              <a:rPr lang="de-AT" altLang="el-GR" sz="1000" smtClean="0">
                <a:solidFill>
                  <a:srgbClr val="8D9393"/>
                </a:solidFill>
                <a:latin typeface="Helvetica Neue"/>
              </a:rPr>
              <a:pPr algn="r" eaLnBrk="1" hangingPunct="1"/>
              <a:t>‹#›</a:t>
            </a:fld>
            <a:endParaRPr lang="de-AT" altLang="el-GR" sz="1000" smtClean="0">
              <a:solidFill>
                <a:srgbClr val="8D9393"/>
              </a:solidFill>
              <a:latin typeface="Helvetica Neue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92126" y="6512984"/>
            <a:ext cx="2144713" cy="2462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www.tuv</a:t>
            </a:r>
            <a:r>
              <a:rPr lang="en-US" sz="1000" dirty="0" err="1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austriahellas</a:t>
            </a: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.gr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194175" y="6512984"/>
            <a:ext cx="1555234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TÜV AUSTRIA HELLAS</a:t>
            </a:r>
          </a:p>
        </p:txBody>
      </p:sp>
      <p:pic>
        <p:nvPicPr>
          <p:cNvPr id="1030" name="Bild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7708978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4E606B"/>
          </a:solidFill>
          <a:latin typeface="Helvetica Neue"/>
          <a:ea typeface="+mn-ea"/>
          <a:cs typeface="+mn-cs"/>
        </a:defRPr>
      </a:lvl1pPr>
      <a:lvl2pPr marL="741363" indent="-285750" algn="l" rtl="0" eaLnBrk="0" fontAlgn="base" hangingPunct="0">
        <a:spcBef>
          <a:spcPts val="6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4E606B"/>
          </a:solidFill>
          <a:latin typeface="Helvetica Neue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4E606B"/>
          </a:solidFill>
          <a:latin typeface="Helvetica Neue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4E606B"/>
          </a:solidFill>
          <a:latin typeface="Helvetica Neue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rgbClr val="4E606B"/>
          </a:solidFill>
          <a:latin typeface="Helvetica Neue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E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3"/>
          <p:cNvSpPr/>
          <p:nvPr/>
        </p:nvSpPr>
        <p:spPr>
          <a:xfrm>
            <a:off x="7522234" y="0"/>
            <a:ext cx="1492370" cy="10058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65100" dist="38100" dir="5400000">
              <a:prstClr val="black">
                <a:alpha val="2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1800">
              <a:solidFill>
                <a:prstClr val="white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342900" y="-1588"/>
            <a:ext cx="8801100" cy="1030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800" dirty="0">
                <a:solidFill>
                  <a:prstClr val="white"/>
                </a:solidFill>
              </a:rPr>
              <a:t>x</a:t>
            </a:r>
            <a:endParaRPr lang="de-AT" sz="1800" dirty="0">
              <a:solidFill>
                <a:prstClr val="white"/>
              </a:solidFill>
            </a:endParaRPr>
          </a:p>
        </p:txBody>
      </p:sp>
      <p:sp>
        <p:nvSpPr>
          <p:cNvPr id="1030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BDC74A11-B47B-4846-9D00-F161A42760AB}" type="slidenum">
              <a:rPr lang="de-AT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‹#›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7608888" y="6611938"/>
            <a:ext cx="1535112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Arial"/>
                <a:cs typeface="Arial" charset="0"/>
              </a:rPr>
              <a:t>www.tuvaustriahellas.gr</a:t>
            </a:r>
          </a:p>
        </p:txBody>
      </p:sp>
      <p:sp>
        <p:nvSpPr>
          <p:cNvPr id="7" name="Textfeld 6"/>
          <p:cNvSpPr txBox="1"/>
          <p:nvPr/>
        </p:nvSpPr>
        <p:spPr>
          <a:xfrm rot="16200000">
            <a:off x="-3242469" y="3234531"/>
            <a:ext cx="6884988" cy="415926"/>
          </a:xfrm>
          <a:prstGeom prst="rect">
            <a:avLst/>
          </a:prstGeom>
          <a:solidFill>
            <a:srgbClr val="C30014"/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8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de-AT" sz="2050" spc="7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TÜV AUSTRIA GROUP</a:t>
            </a:r>
          </a:p>
        </p:txBody>
      </p:sp>
      <p:pic>
        <p:nvPicPr>
          <p:cNvPr id="1036" name="Picture 9" descr="TUV_AUSTRIA_HELLAS_2014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988" y="190500"/>
            <a:ext cx="91916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435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  <p:sldLayoutId id="2147484034" r:id="rId12"/>
    <p:sldLayoutId id="2147484035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rgbClr val="4E606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4E606B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900" kern="1200">
          <a:solidFill>
            <a:srgbClr val="4E606B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4E606B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700" kern="1200">
          <a:solidFill>
            <a:srgbClr val="4E606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/>
        </p:nvSpPr>
        <p:spPr>
          <a:xfrm>
            <a:off x="406400" y="6508752"/>
            <a:ext cx="8737600" cy="3492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25400" algn="tl" rotWithShape="0">
              <a:srgbClr val="000000">
                <a:alpha val="7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 dirty="0">
              <a:solidFill>
                <a:prstClr val="white"/>
              </a:solidFill>
              <a:latin typeface="Helvetica Neue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8635553" y="6512985"/>
            <a:ext cx="34176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62CE698-DA6A-4657-9A33-E64C6D17066F}" type="slidenum">
              <a:rPr lang="de-AT" altLang="el-GR" sz="1000" smtClean="0">
                <a:solidFill>
                  <a:srgbClr val="8D9393"/>
                </a:solidFill>
                <a:latin typeface="Helvetica Neue"/>
              </a:rPr>
              <a:pPr algn="r" eaLnBrk="1" hangingPunct="1"/>
              <a:t>‹#›</a:t>
            </a:fld>
            <a:endParaRPr lang="de-AT" altLang="el-GR" sz="1000" smtClean="0">
              <a:solidFill>
                <a:srgbClr val="8D9393"/>
              </a:solidFill>
              <a:latin typeface="Helvetica Neue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92126" y="6512984"/>
            <a:ext cx="2144713" cy="2462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www.tuv</a:t>
            </a:r>
            <a:r>
              <a:rPr lang="en-US" sz="1000" dirty="0" err="1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austriahellas</a:t>
            </a: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.gr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194175" y="6512984"/>
            <a:ext cx="1555234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1000" dirty="0">
                <a:solidFill>
                  <a:srgbClr val="8D9393"/>
                </a:solidFill>
                <a:latin typeface="Helvetica Neue"/>
                <a:cs typeface="Arial" panose="020B0604020202020204" pitchFamily="34" charset="0"/>
              </a:rPr>
              <a:t>TÜV AUSTRIA HELLAS</a:t>
            </a:r>
          </a:p>
        </p:txBody>
      </p:sp>
      <p:pic>
        <p:nvPicPr>
          <p:cNvPr id="1030" name="Bild 1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21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  <p:sldLayoutId id="2147484052" r:id="rId14"/>
    <p:sldLayoutId id="2147484053" r:id="rId15"/>
    <p:sldLayoutId id="2147484054" r:id="rId16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4E606B"/>
          </a:solidFill>
          <a:latin typeface="Helvetica Neue"/>
          <a:ea typeface="+mn-ea"/>
          <a:cs typeface="+mn-cs"/>
        </a:defRPr>
      </a:lvl1pPr>
      <a:lvl2pPr marL="741363" indent="-285750" algn="l" rtl="0" eaLnBrk="0" fontAlgn="base" hangingPunct="0">
        <a:spcBef>
          <a:spcPts val="6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4E606B"/>
          </a:solidFill>
          <a:latin typeface="Helvetica Neue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4E606B"/>
          </a:solidFill>
          <a:latin typeface="Helvetica Neue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4E606B"/>
          </a:solidFill>
          <a:latin typeface="Helvetica Neue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rgbClr val="4E606B"/>
          </a:solidFill>
          <a:latin typeface="Helvetica Neue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8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2924944"/>
            <a:ext cx="7500367" cy="17240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2600" dirty="0">
                <a:latin typeface="+mj-lt"/>
              </a:rPr>
              <a:t>Η προστιθέμενη αξία της πιστοποίησης Συστημάτων </a:t>
            </a:r>
            <a:r>
              <a:rPr lang="el-GR" sz="2600" dirty="0" smtClean="0">
                <a:latin typeface="+mj-lt"/>
              </a:rPr>
              <a:t>Ενεργειακής Διαχείρισης  </a:t>
            </a:r>
            <a:r>
              <a:rPr lang="el-GR" sz="2600" dirty="0">
                <a:latin typeface="+mj-lt"/>
              </a:rPr>
              <a:t>κατά την εφαρμογή της Νομοθεσίας  Ενεργειακών Ελέγχων</a:t>
            </a:r>
            <a:endParaRPr sz="2600" dirty="0">
              <a:latin typeface="+mj-lt"/>
            </a:endParaRPr>
          </a:p>
        </p:txBody>
      </p:sp>
      <p:sp>
        <p:nvSpPr>
          <p:cNvPr id="6147" name="Textplatzhalter 2"/>
          <p:cNvSpPr>
            <a:spLocks noGrp="1"/>
          </p:cNvSpPr>
          <p:nvPr>
            <p:ph type="body" sz="quarter" idx="10"/>
          </p:nvPr>
        </p:nvSpPr>
        <p:spPr bwMode="auto">
          <a:xfrm>
            <a:off x="5292080" y="5085184"/>
            <a:ext cx="3168352" cy="479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1" hangingPunct="1">
              <a:lnSpc>
                <a:spcPct val="110000"/>
              </a:lnSpc>
              <a:spcBef>
                <a:spcPct val="35000"/>
              </a:spcBef>
              <a:defRPr/>
            </a:pPr>
            <a:r>
              <a:rPr lang="en-US" sz="2000" b="1" kern="0" dirty="0" err="1">
                <a:solidFill>
                  <a:schemeClr val="accent1"/>
                </a:solidFill>
                <a:latin typeface="Calibri" pitchFamily="34" charset="0"/>
                <a:ea typeface="ＭＳ Ｐゴシック" pitchFamily="34" charset="-128"/>
              </a:rPr>
              <a:t>Εισηγητής</a:t>
            </a:r>
            <a:r>
              <a:rPr lang="en-US" sz="2000" b="1" kern="0" dirty="0">
                <a:solidFill>
                  <a:schemeClr val="accent1"/>
                </a:solidFill>
                <a:latin typeface="Calibri" pitchFamily="34" charset="0"/>
                <a:ea typeface="ＭＳ Ｐゴシック" pitchFamily="34" charset="-128"/>
              </a:rPr>
              <a:t>:</a:t>
            </a:r>
          </a:p>
          <a:p>
            <a:pPr lvl="0" algn="ctr" eaLnBrk="1" hangingPunct="1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2000" b="1" kern="0" dirty="0" smtClean="0">
                <a:solidFill>
                  <a:schemeClr val="accent1"/>
                </a:solidFill>
                <a:latin typeface="Calibri" pitchFamily="34" charset="0"/>
                <a:ea typeface="ＭＳ Ｐゴシック" pitchFamily="34" charset="-128"/>
              </a:rPr>
              <a:t>Χαράλαμπος ΑΓΓΕΛΟΥΔΗΣ</a:t>
            </a:r>
            <a:endParaRPr lang="el-GR" sz="2000" b="1" kern="0" dirty="0">
              <a:solidFill>
                <a:schemeClr val="accent1"/>
              </a:solidFill>
              <a:latin typeface="Calibri" pitchFamily="34" charset="0"/>
              <a:ea typeface="ＭＳ Ｐゴシック" pitchFamily="34" charset="-128"/>
            </a:endParaRPr>
          </a:p>
          <a:p>
            <a:pPr lvl="0" algn="ctr" eaLnBrk="1" hangingPunct="1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1600" b="1" kern="0" dirty="0" err="1" smtClean="0">
                <a:solidFill>
                  <a:schemeClr val="accent1"/>
                </a:solidFill>
                <a:latin typeface="Calibri" pitchFamily="34" charset="0"/>
                <a:ea typeface="ＭＳ Ｐゴシック" pitchFamily="34" charset="-128"/>
              </a:rPr>
              <a:t>Δντης</a:t>
            </a:r>
            <a:r>
              <a:rPr lang="el-GR" sz="1600" b="1" kern="0" dirty="0" smtClean="0">
                <a:solidFill>
                  <a:schemeClr val="accent1"/>
                </a:solidFill>
                <a:latin typeface="Calibri" pitchFamily="34" charset="0"/>
                <a:ea typeface="ＭＳ Ｐゴシック" pitchFamily="34" charset="-128"/>
              </a:rPr>
              <a:t> Πιστοποίησης Συστημάτων και Προϊόντων</a:t>
            </a:r>
            <a:endParaRPr lang="el-GR" sz="1600" b="1" kern="0" dirty="0">
              <a:solidFill>
                <a:schemeClr val="accent1"/>
              </a:solidFill>
              <a:latin typeface="Calibri" pitchFamily="34" charset="0"/>
              <a:ea typeface="ＭＳ Ｐゴシック" pitchFamily="34" charset="-128"/>
            </a:endParaRPr>
          </a:p>
          <a:p>
            <a:pPr eaLnBrk="1" hangingPunct="1"/>
            <a:endParaRPr lang="de-AT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236667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95396"/>
              </p:ext>
            </p:extLst>
          </p:nvPr>
        </p:nvGraphicFramePr>
        <p:xfrm>
          <a:off x="727075" y="1219200"/>
          <a:ext cx="819626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Το νομοθετικό πλαίσιο</a:t>
            </a:r>
            <a:endParaRPr lang="el-GR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293263"/>
            <a:ext cx="792088" cy="53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247" y="1225777"/>
            <a:ext cx="864096" cy="62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331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Ν.4342/2015, Άρθρο 10, §11</a:t>
            </a:r>
          </a:p>
          <a:p>
            <a:pPr marL="0" indent="0">
              <a:buNone/>
            </a:pP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Οι επιχειρήσεις που δεν είναι ΜΜΕ και </a:t>
            </a:r>
            <a:r>
              <a:rPr lang="el-GR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εφαρμόζουν σύστημα </a:t>
            </a:r>
            <a:r>
              <a:rPr lang="el-GR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ενεργειακής ή </a:t>
            </a:r>
            <a:r>
              <a:rPr lang="el-GR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περιβαλλοντικής διαχείρισης πιστοποιημένο </a:t>
            </a:r>
            <a:r>
              <a:rPr lang="el-GR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από ανεξάρτητο φορέα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σύμφωνα με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τα σχετικά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ευρωπαϊκά ή διεθνή πρότυπα, εξαιρούνται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από τις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απαιτήσεις της παραγράφου 10, </a:t>
            </a:r>
            <a:r>
              <a:rPr lang="el-GR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υπό τον όρο ότι </a:t>
            </a:r>
            <a:r>
              <a:rPr lang="el-GR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εν </a:t>
            </a:r>
            <a:r>
              <a:rPr lang="el-GR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λόγω σύστημα διαχείρισης περιλαμβάνει </a:t>
            </a:r>
            <a:r>
              <a:rPr lang="el-GR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ενεργειακό έλεγχο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βάσει των ελάχιστων κριτηρίων που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ορίζονται στο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Παράρτημα VΙ.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 smtClean="0"/>
              <a:t>Νομοθετικό Πλαίσιο …και Πιστοποίηση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45493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Δίνεται το περιθώριο στις Κρατικές Αρχές να διαδραματίσει εποπτικό ρόλο και ως εκ τούτου να ελέγχει την αποτελεσματικότητα της εφαρμογής της νομοθεσίας 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 Αξιοποίηση της εμπειρίας και της τεχνογνωσίας των Φορέων Πιστοποίηση σε ελέγχους και επιθεωρήσεις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Οι επιθεωρήσεις υλοποιούνται κάτω από συγκεκριμένο πλαίσιο κανόνων και αρχών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 smtClean="0"/>
              <a:t>Πλεονεκτήματα…</a:t>
            </a:r>
            <a:endParaRPr lang="el-GR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952758"/>
              </p:ext>
            </p:extLst>
          </p:nvPr>
        </p:nvGraphicFramePr>
        <p:xfrm>
          <a:off x="1187624" y="2708920"/>
          <a:ext cx="6096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Πρωτόκολλο</a:t>
                      </a:r>
                      <a:r>
                        <a:rPr lang="el-GR" baseline="0" dirty="0" smtClean="0"/>
                        <a:t> διενέργειας επιθεώρησης (</a:t>
                      </a:r>
                      <a:r>
                        <a:rPr lang="en-US" baseline="0" dirty="0" smtClean="0"/>
                        <a:t>ISO 19011)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Αρχές</a:t>
                      </a:r>
                      <a:endParaRPr lang="el-G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 smtClean="0"/>
                        <a:t>Στάδια</a:t>
                      </a:r>
                      <a:r>
                        <a:rPr lang="el-GR" baseline="0" dirty="0" smtClean="0"/>
                        <a:t> υλοποίησης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baseline="0" dirty="0" smtClean="0"/>
                        <a:t>Καθορισμένα </a:t>
                      </a:r>
                      <a:r>
                        <a:rPr lang="el-GR" baseline="0" dirty="0" err="1" smtClean="0"/>
                        <a:t>κρητήρια</a:t>
                      </a:r>
                      <a:r>
                        <a:rPr lang="el-GR" baseline="0" dirty="0" smtClean="0"/>
                        <a:t> επιθεώρησης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baseline="0" dirty="0" smtClean="0"/>
                        <a:t>Διαδικασίες ποιοτικού ελέγχου (</a:t>
                      </a:r>
                      <a:r>
                        <a:rPr lang="en-US" baseline="0" dirty="0" smtClean="0"/>
                        <a:t>technical review/release)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baseline="0" dirty="0" smtClean="0"/>
                        <a:t>Επάρκεια, γνώση και εμπειρία επιθεωρητών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 smtClean="0"/>
                        <a:t>Ακεραιότητα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 smtClean="0"/>
                        <a:t>Εχεμύθεια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 smtClean="0"/>
                        <a:t>Ανεξαρτησία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dirty="0" smtClean="0"/>
                        <a:t>Διαφάνεια</a:t>
                      </a:r>
                      <a:endParaRPr lang="el-GR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l-GR" baseline="0" dirty="0" smtClean="0"/>
                        <a:t>Αμεροληψία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689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l-GR" dirty="0" smtClean="0">
                <a:solidFill>
                  <a:schemeClr val="tx1"/>
                </a:solidFill>
              </a:rPr>
              <a:t>Συνεισφορά </a:t>
            </a:r>
            <a:r>
              <a:rPr lang="el-GR" dirty="0" smtClean="0">
                <a:solidFill>
                  <a:schemeClr val="tx1"/>
                </a:solidFill>
              </a:rPr>
              <a:t>και ενίσχυση των δράσεων ενημέρωσης-ευαισθητοποίησης (</a:t>
            </a:r>
            <a:r>
              <a:rPr lang="en-US" dirty="0" smtClean="0">
                <a:solidFill>
                  <a:schemeClr val="tx1"/>
                </a:solidFill>
              </a:rPr>
              <a:t>awareness) </a:t>
            </a:r>
            <a:r>
              <a:rPr lang="el-GR" dirty="0" smtClean="0">
                <a:solidFill>
                  <a:schemeClr val="tx1"/>
                </a:solidFill>
              </a:rPr>
              <a:t>και Εκπαίδευσης-Επιμόρφωσης των εμπλεκόμενων και ενδιαφερόμενων μερών</a:t>
            </a:r>
          </a:p>
          <a:p>
            <a:pPr marL="719138" indent="-273050">
              <a:buFont typeface="+mj-lt"/>
              <a:buAutoNum type="arabicPeriod"/>
            </a:pPr>
            <a:r>
              <a:rPr lang="el-GR" i="1" dirty="0" smtClean="0">
                <a:solidFill>
                  <a:schemeClr val="tx1"/>
                </a:solidFill>
              </a:rPr>
              <a:t>Εκπαιδευτικό πρόγραμμα ενημέρωσης του περιγράμματος και των κύριων σημείων του νομοθετικού πλαισίου </a:t>
            </a:r>
            <a:r>
              <a:rPr lang="el-GR" i="1" u="sng" dirty="0" smtClean="0">
                <a:solidFill>
                  <a:schemeClr val="tx1"/>
                </a:solidFill>
              </a:rPr>
              <a:t>(διάρκεια: 1 ημέρα)</a:t>
            </a:r>
          </a:p>
          <a:p>
            <a:pPr marL="719138" indent="-273050">
              <a:buFont typeface="+mj-lt"/>
              <a:buAutoNum type="arabicPeriod"/>
            </a:pPr>
            <a:r>
              <a:rPr lang="el-GR" i="1" dirty="0" smtClean="0">
                <a:solidFill>
                  <a:schemeClr val="tx1"/>
                </a:solidFill>
              </a:rPr>
              <a:t>Εκπαιδευτικό πρόγραμμα επιμόρφωσης ενεργειακών συμβούλων και διαχειριστών Συστημάτων Διαχείρισης </a:t>
            </a:r>
            <a:r>
              <a:rPr lang="el-GR" i="1" dirty="0">
                <a:solidFill>
                  <a:schemeClr val="tx1"/>
                </a:solidFill>
              </a:rPr>
              <a:t>Ενέργειας </a:t>
            </a:r>
            <a:r>
              <a:rPr lang="el-GR" i="1" u="sng" dirty="0">
                <a:solidFill>
                  <a:schemeClr val="tx1"/>
                </a:solidFill>
              </a:rPr>
              <a:t>(διάρκεια: 3</a:t>
            </a:r>
            <a:r>
              <a:rPr lang="el-GR" i="1" u="sng" dirty="0" smtClean="0">
                <a:solidFill>
                  <a:schemeClr val="tx1"/>
                </a:solidFill>
              </a:rPr>
              <a:t> ημέρες)</a:t>
            </a:r>
          </a:p>
          <a:p>
            <a:pPr marL="719138" indent="-273050">
              <a:buFont typeface="+mj-lt"/>
              <a:buAutoNum type="arabicPeriod"/>
            </a:pPr>
            <a:r>
              <a:rPr lang="el-GR" i="1" dirty="0" smtClean="0">
                <a:solidFill>
                  <a:schemeClr val="tx1"/>
                </a:solidFill>
              </a:rPr>
              <a:t>Εκπαιδευτικό πρόγραμμα επικεφαλής επιθεωρητών Συστημάτων Διαχείρισης Ενέργειας, σύμφωνα με το πρότυπο </a:t>
            </a:r>
            <a:r>
              <a:rPr lang="el-GR" i="1" dirty="0">
                <a:solidFill>
                  <a:schemeClr val="tx1"/>
                </a:solidFill>
              </a:rPr>
              <a:t>ISO </a:t>
            </a:r>
            <a:r>
              <a:rPr lang="el-GR" i="1" dirty="0" smtClean="0">
                <a:solidFill>
                  <a:schemeClr val="tx1"/>
                </a:solidFill>
              </a:rPr>
              <a:t>50001:2011 </a:t>
            </a:r>
            <a:r>
              <a:rPr lang="el-GR" i="1" u="sng" dirty="0" smtClean="0">
                <a:solidFill>
                  <a:schemeClr val="tx1"/>
                </a:solidFill>
              </a:rPr>
              <a:t>(</a:t>
            </a:r>
            <a:r>
              <a:rPr lang="el-GR" i="1" u="sng" dirty="0">
                <a:solidFill>
                  <a:schemeClr val="tx1"/>
                </a:solidFill>
              </a:rPr>
              <a:t>διάρκεια: </a:t>
            </a:r>
            <a:r>
              <a:rPr lang="el-GR" i="1" u="sng" dirty="0" smtClean="0">
                <a:solidFill>
                  <a:schemeClr val="tx1"/>
                </a:solidFill>
              </a:rPr>
              <a:t>5 </a:t>
            </a:r>
            <a:r>
              <a:rPr lang="el-GR" i="1" u="sng" dirty="0">
                <a:solidFill>
                  <a:schemeClr val="tx1"/>
                </a:solidFill>
              </a:rPr>
              <a:t>ημέρες</a:t>
            </a:r>
            <a:r>
              <a:rPr lang="el-GR" i="1" u="sng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Δράσεις Ενημέρωσης και </a:t>
            </a:r>
            <a:r>
              <a:rPr lang="el-GR" b="1" smtClean="0"/>
              <a:t>Εκπαίδευσης της </a:t>
            </a:r>
            <a:br>
              <a:rPr lang="el-GR" b="1" smtClean="0"/>
            </a:br>
            <a:r>
              <a:rPr lang="en-GB" b="1" smtClean="0"/>
              <a:t>TÜV </a:t>
            </a:r>
            <a:r>
              <a:rPr lang="en-GB" b="1" dirty="0"/>
              <a:t>AUSTRIA HELLAS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77271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l-GR" b="1" u="sng" dirty="0">
                <a:latin typeface="Arial" panose="020B0604020202020204" pitchFamily="34" charset="0"/>
                <a:cs typeface="Arial" panose="020B0604020202020204" pitchFamily="34" charset="0"/>
              </a:rPr>
              <a:t>Πλεονεκτήματα υιοθέτησης ενός ΣΔΕ με βάση το 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ISO50001</a:t>
            </a:r>
            <a:endParaRPr lang="el-GR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>
              <a:spcBef>
                <a:spcPts val="6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Παρέχει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πλαίσιο για τη συστηματοποίηση των προσπαθειών για εξοικονόμηση ενέργειας</a:t>
            </a:r>
          </a:p>
          <a:p>
            <a:pPr marL="273050" indent="-273050" algn="just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Οικονομικό όφελος</a:t>
            </a:r>
          </a:p>
          <a:p>
            <a:pPr marL="273050" indent="-273050" algn="just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Μείωση εκπομπών αερίων θερμοκηπίου</a:t>
            </a:r>
          </a:p>
          <a:p>
            <a:pPr marL="273050" indent="-273050" algn="just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Συστηματική διαχείριση των χρησιμοποιούμενων ενεργειακών πόρων</a:t>
            </a:r>
          </a:p>
          <a:p>
            <a:pPr marL="273050" indent="-273050" algn="just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Οδηγεί στη συνεχή βελτίωση της ενεργειακής επίδοσης και απόδοσης μέσω προγραμμάτων διαχείρισης της ενέργειας</a:t>
            </a:r>
          </a:p>
          <a:p>
            <a:pPr marL="273050" indent="-273050" algn="just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Αύξηση παραγωγικότητας</a:t>
            </a:r>
          </a:p>
          <a:p>
            <a:pPr marL="273050" indent="-273050" algn="just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Σε κάποιες περιπτώσεις βελτίωση της ποιότητας του προϊόντος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Σύστημα Περιβαλλοντικής διαχείρισης </a:t>
            </a:r>
            <a:r>
              <a:rPr lang="en-US" b="1" dirty="0" err="1" smtClean="0"/>
              <a:t>vs</a:t>
            </a:r>
            <a:r>
              <a:rPr lang="en-US" b="1" dirty="0" smtClean="0"/>
              <a:t> </a:t>
            </a:r>
            <a:r>
              <a:rPr lang="el-GR" b="1" dirty="0" smtClean="0"/>
              <a:t>Ενεργειακής διαχείρισης</a:t>
            </a:r>
            <a:endParaRPr lang="el-G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459" y="4365104"/>
            <a:ext cx="2608853" cy="174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51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354013" indent="-261938" algn="just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l-G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ΕΜΠΕΙΡΙΑ:</a:t>
            </a:r>
            <a:r>
              <a:rPr lang="el-G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Πολυετής παρουσία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στην πιστοποίηση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ΣΔΕ: </a:t>
            </a:r>
          </a:p>
          <a:p>
            <a:pPr marL="719138" algn="just">
              <a:spcBef>
                <a:spcPts val="400"/>
              </a:spcBef>
              <a:buFont typeface="Wingdings" panose="05000000000000000000" pitchFamily="2" charset="2"/>
              <a:buChar char="ü"/>
              <a:defRPr/>
            </a:pP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 πιστοποίησε το πρώτο Σύστημα στην Ελλάδα στην ΧΑΛΥΨ, σύμφωνα με το πρότυπο 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n-US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16001:2009</a:t>
            </a:r>
            <a:endParaRPr lang="el-GR" sz="20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algn="just">
              <a:spcBef>
                <a:spcPts val="400"/>
              </a:spcBef>
              <a:buFont typeface="Wingdings" panose="05000000000000000000" pitchFamily="2" charset="2"/>
              <a:buChar char="ü"/>
              <a:defRPr/>
            </a:pP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Έχει εκδώσει περισσότερα από 15 πιστοποιητικά </a:t>
            </a:r>
            <a:r>
              <a:rPr lang="en-US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50001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με πελάτες όπως τη ΡΑΕ, τα ΕΛΛΗΝΙΚΑ ΛΙΠΑΣΜΑΤΑ, το ΥΠΕΘΑ, την 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HERMES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AIRPORTS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τη ΜΕΛ, τα ΠΛΑΣΤΙΚΑ </a:t>
            </a:r>
            <a:r>
              <a:rPr lang="el-GR" sz="20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ΘΡΑΚΗΣ </a:t>
            </a:r>
            <a:r>
              <a:rPr lang="el-GR" sz="2000" i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κ.ά.</a:t>
            </a:r>
            <a:endParaRPr lang="el-GR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261938" algn="just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l-G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ΕΓΚΥΡΟΤΗΤΑ: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Διαπιστευμένες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υπηρεσίες υπό ελληνική και αυστριακή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διαπίστευση</a:t>
            </a:r>
            <a:endParaRPr lang="en-US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261938" algn="just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l-G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ΤΕΧΝΟΓΝΩΣΙΑ:</a:t>
            </a:r>
            <a:r>
              <a:rPr lang="el-G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Έμπειροι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και καταρτισμένοι επιθεωρητές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ΣΔΕ</a:t>
            </a:r>
          </a:p>
          <a:p>
            <a:pPr marL="354013" indent="-261938" algn="just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l-G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ΠΡΟΣΤΙΘΕΜΕΝΗ ΑΞΙΑ: 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Παροχή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πιστοποιημένων κατά</a:t>
            </a: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IRCA </a:t>
            </a:r>
            <a:r>
              <a:rPr lang="el-GR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σεμιναρίων </a:t>
            </a:r>
            <a:r>
              <a:rPr lang="en-US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el-GR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50001</a:t>
            </a:r>
            <a:endParaRPr lang="el-GR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Τα πλεονεκτήματα και η Προστιθέμενη </a:t>
            </a:r>
            <a:r>
              <a:rPr lang="el-GR" b="1" dirty="0"/>
              <a:t>αξία πιστοποίησης ΣΔΕ από </a:t>
            </a:r>
            <a:r>
              <a:rPr lang="en-GB" b="1" dirty="0"/>
              <a:t>TÜV AUSTRIA HELLAS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116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magapitou\AppData\Local\Microsoft\Windows\Temporary Internet Files\Content.IE5\CD8NCIZK\MC90043485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4952" y="864371"/>
            <a:ext cx="969840" cy="96984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321145" y="1053701"/>
            <a:ext cx="3159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ΕΡΩΤΗΣΕΙΣ</a:t>
            </a:r>
            <a:endParaRPr lang="el-GR" sz="4000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2513" y="4954137"/>
            <a:ext cx="7929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solidFill>
                  <a:srgbClr val="C00000"/>
                </a:solidFill>
                <a:latin typeface="+mj-lt"/>
                <a:ea typeface="Tahoma" pitchFamily="34" charset="0"/>
                <a:cs typeface="Tahoma" pitchFamily="34" charset="0"/>
              </a:rPr>
              <a:t>Ευχαριστώ για την προσοχή σας</a:t>
            </a:r>
            <a:endParaRPr lang="el-GR" sz="3200" b="1" dirty="0">
              <a:solidFill>
                <a:srgbClr val="C00000"/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1856078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rgbClr val="C30014">
                    <a:lumMod val="75000"/>
                  </a:srgbClr>
                </a:solidFill>
              </a:rPr>
              <a:t>Χαράλαμπος </a:t>
            </a:r>
            <a:r>
              <a:rPr lang="el-GR" sz="3200" b="1" dirty="0" err="1" smtClean="0">
                <a:solidFill>
                  <a:srgbClr val="C30014">
                    <a:lumMod val="75000"/>
                  </a:srgbClr>
                </a:solidFill>
              </a:rPr>
              <a:t>Αγγελούδης</a:t>
            </a:r>
            <a:endParaRPr lang="el-GR" sz="3200" b="1" dirty="0">
              <a:solidFill>
                <a:srgbClr val="C30014">
                  <a:lumMod val="75000"/>
                </a:srgbClr>
              </a:solidFill>
            </a:endParaRPr>
          </a:p>
        </p:txBody>
      </p:sp>
      <p:pic>
        <p:nvPicPr>
          <p:cNvPr id="13" name="Picture 12" descr="129659-simple-red-square-icon-social-media-logos-mail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20389" y="2747571"/>
            <a:ext cx="918948" cy="91894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239337" y="2980978"/>
            <a:ext cx="4776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30014">
                    <a:lumMod val="75000"/>
                  </a:srgbClr>
                </a:solidFill>
                <a:latin typeface="+mn-lt"/>
                <a:ea typeface="Tahoma" pitchFamily="34" charset="0"/>
                <a:cs typeface="Tahoma" pitchFamily="34" charset="0"/>
              </a:rPr>
              <a:t> haralabos.ageloudis@tuv.at</a:t>
            </a:r>
          </a:p>
        </p:txBody>
      </p:sp>
      <p:pic>
        <p:nvPicPr>
          <p:cNvPr id="15" name="Picture 14" descr="128683-simple-red-square-icon-business-phone-sol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24936" y="3521085"/>
            <a:ext cx="914401" cy="91440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204789" y="3734780"/>
            <a:ext cx="2706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30014">
                    <a:lumMod val="75000"/>
                  </a:srgbClr>
                </a:solidFill>
                <a:latin typeface="+mj-lt"/>
                <a:ea typeface="Tahoma" pitchFamily="34" charset="0"/>
                <a:cs typeface="Tahoma" pitchFamily="34" charset="0"/>
              </a:rPr>
              <a:t>2105220920</a:t>
            </a:r>
            <a:r>
              <a:rPr lang="el-GR" sz="2000" b="1" dirty="0" smtClean="0">
                <a:solidFill>
                  <a:srgbClr val="C30014">
                    <a:lumMod val="75000"/>
                  </a:srgbClr>
                </a:solidFill>
                <a:latin typeface="+mj-lt"/>
                <a:ea typeface="Tahoma" pitchFamily="34" charset="0"/>
                <a:cs typeface="Tahoma" pitchFamily="34" charset="0"/>
              </a:rPr>
              <a:t> (εσ.122)</a:t>
            </a:r>
            <a:endParaRPr lang="el-GR" sz="2000" b="1" dirty="0">
              <a:solidFill>
                <a:srgbClr val="C30014">
                  <a:lumMod val="75000"/>
                </a:srgb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17" name="Picture 16" descr="128679-simple-red-square-icon-business-phone-cell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45510" y="3522715"/>
            <a:ext cx="924635" cy="92463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745724" y="3734780"/>
            <a:ext cx="1883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30014">
                    <a:lumMod val="75000"/>
                  </a:srgbClr>
                </a:solidFill>
                <a:latin typeface="+mj-lt"/>
                <a:ea typeface="Tahoma" pitchFamily="34" charset="0"/>
                <a:cs typeface="Tahoma" pitchFamily="34" charset="0"/>
              </a:rPr>
              <a:t>694</a:t>
            </a:r>
            <a:r>
              <a:rPr lang="el-GR" sz="2000" b="1" dirty="0" smtClean="0">
                <a:solidFill>
                  <a:srgbClr val="C30014">
                    <a:lumMod val="75000"/>
                  </a:srgbClr>
                </a:solidFill>
                <a:latin typeface="+mj-lt"/>
                <a:ea typeface="Tahoma" pitchFamily="34" charset="0"/>
                <a:cs typeface="Tahoma" pitchFamily="34" charset="0"/>
              </a:rPr>
              <a:t>7</a:t>
            </a:r>
            <a:r>
              <a:rPr lang="el-GR" sz="2000" b="1" dirty="0">
                <a:solidFill>
                  <a:srgbClr val="C30014">
                    <a:lumMod val="75000"/>
                  </a:srgb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l-GR" sz="2000" b="1" dirty="0" smtClean="0">
                <a:solidFill>
                  <a:srgbClr val="C30014">
                    <a:lumMod val="75000"/>
                  </a:srgbClr>
                </a:solidFill>
                <a:latin typeface="+mj-lt"/>
                <a:ea typeface="Tahoma" pitchFamily="34" charset="0"/>
                <a:cs typeface="Tahoma" pitchFamily="34" charset="0"/>
              </a:rPr>
              <a:t>700796</a:t>
            </a:r>
            <a:endParaRPr lang="el-GR" sz="2000" b="1" dirty="0">
              <a:solidFill>
                <a:srgbClr val="C30014">
                  <a:lumMod val="75000"/>
                </a:srgb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47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andarddesign">
  <a:themeElements>
    <a:clrScheme name="Standarddesign 13">
      <a:dk1>
        <a:srgbClr val="000000"/>
      </a:dk1>
      <a:lt1>
        <a:srgbClr val="FFFFFF"/>
      </a:lt1>
      <a:dk2>
        <a:srgbClr val="F8F8F8"/>
      </a:dk2>
      <a:lt2>
        <a:srgbClr val="808080"/>
      </a:lt2>
      <a:accent1>
        <a:srgbClr val="FF0000"/>
      </a:accent1>
      <a:accent2>
        <a:srgbClr val="FFFFFF"/>
      </a:accent2>
      <a:accent3>
        <a:srgbClr val="FFFFFF"/>
      </a:accent3>
      <a:accent4>
        <a:srgbClr val="000000"/>
      </a:accent4>
      <a:accent5>
        <a:srgbClr val="FFAAAA"/>
      </a:accent5>
      <a:accent6>
        <a:srgbClr val="E7E7E7"/>
      </a:accent6>
      <a:hlink>
        <a:srgbClr val="C0C0C0"/>
      </a:hlink>
      <a:folHlink>
        <a:srgbClr val="4D4D4D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F8F8F8"/>
        </a:dk2>
        <a:lt2>
          <a:srgbClr val="808080"/>
        </a:lt2>
        <a:accent1>
          <a:srgbClr val="FF0000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E7E7E7"/>
        </a:accent6>
        <a:hlink>
          <a:srgbClr val="C0C0C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Vorlage">
  <a:themeElements>
    <a:clrScheme name="TÜV">
      <a:dk1>
        <a:sysClr val="windowText" lastClr="000000"/>
      </a:dk1>
      <a:lt1>
        <a:sysClr val="window" lastClr="FFFFFF"/>
      </a:lt1>
      <a:dk2>
        <a:srgbClr val="576066"/>
      </a:dk2>
      <a:lt2>
        <a:srgbClr val="EEECE1"/>
      </a:lt2>
      <a:accent1>
        <a:srgbClr val="0A5AAD"/>
      </a:accent1>
      <a:accent2>
        <a:srgbClr val="C3001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31E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orlage">
  <a:themeElements>
    <a:clrScheme name="TÜV">
      <a:dk1>
        <a:sysClr val="windowText" lastClr="000000"/>
      </a:dk1>
      <a:lt1>
        <a:sysClr val="window" lastClr="FFFFFF"/>
      </a:lt1>
      <a:dk2>
        <a:srgbClr val="576066"/>
      </a:dk2>
      <a:lt2>
        <a:srgbClr val="EEECE1"/>
      </a:lt2>
      <a:accent1>
        <a:srgbClr val="0A5AAD"/>
      </a:accent1>
      <a:accent2>
        <a:srgbClr val="C3001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31E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Vorlage">
  <a:themeElements>
    <a:clrScheme name="TÜV">
      <a:dk1>
        <a:sysClr val="windowText" lastClr="000000"/>
      </a:dk1>
      <a:lt1>
        <a:sysClr val="window" lastClr="FFFFFF"/>
      </a:lt1>
      <a:dk2>
        <a:srgbClr val="576066"/>
      </a:dk2>
      <a:lt2>
        <a:srgbClr val="EEECE1"/>
      </a:lt2>
      <a:accent1>
        <a:srgbClr val="0A5AAD"/>
      </a:accent1>
      <a:accent2>
        <a:srgbClr val="C3001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31E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6885</TotalTime>
  <Words>509</Words>
  <Application>Microsoft Office PowerPoint</Application>
  <PresentationFormat>On-screen Show (4:3)</PresentationFormat>
  <Paragraphs>65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Custom Design</vt:lpstr>
      <vt:lpstr>Standarddesign</vt:lpstr>
      <vt:lpstr>1_Vorlage</vt:lpstr>
      <vt:lpstr>Vorlage</vt:lpstr>
      <vt:lpstr>2_Vorlage</vt:lpstr>
      <vt:lpstr>Η προστιθέμενη αξία της πιστοποίησης Συστημάτων Ενεργειακής Διαχείρισης  κατά την εφαρμογή της Νομοθεσίας  Ενεργειακών Ελέγχων</vt:lpstr>
      <vt:lpstr>Το νομοθετικό πλαίσιο</vt:lpstr>
      <vt:lpstr>Νομοθετικό Πλαίσιο …και Πιστοποίηση</vt:lpstr>
      <vt:lpstr>Πλεονεκτήματα…</vt:lpstr>
      <vt:lpstr>Δράσεις Ενημέρωσης και Εκπαίδευσης της  TÜV AUSTRIA HELLAS</vt:lpstr>
      <vt:lpstr>Σύστημα Περιβαλλοντικής διαχείρισης vs Ενεργειακής διαχείρισης</vt:lpstr>
      <vt:lpstr>Τα πλεονεκτήματα και η Προστιθέμενη αξία πιστοποίησης ΣΔΕ από TÜV AUSTRIA HELLAS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nsifakis</dc:creator>
  <cp:lastModifiedBy>Ageloudis Haralabos</cp:lastModifiedBy>
  <cp:revision>734</cp:revision>
  <dcterms:created xsi:type="dcterms:W3CDTF">2010-11-03T13:23:04Z</dcterms:created>
  <dcterms:modified xsi:type="dcterms:W3CDTF">2017-09-28T09:50:01Z</dcterms:modified>
</cp:coreProperties>
</file>